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16"/>
  </p:notesMasterIdLst>
  <p:sldIdLst>
    <p:sldId id="256" r:id="rId2"/>
    <p:sldId id="257" r:id="rId3"/>
    <p:sldId id="258" r:id="rId4"/>
    <p:sldId id="272" r:id="rId5"/>
    <p:sldId id="273" r:id="rId6"/>
    <p:sldId id="274" r:id="rId7"/>
    <p:sldId id="263" r:id="rId8"/>
    <p:sldId id="264" r:id="rId9"/>
    <p:sldId id="270" r:id="rId10"/>
    <p:sldId id="265" r:id="rId11"/>
    <p:sldId id="266" r:id="rId12"/>
    <p:sldId id="267" r:id="rId13"/>
    <p:sldId id="269"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45838B-6528-40DB-875F-A8BA90B39A06}" type="datetimeFigureOut">
              <a:rPr lang="en-US" smtClean="0"/>
              <a:t>9/20/2017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FE5863-CB33-49B2-86B3-4CEDF2CCCD96}" type="slidenum">
              <a:rPr lang="en-US" smtClean="0"/>
              <a:t>‹#›</a:t>
            </a:fld>
            <a:endParaRPr lang="en-US"/>
          </a:p>
        </p:txBody>
      </p:sp>
    </p:spTree>
    <p:extLst>
      <p:ext uri="{BB962C8B-B14F-4D97-AF65-F5344CB8AC3E}">
        <p14:creationId xmlns:p14="http://schemas.microsoft.com/office/powerpoint/2010/main" val="1051096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FE5863-CB33-49B2-86B3-4CEDF2CCCD96}" type="slidenum">
              <a:rPr lang="en-US" smtClean="0"/>
              <a:t>1</a:t>
            </a:fld>
            <a:endParaRPr lang="en-US"/>
          </a:p>
        </p:txBody>
      </p:sp>
    </p:spTree>
    <p:extLst>
      <p:ext uri="{BB962C8B-B14F-4D97-AF65-F5344CB8AC3E}">
        <p14:creationId xmlns:p14="http://schemas.microsoft.com/office/powerpoint/2010/main" val="1891401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C7185FB-5969-43E0-BFFD-8EDD215663EF}" type="datetime1">
              <a:rPr lang="en-US" smtClean="0"/>
              <a:t>9/20/2017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C70F56-4BE4-4452-8FFE-4AFE30E881CF}" type="slidenum">
              <a:rPr lang="en-US" smtClean="0"/>
              <a:t>‹#›</a:t>
            </a:fld>
            <a:endParaRPr lang="en-US"/>
          </a:p>
        </p:txBody>
      </p:sp>
    </p:spTree>
    <p:extLst>
      <p:ext uri="{BB962C8B-B14F-4D97-AF65-F5344CB8AC3E}">
        <p14:creationId xmlns:p14="http://schemas.microsoft.com/office/powerpoint/2010/main" val="2844819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687EEE-7AFB-45A6-AAA7-1166A6EFC34C}" type="datetime1">
              <a:rPr lang="en-US" smtClean="0"/>
              <a:t>9/20/2017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C70F56-4BE4-4452-8FFE-4AFE30E881CF}" type="slidenum">
              <a:rPr lang="en-US" smtClean="0"/>
              <a:t>‹#›</a:t>
            </a:fld>
            <a:endParaRPr lang="en-US"/>
          </a:p>
        </p:txBody>
      </p:sp>
    </p:spTree>
    <p:extLst>
      <p:ext uri="{BB962C8B-B14F-4D97-AF65-F5344CB8AC3E}">
        <p14:creationId xmlns:p14="http://schemas.microsoft.com/office/powerpoint/2010/main" val="1676838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853B1C-406F-4C41-9134-6C4FA9BB4D81}" type="datetime1">
              <a:rPr lang="en-US" smtClean="0"/>
              <a:t>9/20/2017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C70F56-4BE4-4452-8FFE-4AFE30E881C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74603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EA5AB4-3ADB-453D-AC8D-A96B7362648E}" type="datetime1">
              <a:rPr lang="en-US" smtClean="0"/>
              <a:t>9/20/2017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C70F56-4BE4-4452-8FFE-4AFE30E881CF}" type="slidenum">
              <a:rPr lang="en-US" smtClean="0"/>
              <a:t>‹#›</a:t>
            </a:fld>
            <a:endParaRPr lang="en-US"/>
          </a:p>
        </p:txBody>
      </p:sp>
    </p:spTree>
    <p:extLst>
      <p:ext uri="{BB962C8B-B14F-4D97-AF65-F5344CB8AC3E}">
        <p14:creationId xmlns:p14="http://schemas.microsoft.com/office/powerpoint/2010/main" val="19606289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3282A3-E042-485B-88B9-7EB6679B15A5}" type="datetime1">
              <a:rPr lang="en-US" smtClean="0"/>
              <a:t>9/20/2017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C70F56-4BE4-4452-8FFE-4AFE30E881C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373359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082049-87C3-4C6D-9464-EAE2E4BB7CBE}" type="datetime1">
              <a:rPr lang="en-US" smtClean="0"/>
              <a:t>9/20/2017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C70F56-4BE4-4452-8FFE-4AFE30E881CF}" type="slidenum">
              <a:rPr lang="en-US" smtClean="0"/>
              <a:t>‹#›</a:t>
            </a:fld>
            <a:endParaRPr lang="en-US"/>
          </a:p>
        </p:txBody>
      </p:sp>
    </p:spTree>
    <p:extLst>
      <p:ext uri="{BB962C8B-B14F-4D97-AF65-F5344CB8AC3E}">
        <p14:creationId xmlns:p14="http://schemas.microsoft.com/office/powerpoint/2010/main" val="18238488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45BC92-C1C3-468D-8FD8-B2AE93FD7FDD}" type="datetime1">
              <a:rPr lang="en-US" smtClean="0"/>
              <a:t>9/20/2017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C70F56-4BE4-4452-8FFE-4AFE30E881CF}" type="slidenum">
              <a:rPr lang="en-US" smtClean="0"/>
              <a:t>‹#›</a:t>
            </a:fld>
            <a:endParaRPr lang="en-US"/>
          </a:p>
        </p:txBody>
      </p:sp>
    </p:spTree>
    <p:extLst>
      <p:ext uri="{BB962C8B-B14F-4D97-AF65-F5344CB8AC3E}">
        <p14:creationId xmlns:p14="http://schemas.microsoft.com/office/powerpoint/2010/main" val="28341416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B7C2403-C880-4A35-A8F4-B3D66823C289}" type="datetime1">
              <a:rPr lang="en-US" smtClean="0"/>
              <a:t>9/20/2017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C70F56-4BE4-4452-8FFE-4AFE30E881CF}" type="slidenum">
              <a:rPr lang="en-US" smtClean="0"/>
              <a:t>‹#›</a:t>
            </a:fld>
            <a:endParaRPr lang="en-US"/>
          </a:p>
        </p:txBody>
      </p:sp>
    </p:spTree>
    <p:extLst>
      <p:ext uri="{BB962C8B-B14F-4D97-AF65-F5344CB8AC3E}">
        <p14:creationId xmlns:p14="http://schemas.microsoft.com/office/powerpoint/2010/main" val="3970182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1397D2-67E2-42AB-9712-0D4ED44FDD37}" type="datetime1">
              <a:rPr lang="en-US" smtClean="0"/>
              <a:t>9/20/2017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C70F56-4BE4-4452-8FFE-4AFE30E881CF}" type="slidenum">
              <a:rPr lang="en-US" smtClean="0"/>
              <a:t>‹#›</a:t>
            </a:fld>
            <a:endParaRPr lang="en-US"/>
          </a:p>
        </p:txBody>
      </p:sp>
    </p:spTree>
    <p:extLst>
      <p:ext uri="{BB962C8B-B14F-4D97-AF65-F5344CB8AC3E}">
        <p14:creationId xmlns:p14="http://schemas.microsoft.com/office/powerpoint/2010/main" val="3244001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740C31-5EA9-4F75-AB6B-EE00433404BA}" type="datetime1">
              <a:rPr lang="en-US" smtClean="0"/>
              <a:t>9/20/2017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C70F56-4BE4-4452-8FFE-4AFE30E881CF}" type="slidenum">
              <a:rPr lang="en-US" smtClean="0"/>
              <a:t>‹#›</a:t>
            </a:fld>
            <a:endParaRPr lang="en-US"/>
          </a:p>
        </p:txBody>
      </p:sp>
    </p:spTree>
    <p:extLst>
      <p:ext uri="{BB962C8B-B14F-4D97-AF65-F5344CB8AC3E}">
        <p14:creationId xmlns:p14="http://schemas.microsoft.com/office/powerpoint/2010/main" val="217663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213B43E-D58C-43C0-8C3F-91F374E4285D}" type="datetime1">
              <a:rPr lang="en-US" smtClean="0"/>
              <a:t>9/20/2017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C70F56-4BE4-4452-8FFE-4AFE30E881CF}" type="slidenum">
              <a:rPr lang="en-US" smtClean="0"/>
              <a:t>‹#›</a:t>
            </a:fld>
            <a:endParaRPr lang="en-US"/>
          </a:p>
        </p:txBody>
      </p:sp>
    </p:spTree>
    <p:extLst>
      <p:ext uri="{BB962C8B-B14F-4D97-AF65-F5344CB8AC3E}">
        <p14:creationId xmlns:p14="http://schemas.microsoft.com/office/powerpoint/2010/main" val="3037314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AD3AF0B-34FA-4EBA-B973-C42004E4BE93}" type="datetime1">
              <a:rPr lang="en-US" smtClean="0"/>
              <a:t>9/20/2017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C70F56-4BE4-4452-8FFE-4AFE30E881CF}" type="slidenum">
              <a:rPr lang="en-US" smtClean="0"/>
              <a:t>‹#›</a:t>
            </a:fld>
            <a:endParaRPr lang="en-US"/>
          </a:p>
        </p:txBody>
      </p:sp>
    </p:spTree>
    <p:extLst>
      <p:ext uri="{BB962C8B-B14F-4D97-AF65-F5344CB8AC3E}">
        <p14:creationId xmlns:p14="http://schemas.microsoft.com/office/powerpoint/2010/main" val="1781863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F1D9103-0D2C-4F75-B35D-A0CB23918329}" type="datetime1">
              <a:rPr lang="en-US" smtClean="0"/>
              <a:t>9/20/2017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C70F56-4BE4-4452-8FFE-4AFE30E881CF}" type="slidenum">
              <a:rPr lang="en-US" smtClean="0"/>
              <a:t>‹#›</a:t>
            </a:fld>
            <a:endParaRPr lang="en-US"/>
          </a:p>
        </p:txBody>
      </p:sp>
    </p:spTree>
    <p:extLst>
      <p:ext uri="{BB962C8B-B14F-4D97-AF65-F5344CB8AC3E}">
        <p14:creationId xmlns:p14="http://schemas.microsoft.com/office/powerpoint/2010/main" val="1988586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11BCE9-933B-4C85-A6DC-E9FE0D5440C1}" type="datetime1">
              <a:rPr lang="en-US" smtClean="0"/>
              <a:t>9/20/2017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C70F56-4BE4-4452-8FFE-4AFE30E881CF}" type="slidenum">
              <a:rPr lang="en-US" smtClean="0"/>
              <a:t>‹#›</a:t>
            </a:fld>
            <a:endParaRPr lang="en-US"/>
          </a:p>
        </p:txBody>
      </p:sp>
    </p:spTree>
    <p:extLst>
      <p:ext uri="{BB962C8B-B14F-4D97-AF65-F5344CB8AC3E}">
        <p14:creationId xmlns:p14="http://schemas.microsoft.com/office/powerpoint/2010/main" val="2524654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CBCC9B-D5A2-4CAF-BF1D-F736E95401AC}" type="datetime1">
              <a:rPr lang="en-US" smtClean="0"/>
              <a:t>9/20/2017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C70F56-4BE4-4452-8FFE-4AFE30E881CF}" type="slidenum">
              <a:rPr lang="en-US" smtClean="0"/>
              <a:t>‹#›</a:t>
            </a:fld>
            <a:endParaRPr lang="en-US"/>
          </a:p>
        </p:txBody>
      </p:sp>
    </p:spTree>
    <p:extLst>
      <p:ext uri="{BB962C8B-B14F-4D97-AF65-F5344CB8AC3E}">
        <p14:creationId xmlns:p14="http://schemas.microsoft.com/office/powerpoint/2010/main" val="2756791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C70F56-4BE4-4452-8FFE-4AFE30E881CF}" type="slidenum">
              <a:rPr lang="en-US" smtClean="0"/>
              <a:t>‹#›</a:t>
            </a:fld>
            <a:endParaRPr lang="en-US"/>
          </a:p>
        </p:txBody>
      </p:sp>
      <p:sp>
        <p:nvSpPr>
          <p:cNvPr id="5" name="Date Placeholder 4"/>
          <p:cNvSpPr>
            <a:spLocks noGrp="1"/>
          </p:cNvSpPr>
          <p:nvPr>
            <p:ph type="dt" sz="half" idx="10"/>
          </p:nvPr>
        </p:nvSpPr>
        <p:spPr/>
        <p:txBody>
          <a:bodyPr/>
          <a:lstStyle/>
          <a:p>
            <a:fld id="{5118CE61-49EC-4BCD-A50D-51F261137637}" type="datetime1">
              <a:rPr lang="en-US" smtClean="0"/>
              <a:t>9/20/2017</a:t>
            </a:fld>
            <a:endParaRPr lang="en-US"/>
          </a:p>
        </p:txBody>
      </p:sp>
    </p:spTree>
    <p:extLst>
      <p:ext uri="{BB962C8B-B14F-4D97-AF65-F5344CB8AC3E}">
        <p14:creationId xmlns:p14="http://schemas.microsoft.com/office/powerpoint/2010/main" val="3620207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0E6C8E7-22A7-4A34-A667-B99ED12D68CB}" type="datetime1">
              <a:rPr lang="en-US" smtClean="0"/>
              <a:t>9/20/2017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3C70F56-4BE4-4452-8FFE-4AFE30E881CF}" type="slidenum">
              <a:rPr lang="en-US" smtClean="0"/>
              <a:t>‹#›</a:t>
            </a:fld>
            <a:endParaRPr lang="en-US"/>
          </a:p>
        </p:txBody>
      </p:sp>
    </p:spTree>
    <p:extLst>
      <p:ext uri="{BB962C8B-B14F-4D97-AF65-F5344CB8AC3E}">
        <p14:creationId xmlns:p14="http://schemas.microsoft.com/office/powerpoint/2010/main" val="1635056170"/>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5211" y="206061"/>
            <a:ext cx="9144000" cy="1872445"/>
          </a:xfrm>
        </p:spPr>
        <p:txBody>
          <a:bodyPr anchor="ctr">
            <a:normAutofit fontScale="90000"/>
          </a:bodyPr>
          <a:lstStyle/>
          <a:p>
            <a:pPr algn="ctr"/>
            <a:r>
              <a:rPr lang="en-US" b="1" dirty="0" smtClean="0">
                <a:solidFill>
                  <a:schemeClr val="tx1"/>
                </a:solidFill>
              </a:rPr>
              <a:t>Intelligent Robotic Arm to Pick and Place Target Objects</a:t>
            </a:r>
            <a:endParaRPr lang="en-US" b="1" dirty="0">
              <a:solidFill>
                <a:schemeClr val="tx1"/>
              </a:solidFill>
            </a:endParaRPr>
          </a:p>
        </p:txBody>
      </p:sp>
      <p:sp>
        <p:nvSpPr>
          <p:cNvPr id="3" name="Subtitle 2"/>
          <p:cNvSpPr>
            <a:spLocks noGrp="1"/>
          </p:cNvSpPr>
          <p:nvPr>
            <p:ph type="subTitle" idx="1"/>
          </p:nvPr>
        </p:nvSpPr>
        <p:spPr>
          <a:xfrm>
            <a:off x="4623515" y="2485623"/>
            <a:ext cx="2687392" cy="3760631"/>
          </a:xfrm>
        </p:spPr>
        <p:txBody>
          <a:bodyPr>
            <a:normAutofit/>
          </a:bodyPr>
          <a:lstStyle/>
          <a:p>
            <a:pPr algn="l"/>
            <a:r>
              <a:rPr lang="en-US" b="1" dirty="0" smtClean="0"/>
              <a:t>     Group Members :</a:t>
            </a:r>
          </a:p>
          <a:p>
            <a:pPr marL="457200" indent="-457200" algn="l">
              <a:buFont typeface="+mj-lt"/>
              <a:buAutoNum type="arabicPeriod"/>
            </a:pPr>
            <a:r>
              <a:rPr lang="en-US" dirty="0" smtClean="0"/>
              <a:t>Omkar Mokashi</a:t>
            </a:r>
          </a:p>
          <a:p>
            <a:pPr marL="457200" indent="-457200" algn="l">
              <a:buFont typeface="+mj-lt"/>
              <a:buAutoNum type="arabicPeriod"/>
            </a:pPr>
            <a:r>
              <a:rPr lang="en-US" dirty="0" smtClean="0"/>
              <a:t>Raunak Sethiya</a:t>
            </a:r>
          </a:p>
          <a:p>
            <a:pPr marL="457200" indent="-457200" algn="l">
              <a:buFont typeface="+mj-lt"/>
              <a:buAutoNum type="arabicPeriod"/>
            </a:pPr>
            <a:r>
              <a:rPr lang="en-US" dirty="0" smtClean="0"/>
              <a:t>Taresh Tak</a:t>
            </a:r>
          </a:p>
          <a:p>
            <a:pPr marL="457200" indent="-457200" algn="l">
              <a:buFont typeface="+mj-lt"/>
              <a:buAutoNum type="arabicPeriod"/>
            </a:pPr>
            <a:r>
              <a:rPr lang="en-US" dirty="0" smtClean="0"/>
              <a:t>Mayur Jori</a:t>
            </a:r>
          </a:p>
          <a:p>
            <a:pPr algn="l"/>
            <a:endParaRPr lang="en-US" dirty="0"/>
          </a:p>
          <a:p>
            <a:pPr algn="l"/>
            <a:endParaRPr lang="en-US" dirty="0" smtClean="0"/>
          </a:p>
          <a:p>
            <a:r>
              <a:rPr lang="en-US" b="1" dirty="0" smtClean="0"/>
              <a:t>Guide Name</a:t>
            </a:r>
          </a:p>
          <a:p>
            <a:r>
              <a:rPr lang="en-US" dirty="0" smtClean="0"/>
              <a:t>Prof. D. P. Salapurkar</a:t>
            </a:r>
            <a:endParaRPr lang="en-US" dirty="0"/>
          </a:p>
        </p:txBody>
      </p:sp>
      <p:sp>
        <p:nvSpPr>
          <p:cNvPr id="4" name="Slide Number Placeholder 3"/>
          <p:cNvSpPr>
            <a:spLocks noGrp="1"/>
          </p:cNvSpPr>
          <p:nvPr>
            <p:ph type="sldNum" sz="quarter" idx="12"/>
          </p:nvPr>
        </p:nvSpPr>
        <p:spPr/>
        <p:txBody>
          <a:bodyPr/>
          <a:lstStyle/>
          <a:p>
            <a:fld id="{53C70F56-4BE4-4452-8FFE-4AFE30E881CF}" type="slidenum">
              <a:rPr lang="en-US" smtClean="0"/>
              <a:t>1</a:t>
            </a:fld>
            <a:endParaRPr lang="en-US" dirty="0"/>
          </a:p>
        </p:txBody>
      </p:sp>
    </p:spTree>
    <p:extLst>
      <p:ext uri="{BB962C8B-B14F-4D97-AF65-F5344CB8AC3E}">
        <p14:creationId xmlns:p14="http://schemas.microsoft.com/office/powerpoint/2010/main" val="27108302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93219"/>
          </a:xfrm>
        </p:spPr>
        <p:txBody>
          <a:bodyPr/>
          <a:lstStyle/>
          <a:p>
            <a:pPr algn="ctr"/>
            <a:r>
              <a:rPr lang="en-US" b="1" dirty="0" smtClean="0"/>
              <a:t>Scope of Project</a:t>
            </a:r>
            <a:endParaRPr lang="en-US" b="1" dirty="0"/>
          </a:p>
        </p:txBody>
      </p:sp>
      <p:sp>
        <p:nvSpPr>
          <p:cNvPr id="3" name="Content Placeholder 2"/>
          <p:cNvSpPr>
            <a:spLocks noGrp="1"/>
          </p:cNvSpPr>
          <p:nvPr>
            <p:ph idx="1"/>
          </p:nvPr>
        </p:nvSpPr>
        <p:spPr/>
        <p:txBody>
          <a:bodyPr>
            <a:normAutofit/>
          </a:bodyPr>
          <a:lstStyle/>
          <a:p>
            <a:pPr marL="914400" lvl="1" indent="-457200" algn="just">
              <a:buFont typeface="+mj-lt"/>
              <a:buAutoNum type="arabicPeriod"/>
            </a:pPr>
            <a:r>
              <a:rPr lang="en-US" sz="2000" dirty="0" smtClean="0"/>
              <a:t>The machine will be of great use to preform repetitive task of picking and placing of target objects (up to 2kg) in an industrial production line.</a:t>
            </a:r>
          </a:p>
          <a:p>
            <a:pPr marL="914400" lvl="1" indent="-457200" algn="just">
              <a:buFont typeface="+mj-lt"/>
              <a:buAutoNum type="arabicPeriod"/>
            </a:pPr>
            <a:r>
              <a:rPr lang="en-US" sz="2000" dirty="0" smtClean="0"/>
              <a:t>Camera vision of the robot will be used for tracking the target object.</a:t>
            </a:r>
          </a:p>
          <a:p>
            <a:pPr marL="914400" lvl="1" indent="-457200" algn="just">
              <a:buFont typeface="+mj-lt"/>
              <a:buAutoNum type="arabicPeriod"/>
            </a:pPr>
            <a:r>
              <a:rPr lang="en-US" sz="2000" dirty="0" smtClean="0"/>
              <a:t>Controlling the movement of the robotic arm.</a:t>
            </a:r>
          </a:p>
          <a:p>
            <a:pPr marL="914400" lvl="1" indent="-457200" algn="just">
              <a:buFont typeface="+mj-lt"/>
              <a:buAutoNum type="arabicPeriod"/>
            </a:pPr>
            <a:r>
              <a:rPr lang="en-US" sz="2000" dirty="0" smtClean="0"/>
              <a:t>Camera vision to identify the manufacturing defects.</a:t>
            </a:r>
          </a:p>
        </p:txBody>
      </p:sp>
      <p:sp>
        <p:nvSpPr>
          <p:cNvPr id="4" name="Slide Number Placeholder 3"/>
          <p:cNvSpPr>
            <a:spLocks noGrp="1"/>
          </p:cNvSpPr>
          <p:nvPr>
            <p:ph type="sldNum" sz="quarter" idx="12"/>
          </p:nvPr>
        </p:nvSpPr>
        <p:spPr/>
        <p:txBody>
          <a:bodyPr/>
          <a:lstStyle/>
          <a:p>
            <a:fld id="{53C70F56-4BE4-4452-8FFE-4AFE30E881CF}" type="slidenum">
              <a:rPr lang="en-US" smtClean="0"/>
              <a:t>10</a:t>
            </a:fld>
            <a:endParaRPr lang="en-US"/>
          </a:p>
        </p:txBody>
      </p:sp>
    </p:spTree>
    <p:extLst>
      <p:ext uri="{BB962C8B-B14F-4D97-AF65-F5344CB8AC3E}">
        <p14:creationId xmlns:p14="http://schemas.microsoft.com/office/powerpoint/2010/main" val="17409000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18941"/>
            <a:ext cx="10515600" cy="827803"/>
          </a:xfrm>
        </p:spPr>
        <p:txBody>
          <a:bodyPr/>
          <a:lstStyle/>
          <a:p>
            <a:pPr algn="ctr"/>
            <a:r>
              <a:rPr lang="en-US" b="1" dirty="0" smtClean="0"/>
              <a:t>Architecture Diagram</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812832"/>
            <a:ext cx="7962877" cy="5834502"/>
          </a:xfrm>
        </p:spPr>
      </p:pic>
      <p:sp>
        <p:nvSpPr>
          <p:cNvPr id="5" name="Slide Number Placeholder 4"/>
          <p:cNvSpPr>
            <a:spLocks noGrp="1"/>
          </p:cNvSpPr>
          <p:nvPr>
            <p:ph type="sldNum" sz="quarter" idx="12"/>
          </p:nvPr>
        </p:nvSpPr>
        <p:spPr/>
        <p:txBody>
          <a:bodyPr/>
          <a:lstStyle/>
          <a:p>
            <a:fld id="{53C70F56-4BE4-4452-8FFE-4AFE30E881CF}" type="slidenum">
              <a:rPr lang="en-US" smtClean="0"/>
              <a:t>11</a:t>
            </a:fld>
            <a:endParaRPr lang="en-US"/>
          </a:p>
        </p:txBody>
      </p:sp>
    </p:spTree>
    <p:extLst>
      <p:ext uri="{BB962C8B-B14F-4D97-AF65-F5344CB8AC3E}">
        <p14:creationId xmlns:p14="http://schemas.microsoft.com/office/powerpoint/2010/main" val="23328081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Modules of the System</a:t>
            </a:r>
            <a:endParaRPr lang="en-US" b="1" dirty="0"/>
          </a:p>
        </p:txBody>
      </p:sp>
      <p:sp>
        <p:nvSpPr>
          <p:cNvPr id="3" name="Content Placeholder 2"/>
          <p:cNvSpPr>
            <a:spLocks noGrp="1"/>
          </p:cNvSpPr>
          <p:nvPr>
            <p:ph idx="1"/>
          </p:nvPr>
        </p:nvSpPr>
        <p:spPr/>
        <p:txBody>
          <a:bodyPr/>
          <a:lstStyle/>
          <a:p>
            <a:pPr marL="514350" indent="-514350" algn="just">
              <a:buFont typeface="+mj-lt"/>
              <a:buAutoNum type="arabicPeriod"/>
            </a:pPr>
            <a:r>
              <a:rPr lang="en-US" dirty="0" smtClean="0"/>
              <a:t>Mechanical arm</a:t>
            </a:r>
          </a:p>
          <a:p>
            <a:pPr lvl="1" algn="just"/>
            <a:r>
              <a:rPr lang="en-US" dirty="0" smtClean="0"/>
              <a:t>Inverse Kinematics (FABRIK Algorithm)</a:t>
            </a:r>
          </a:p>
          <a:p>
            <a:pPr lvl="1" algn="just"/>
            <a:r>
              <a:rPr lang="en-US" dirty="0" smtClean="0"/>
              <a:t>Optimal path calculation of the arm	(Cubature Kalman filter algorithm)</a:t>
            </a:r>
          </a:p>
          <a:p>
            <a:pPr marL="514350" indent="-514350" algn="just">
              <a:buFont typeface="+mj-lt"/>
              <a:buAutoNum type="arabicPeriod"/>
            </a:pPr>
            <a:r>
              <a:rPr lang="en-US" dirty="0" smtClean="0"/>
              <a:t>Camera Vision</a:t>
            </a:r>
          </a:p>
          <a:p>
            <a:pPr lvl="1" algn="just"/>
            <a:r>
              <a:rPr lang="en-US" dirty="0" smtClean="0"/>
              <a:t>Object detection (SOWP Descriptor algorithm)</a:t>
            </a:r>
          </a:p>
          <a:p>
            <a:pPr lvl="1" algn="just"/>
            <a:r>
              <a:rPr lang="en-US" dirty="0" smtClean="0"/>
              <a:t>Object tracking (LCS Tracking Algorithm)</a:t>
            </a:r>
          </a:p>
          <a:p>
            <a:pPr lvl="1" algn="just"/>
            <a:r>
              <a:rPr lang="en-US" dirty="0" smtClean="0"/>
              <a:t>Fault detection (LCS Tracking Algorithm)</a:t>
            </a:r>
            <a:endParaRPr lang="en-US" dirty="0"/>
          </a:p>
        </p:txBody>
      </p:sp>
      <p:sp>
        <p:nvSpPr>
          <p:cNvPr id="4" name="Slide Number Placeholder 3"/>
          <p:cNvSpPr>
            <a:spLocks noGrp="1"/>
          </p:cNvSpPr>
          <p:nvPr>
            <p:ph type="sldNum" sz="quarter" idx="12"/>
          </p:nvPr>
        </p:nvSpPr>
        <p:spPr/>
        <p:txBody>
          <a:bodyPr/>
          <a:lstStyle/>
          <a:p>
            <a:fld id="{53C70F56-4BE4-4452-8FFE-4AFE30E881CF}" type="slidenum">
              <a:rPr lang="en-US" smtClean="0"/>
              <a:t>12</a:t>
            </a:fld>
            <a:endParaRPr lang="en-US"/>
          </a:p>
        </p:txBody>
      </p:sp>
    </p:spTree>
    <p:extLst>
      <p:ext uri="{BB962C8B-B14F-4D97-AF65-F5344CB8AC3E}">
        <p14:creationId xmlns:p14="http://schemas.microsoft.com/office/powerpoint/2010/main" val="31204802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Requirements</a:t>
            </a:r>
            <a:endParaRPr lang="en-US" b="1" dirty="0"/>
          </a:p>
        </p:txBody>
      </p:sp>
      <p:sp>
        <p:nvSpPr>
          <p:cNvPr id="3" name="Content Placeholder 2"/>
          <p:cNvSpPr>
            <a:spLocks noGrp="1"/>
          </p:cNvSpPr>
          <p:nvPr>
            <p:ph idx="1"/>
          </p:nvPr>
        </p:nvSpPr>
        <p:spPr/>
        <p:txBody>
          <a:bodyPr>
            <a:normAutofit fontScale="85000" lnSpcReduction="20000"/>
          </a:bodyPr>
          <a:lstStyle/>
          <a:p>
            <a:pPr marL="514350" indent="-514350">
              <a:buFont typeface="+mj-lt"/>
              <a:buAutoNum type="arabicPeriod"/>
            </a:pPr>
            <a:r>
              <a:rPr lang="en-US" dirty="0" smtClean="0"/>
              <a:t>Hardware</a:t>
            </a:r>
          </a:p>
          <a:p>
            <a:pPr lvl="1"/>
            <a:r>
              <a:rPr lang="en-US" dirty="0" smtClean="0"/>
              <a:t>Robotic Arm: Provided by Indus Robotics</a:t>
            </a:r>
          </a:p>
          <a:p>
            <a:pPr lvl="1"/>
            <a:r>
              <a:rPr lang="en-US" dirty="0" smtClean="0"/>
              <a:t>Camera (As provided by Indus Robotics)</a:t>
            </a:r>
          </a:p>
          <a:p>
            <a:pPr lvl="1"/>
            <a:r>
              <a:rPr lang="en-US" dirty="0" smtClean="0"/>
              <a:t>Embedded system: </a:t>
            </a:r>
            <a:r>
              <a:rPr lang="en-US" dirty="0" err="1" smtClean="0"/>
              <a:t>Beaglebone</a:t>
            </a:r>
            <a:r>
              <a:rPr lang="en-US" dirty="0" smtClean="0"/>
              <a:t> Black</a:t>
            </a:r>
          </a:p>
          <a:p>
            <a:pPr lvl="2">
              <a:buFont typeface="Wingdings" panose="05000000000000000000" pitchFamily="2" charset="2"/>
              <a:buChar char="§"/>
            </a:pPr>
            <a:r>
              <a:rPr lang="en-US" dirty="0" smtClean="0"/>
              <a:t>AM335x 1GHz ARM® Cortex-A8</a:t>
            </a:r>
          </a:p>
          <a:p>
            <a:pPr lvl="2">
              <a:buFont typeface="Wingdings" panose="05000000000000000000" pitchFamily="2" charset="2"/>
              <a:buChar char="§"/>
            </a:pPr>
            <a:r>
              <a:rPr lang="en-US" dirty="0" smtClean="0"/>
              <a:t>512 MB DDR3 RAM</a:t>
            </a:r>
          </a:p>
          <a:p>
            <a:pPr lvl="2">
              <a:buFont typeface="Wingdings" panose="05000000000000000000" pitchFamily="2" charset="2"/>
              <a:buChar char="§"/>
            </a:pPr>
            <a:r>
              <a:rPr lang="en-US" dirty="0"/>
              <a:t>4GB 8-bit eMMC on-board flash </a:t>
            </a:r>
            <a:r>
              <a:rPr lang="en-US" dirty="0" smtClean="0"/>
              <a:t>storage</a:t>
            </a:r>
          </a:p>
          <a:p>
            <a:pPr lvl="2">
              <a:buFont typeface="Wingdings" panose="05000000000000000000" pitchFamily="2" charset="2"/>
              <a:buChar char="§"/>
            </a:pPr>
            <a:r>
              <a:rPr lang="en-US" dirty="0"/>
              <a:t>2x PRU 32-bit microcontrollers</a:t>
            </a:r>
            <a:endParaRPr lang="en-US" dirty="0" smtClean="0"/>
          </a:p>
          <a:p>
            <a:pPr marL="514350" indent="-514350">
              <a:buFont typeface="+mj-lt"/>
              <a:buAutoNum type="arabicPeriod"/>
            </a:pPr>
            <a:r>
              <a:rPr lang="en-US" dirty="0" smtClean="0"/>
              <a:t>Software and Platform</a:t>
            </a:r>
          </a:p>
          <a:p>
            <a:pPr lvl="1"/>
            <a:r>
              <a:rPr lang="en-US" dirty="0" smtClean="0"/>
              <a:t>Operating System: Linux (Debian)</a:t>
            </a:r>
          </a:p>
          <a:p>
            <a:pPr lvl="1"/>
            <a:r>
              <a:rPr lang="en-US" dirty="0" smtClean="0"/>
              <a:t>Programming Language: Python 3</a:t>
            </a:r>
          </a:p>
          <a:p>
            <a:pPr lvl="1"/>
            <a:r>
              <a:rPr lang="en-US" dirty="0" smtClean="0"/>
              <a:t>Database: MySQL</a:t>
            </a:r>
          </a:p>
          <a:p>
            <a:pPr lvl="1"/>
            <a:r>
              <a:rPr lang="en-US" dirty="0" smtClean="0"/>
              <a:t>Libraries: OpenCV 3.3</a:t>
            </a:r>
          </a:p>
          <a:p>
            <a:pPr marL="514350" indent="-514350">
              <a:buFont typeface="+mj-lt"/>
              <a:buAutoNum type="arabicPeriod"/>
            </a:pPr>
            <a:endParaRPr lang="en-US" dirty="0" smtClean="0"/>
          </a:p>
          <a:p>
            <a:pPr marL="971550" lvl="1"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fld id="{53C70F56-4BE4-4452-8FFE-4AFE30E881CF}" type="slidenum">
              <a:rPr lang="en-US" smtClean="0"/>
              <a:t>13</a:t>
            </a:fld>
            <a:endParaRPr lang="en-US"/>
          </a:p>
        </p:txBody>
      </p:sp>
    </p:spTree>
    <p:extLst>
      <p:ext uri="{BB962C8B-B14F-4D97-AF65-F5344CB8AC3E}">
        <p14:creationId xmlns:p14="http://schemas.microsoft.com/office/powerpoint/2010/main" val="15263937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marL="400050" indent="-400050" algn="just">
              <a:buFont typeface="+mj-lt"/>
              <a:buAutoNum type="romanLcPeriod"/>
            </a:pPr>
            <a:r>
              <a:rPr lang="en-US" dirty="0" err="1" smtClean="0"/>
              <a:t>Adna</a:t>
            </a:r>
            <a:r>
              <a:rPr lang="en-US" dirty="0" smtClean="0"/>
              <a:t> </a:t>
            </a:r>
            <a:r>
              <a:rPr lang="en-US" dirty="0" err="1"/>
              <a:t>Sento</a:t>
            </a:r>
            <a:r>
              <a:rPr lang="en-US" dirty="0"/>
              <a:t>, </a:t>
            </a:r>
            <a:r>
              <a:rPr lang="en-US" dirty="0" err="1"/>
              <a:t>Pannawit</a:t>
            </a:r>
            <a:r>
              <a:rPr lang="en-US" dirty="0"/>
              <a:t> </a:t>
            </a:r>
            <a:r>
              <a:rPr lang="en-US" dirty="0" err="1"/>
              <a:t>Srisuk</a:t>
            </a:r>
            <a:r>
              <a:rPr lang="en-US" dirty="0"/>
              <a:t>, </a:t>
            </a:r>
            <a:r>
              <a:rPr lang="en-US" dirty="0" err="1"/>
              <a:t>Yuttana</a:t>
            </a:r>
            <a:r>
              <a:rPr lang="en-US" dirty="0"/>
              <a:t> </a:t>
            </a:r>
            <a:r>
              <a:rPr lang="en-US" dirty="0" err="1"/>
              <a:t>Kitjaidure</a:t>
            </a:r>
            <a:r>
              <a:rPr lang="en-US" dirty="0"/>
              <a:t>, An Intelligent System </a:t>
            </a:r>
            <a:r>
              <a:rPr lang="en-US" dirty="0" smtClean="0"/>
              <a:t>              Architecture </a:t>
            </a:r>
            <a:r>
              <a:rPr lang="en-US" dirty="0"/>
              <a:t>for Meal Assistant Robotic Arm, </a:t>
            </a:r>
            <a:r>
              <a:rPr lang="en-US" dirty="0" smtClean="0"/>
              <a:t>2017</a:t>
            </a:r>
          </a:p>
          <a:p>
            <a:pPr marL="400050" indent="-400050" algn="just">
              <a:buFont typeface="+mj-lt"/>
              <a:buAutoNum type="romanLcPeriod"/>
            </a:pPr>
            <a:r>
              <a:rPr lang="en-US" dirty="0" smtClean="0"/>
              <a:t>Han-</a:t>
            </a:r>
            <a:r>
              <a:rPr lang="en-US" dirty="0" err="1" smtClean="0"/>
              <a:t>Ul</a:t>
            </a:r>
            <a:r>
              <a:rPr lang="en-US" dirty="0" smtClean="0"/>
              <a:t> </a:t>
            </a:r>
            <a:r>
              <a:rPr lang="en-US" dirty="0"/>
              <a:t>Kim; Chang-Su Kim, </a:t>
            </a:r>
            <a:r>
              <a:rPr lang="en-US" dirty="0" smtClean="0"/>
              <a:t>Locator-Checker-</a:t>
            </a:r>
            <a:r>
              <a:rPr lang="en-US" dirty="0" err="1" smtClean="0"/>
              <a:t>Scaler</a:t>
            </a:r>
            <a:r>
              <a:rPr lang="en-US" dirty="0" smtClean="0"/>
              <a:t> </a:t>
            </a:r>
            <a:r>
              <a:rPr lang="en-US" dirty="0"/>
              <a:t>Object Tracking Using Spatially Ordered and Weighted Patch Descriptor, </a:t>
            </a:r>
            <a:r>
              <a:rPr lang="en-US" dirty="0" smtClean="0"/>
              <a:t>2017</a:t>
            </a:r>
          </a:p>
          <a:p>
            <a:pPr marL="400050" indent="-400050" algn="just">
              <a:buFont typeface="+mj-lt"/>
              <a:buAutoNum type="romanLcPeriod"/>
            </a:pPr>
            <a:r>
              <a:rPr lang="en-US" dirty="0" err="1" smtClean="0"/>
              <a:t>Shihabudheen</a:t>
            </a:r>
            <a:r>
              <a:rPr lang="en-US" dirty="0" smtClean="0"/>
              <a:t> </a:t>
            </a:r>
            <a:r>
              <a:rPr lang="en-US" dirty="0"/>
              <a:t>KV, G N Pillai,  Evolutionary fuzzy extreme learning machine for inverse kinematic modeling of robotic arms, 2015</a:t>
            </a:r>
          </a:p>
          <a:p>
            <a:pPr marL="400050" indent="-400050" algn="just">
              <a:buFont typeface="+mj-lt"/>
              <a:buAutoNum type="romanLcPeriod"/>
            </a:pPr>
            <a:r>
              <a:rPr lang="en-US" dirty="0" err="1" smtClean="0"/>
              <a:t>Baochang</a:t>
            </a:r>
            <a:r>
              <a:rPr lang="en-US" dirty="0" smtClean="0"/>
              <a:t> </a:t>
            </a:r>
            <a:r>
              <a:rPr lang="en-US" dirty="0"/>
              <a:t>Zhang, </a:t>
            </a:r>
            <a:r>
              <a:rPr lang="en-US" dirty="0" err="1"/>
              <a:t>Zhigang</a:t>
            </a:r>
            <a:r>
              <a:rPr lang="en-US" dirty="0"/>
              <a:t> Li, Alessandro </a:t>
            </a:r>
            <a:r>
              <a:rPr lang="en-US" dirty="0" err="1"/>
              <a:t>Perina</a:t>
            </a:r>
            <a:r>
              <a:rPr lang="en-US" dirty="0"/>
              <a:t>, </a:t>
            </a:r>
            <a:r>
              <a:rPr lang="en-US" dirty="0" err="1"/>
              <a:t>Alessio</a:t>
            </a:r>
            <a:r>
              <a:rPr lang="en-US" dirty="0"/>
              <a:t> Del </a:t>
            </a:r>
            <a:r>
              <a:rPr lang="en-US" dirty="0" err="1"/>
              <a:t>Bue</a:t>
            </a:r>
            <a:r>
              <a:rPr lang="en-US" dirty="0"/>
              <a:t>, Vittorio </a:t>
            </a:r>
            <a:r>
              <a:rPr lang="en-US" dirty="0" err="1"/>
              <a:t>Murino</a:t>
            </a:r>
            <a:r>
              <a:rPr lang="en-US" dirty="0"/>
              <a:t>, </a:t>
            </a:r>
            <a:r>
              <a:rPr lang="en-US" dirty="0" err="1"/>
              <a:t>Jianzhuang</a:t>
            </a:r>
            <a:r>
              <a:rPr lang="en-US" dirty="0"/>
              <a:t> </a:t>
            </a:r>
            <a:r>
              <a:rPr lang="en-US" dirty="0" smtClean="0"/>
              <a:t>Liu, </a:t>
            </a:r>
            <a:r>
              <a:rPr lang="en-US" dirty="0"/>
              <a:t>Adaptive Local Movement Modeling (ALMM) for Robust Object </a:t>
            </a:r>
            <a:r>
              <a:rPr lang="en-US" dirty="0" smtClean="0"/>
              <a:t>Tracking, 2015</a:t>
            </a:r>
          </a:p>
          <a:p>
            <a:pPr marL="400050" indent="-400050" algn="just">
              <a:buFont typeface="+mj-lt"/>
              <a:buAutoNum type="romanLcPeriod"/>
            </a:pPr>
            <a:r>
              <a:rPr lang="en-US" dirty="0" smtClean="0"/>
              <a:t>Muhammad </a:t>
            </a:r>
            <a:r>
              <a:rPr lang="en-US" dirty="0"/>
              <a:t>Aziz </a:t>
            </a:r>
            <a:r>
              <a:rPr lang="en-US" dirty="0" smtClean="0"/>
              <a:t>Muslim, </a:t>
            </a:r>
            <a:r>
              <a:rPr lang="en-US" dirty="0" err="1" smtClean="0"/>
              <a:t>Saif</a:t>
            </a:r>
            <a:r>
              <a:rPr lang="en-US" dirty="0" smtClean="0"/>
              <a:t> </a:t>
            </a:r>
            <a:r>
              <a:rPr lang="en-US" dirty="0" err="1"/>
              <a:t>Nura</a:t>
            </a:r>
            <a:r>
              <a:rPr lang="en-US" dirty="0"/>
              <a:t> </a:t>
            </a:r>
            <a:r>
              <a:rPr lang="en-US" dirty="0" err="1" smtClean="0"/>
              <a:t>Urfin</a:t>
            </a:r>
            <a:r>
              <a:rPr lang="en-US" dirty="0" smtClean="0"/>
              <a:t>, </a:t>
            </a:r>
            <a:r>
              <a:rPr lang="en-US" dirty="0"/>
              <a:t>Design of geometric based Inverse Kinematics for a low cost robotic </a:t>
            </a:r>
            <a:r>
              <a:rPr lang="en-US" dirty="0" smtClean="0"/>
              <a:t>arm, 2014</a:t>
            </a:r>
            <a:endParaRPr lang="en-US" dirty="0"/>
          </a:p>
          <a:p>
            <a:pPr algn="just"/>
            <a:endParaRPr lang="en-US" dirty="0"/>
          </a:p>
          <a:p>
            <a:pPr algn="just"/>
            <a:endParaRPr lang="en-US" dirty="0"/>
          </a:p>
          <a:p>
            <a:pPr algn="just"/>
            <a:endParaRPr lang="en-US" dirty="0"/>
          </a:p>
          <a:p>
            <a:pPr algn="just"/>
            <a:endParaRPr lang="en-US" dirty="0"/>
          </a:p>
        </p:txBody>
      </p:sp>
      <p:sp>
        <p:nvSpPr>
          <p:cNvPr id="4" name="Slide Number Placeholder 3"/>
          <p:cNvSpPr>
            <a:spLocks noGrp="1"/>
          </p:cNvSpPr>
          <p:nvPr>
            <p:ph type="sldNum" sz="quarter" idx="12"/>
          </p:nvPr>
        </p:nvSpPr>
        <p:spPr/>
        <p:txBody>
          <a:bodyPr/>
          <a:lstStyle/>
          <a:p>
            <a:fld id="{53C70F56-4BE4-4452-8FFE-4AFE30E881CF}" type="slidenum">
              <a:rPr lang="en-US" smtClean="0"/>
              <a:t>14</a:t>
            </a:fld>
            <a:endParaRPr lang="en-US"/>
          </a:p>
        </p:txBody>
      </p:sp>
    </p:spTree>
    <p:extLst>
      <p:ext uri="{BB962C8B-B14F-4D97-AF65-F5344CB8AC3E}">
        <p14:creationId xmlns:p14="http://schemas.microsoft.com/office/powerpoint/2010/main" val="3845355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Contents</a:t>
            </a:r>
            <a:endParaRPr lang="en-US" b="1" dirty="0"/>
          </a:p>
        </p:txBody>
      </p:sp>
      <p:sp>
        <p:nvSpPr>
          <p:cNvPr id="3" name="Content Placeholder 2"/>
          <p:cNvSpPr>
            <a:spLocks noGrp="1"/>
          </p:cNvSpPr>
          <p:nvPr>
            <p:ph idx="1"/>
          </p:nvPr>
        </p:nvSpPr>
        <p:spPr/>
        <p:txBody>
          <a:bodyPr/>
          <a:lstStyle/>
          <a:p>
            <a:r>
              <a:rPr lang="en-US" dirty="0" smtClean="0"/>
              <a:t>Motivation</a:t>
            </a:r>
          </a:p>
          <a:p>
            <a:r>
              <a:rPr lang="en-US" dirty="0" smtClean="0"/>
              <a:t>Idea Matrix</a:t>
            </a:r>
            <a:endParaRPr lang="en-US" dirty="0" smtClean="0"/>
          </a:p>
          <a:p>
            <a:r>
              <a:rPr lang="en-US" dirty="0"/>
              <a:t>Literature </a:t>
            </a:r>
            <a:r>
              <a:rPr lang="en-US" dirty="0" smtClean="0"/>
              <a:t>Survey</a:t>
            </a:r>
          </a:p>
          <a:p>
            <a:r>
              <a:rPr lang="en-US" dirty="0" smtClean="0"/>
              <a:t>Problem Statement</a:t>
            </a:r>
          </a:p>
          <a:p>
            <a:r>
              <a:rPr lang="en-US" dirty="0" smtClean="0"/>
              <a:t>Scope of the System</a:t>
            </a:r>
          </a:p>
          <a:p>
            <a:r>
              <a:rPr lang="en-US" dirty="0" smtClean="0"/>
              <a:t>Architecture Diagram</a:t>
            </a:r>
          </a:p>
          <a:p>
            <a:r>
              <a:rPr lang="en-US" dirty="0" smtClean="0"/>
              <a:t>Modules of the System</a:t>
            </a:r>
          </a:p>
          <a:p>
            <a:r>
              <a:rPr lang="en-US" dirty="0" smtClean="0"/>
              <a:t>Hardware and Software Requirements</a:t>
            </a:r>
            <a:endParaRPr lang="en-US" dirty="0"/>
          </a:p>
        </p:txBody>
      </p:sp>
      <p:sp>
        <p:nvSpPr>
          <p:cNvPr id="4" name="Slide Number Placeholder 3"/>
          <p:cNvSpPr>
            <a:spLocks noGrp="1"/>
          </p:cNvSpPr>
          <p:nvPr>
            <p:ph type="sldNum" sz="quarter" idx="12"/>
          </p:nvPr>
        </p:nvSpPr>
        <p:spPr/>
        <p:txBody>
          <a:bodyPr/>
          <a:lstStyle/>
          <a:p>
            <a:fld id="{53C70F56-4BE4-4452-8FFE-4AFE30E881CF}" type="slidenum">
              <a:rPr lang="en-US" smtClean="0"/>
              <a:t>2</a:t>
            </a:fld>
            <a:endParaRPr lang="en-US"/>
          </a:p>
        </p:txBody>
      </p:sp>
    </p:spTree>
    <p:extLst>
      <p:ext uri="{BB962C8B-B14F-4D97-AF65-F5344CB8AC3E}">
        <p14:creationId xmlns:p14="http://schemas.microsoft.com/office/powerpoint/2010/main" val="7820236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Motivation</a:t>
            </a:r>
            <a:endParaRPr lang="en-US" b="1" dirty="0"/>
          </a:p>
        </p:txBody>
      </p:sp>
      <p:sp>
        <p:nvSpPr>
          <p:cNvPr id="3" name="Content Placeholder 2"/>
          <p:cNvSpPr>
            <a:spLocks noGrp="1"/>
          </p:cNvSpPr>
          <p:nvPr>
            <p:ph idx="1"/>
          </p:nvPr>
        </p:nvSpPr>
        <p:spPr>
          <a:xfrm>
            <a:off x="838200" y="2150771"/>
            <a:ext cx="10515600" cy="4026191"/>
          </a:xfrm>
        </p:spPr>
        <p:txBody>
          <a:bodyPr/>
          <a:lstStyle/>
          <a:p>
            <a:pPr algn="just">
              <a:buFont typeface="Arial" panose="020B0604020202020204" pitchFamily="34" charset="0"/>
              <a:buChar char="•"/>
            </a:pPr>
            <a:r>
              <a:rPr lang="en-US" dirty="0" smtClean="0"/>
              <a:t>A mechanical robotic arm is used to perform many different tasks like picking and placing of objects repeatedly.</a:t>
            </a:r>
          </a:p>
          <a:p>
            <a:pPr algn="just">
              <a:buFont typeface="Arial" panose="020B0604020202020204" pitchFamily="34" charset="0"/>
              <a:buChar char="•"/>
            </a:pPr>
            <a:r>
              <a:rPr lang="en-US" dirty="0" smtClean="0"/>
              <a:t>Robotic arm which is used to place target object coming on conveyer belt in manufacturing process is currently remote controlled.</a:t>
            </a:r>
          </a:p>
          <a:p>
            <a:pPr algn="just">
              <a:buFont typeface="Arial" panose="020B0604020202020204" pitchFamily="34" charset="0"/>
              <a:buChar char="•"/>
            </a:pPr>
            <a:r>
              <a:rPr lang="en-US" dirty="0" smtClean="0"/>
              <a:t>There is a need to increase the efficiency of robotic arm by automation and reducing the resources including labor work and time consumed.</a:t>
            </a:r>
          </a:p>
          <a:p>
            <a:pPr algn="just">
              <a:buFont typeface="Arial" panose="020B0604020202020204" pitchFamily="34" charset="0"/>
              <a:buChar char="•"/>
            </a:pPr>
            <a:r>
              <a:rPr lang="en-US" dirty="0" smtClean="0"/>
              <a:t>Improvisation in technology demands more accuracy and preciseness which needs to be addressed.</a:t>
            </a:r>
          </a:p>
          <a:p>
            <a:pPr algn="just">
              <a:buFont typeface="Arial" panose="020B0604020202020204" pitchFamily="34" charset="0"/>
              <a:buChar char="•"/>
            </a:pPr>
            <a:endParaRPr lang="en-US" dirty="0" smtClean="0"/>
          </a:p>
        </p:txBody>
      </p:sp>
      <p:sp>
        <p:nvSpPr>
          <p:cNvPr id="4" name="Slide Number Placeholder 3"/>
          <p:cNvSpPr>
            <a:spLocks noGrp="1"/>
          </p:cNvSpPr>
          <p:nvPr>
            <p:ph type="sldNum" sz="quarter" idx="12"/>
          </p:nvPr>
        </p:nvSpPr>
        <p:spPr/>
        <p:txBody>
          <a:bodyPr/>
          <a:lstStyle/>
          <a:p>
            <a:fld id="{53C70F56-4BE4-4452-8FFE-4AFE30E881CF}" type="slidenum">
              <a:rPr lang="en-US" smtClean="0"/>
              <a:t>3</a:t>
            </a:fld>
            <a:endParaRPr lang="en-US"/>
          </a:p>
        </p:txBody>
      </p:sp>
    </p:spTree>
    <p:extLst>
      <p:ext uri="{BB962C8B-B14F-4D97-AF65-F5344CB8AC3E}">
        <p14:creationId xmlns:p14="http://schemas.microsoft.com/office/powerpoint/2010/main" val="7640540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pPr algn="ctr"/>
            <a:r>
              <a:rPr lang="en-US" dirty="0" smtClean="0"/>
              <a:t>Idea Matrix</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561998737"/>
              </p:ext>
            </p:extLst>
          </p:nvPr>
        </p:nvGraphicFramePr>
        <p:xfrm>
          <a:off x="871046" y="1008812"/>
          <a:ext cx="8596311" cy="5509214"/>
        </p:xfrm>
        <a:graphic>
          <a:graphicData uri="http://schemas.openxmlformats.org/drawingml/2006/table">
            <a:tbl>
              <a:tblPr firstRow="1" bandRow="1">
                <a:tableStyleId>{5C22544A-7EE6-4342-B048-85BDC9FD1C3A}</a:tableStyleId>
              </a:tblPr>
              <a:tblGrid>
                <a:gridCol w="2865437"/>
                <a:gridCol w="2865437"/>
                <a:gridCol w="2865437"/>
              </a:tblGrid>
              <a:tr h="562411">
                <a:tc>
                  <a:txBody>
                    <a:bodyPr/>
                    <a:lstStyle/>
                    <a:p>
                      <a:pPr algn="ctr"/>
                      <a:r>
                        <a:rPr lang="en-US" dirty="0" smtClean="0"/>
                        <a:t>Idea</a:t>
                      </a:r>
                      <a:endParaRPr lang="en-US" dirty="0"/>
                    </a:p>
                  </a:txBody>
                  <a:tcPr anchor="ctr"/>
                </a:tc>
                <a:tc>
                  <a:txBody>
                    <a:bodyPr/>
                    <a:lstStyle/>
                    <a:p>
                      <a:pPr marL="0" indent="0" algn="ctr">
                        <a:buFont typeface="Arial" panose="020B0604020202020204" pitchFamily="34" charset="0"/>
                        <a:buNone/>
                      </a:pPr>
                      <a:r>
                        <a:rPr lang="en-US" dirty="0" smtClean="0"/>
                        <a:t>Implementation</a:t>
                      </a:r>
                      <a:endParaRPr lang="en-US" dirty="0"/>
                    </a:p>
                  </a:txBody>
                  <a:tcPr anchor="ctr"/>
                </a:tc>
                <a:tc>
                  <a:txBody>
                    <a:bodyPr/>
                    <a:lstStyle/>
                    <a:p>
                      <a:pPr marL="0" indent="0" algn="ctr">
                        <a:buFont typeface="Arial" panose="020B0604020202020204" pitchFamily="34" charset="0"/>
                        <a:buNone/>
                      </a:pPr>
                      <a:r>
                        <a:rPr lang="en-US" dirty="0" smtClean="0"/>
                        <a:t>Parameters affected</a:t>
                      </a:r>
                      <a:endParaRPr lang="en-US" dirty="0"/>
                    </a:p>
                  </a:txBody>
                  <a:tcPr anchor="ctr"/>
                </a:tc>
              </a:tr>
              <a:tr h="1197763">
                <a:tc>
                  <a:txBody>
                    <a:bodyPr/>
                    <a:lstStyle/>
                    <a:p>
                      <a:pPr algn="ctr"/>
                      <a:r>
                        <a:rPr lang="en-US" dirty="0" smtClean="0"/>
                        <a:t>Increase</a:t>
                      </a:r>
                      <a:endParaRPr lang="en-US" dirty="0"/>
                    </a:p>
                  </a:txBody>
                  <a:tcPr anchor="ctr"/>
                </a:tc>
                <a:tc>
                  <a:txBody>
                    <a:bodyPr/>
                    <a:lstStyle/>
                    <a:p>
                      <a:pPr marL="285750" indent="-285750" algn="l">
                        <a:buFont typeface="Arial" panose="020B0604020202020204" pitchFamily="34" charset="0"/>
                        <a:buChar char="•"/>
                      </a:pPr>
                      <a:r>
                        <a:rPr lang="en-US" dirty="0" smtClean="0"/>
                        <a:t>Reduces</a:t>
                      </a:r>
                      <a:r>
                        <a:rPr lang="en-US" baseline="0" dirty="0" smtClean="0"/>
                        <a:t> time of operation.</a:t>
                      </a:r>
                    </a:p>
                    <a:p>
                      <a:pPr marL="285750" indent="-285750" algn="l">
                        <a:buFont typeface="Arial" panose="020B0604020202020204" pitchFamily="34" charset="0"/>
                        <a:buChar char="•"/>
                      </a:pPr>
                      <a:r>
                        <a:rPr lang="en-US" baseline="0" dirty="0" smtClean="0"/>
                        <a:t>Autonomous behavior in working.</a:t>
                      </a:r>
                    </a:p>
                    <a:p>
                      <a:pPr marL="285750" indent="-285750" algn="l">
                        <a:buFont typeface="Arial" panose="020B0604020202020204" pitchFamily="34" charset="0"/>
                        <a:buChar char="•"/>
                      </a:pPr>
                      <a:r>
                        <a:rPr lang="en-US" baseline="0" dirty="0" smtClean="0"/>
                        <a:t>The stability of the system is increased</a:t>
                      </a:r>
                      <a:endParaRPr lang="en-US" dirty="0"/>
                    </a:p>
                  </a:txBody>
                  <a:tcPr anchor="ctr"/>
                </a:tc>
                <a:tc>
                  <a:txBody>
                    <a:bodyPr/>
                    <a:lstStyle/>
                    <a:p>
                      <a:pPr marL="285750" indent="-285750">
                        <a:buFont typeface="Arial" panose="020B0604020202020204" pitchFamily="34" charset="0"/>
                        <a:buChar char="•"/>
                      </a:pPr>
                      <a:r>
                        <a:rPr lang="en-US" dirty="0" smtClean="0"/>
                        <a:t>Performance</a:t>
                      </a:r>
                    </a:p>
                    <a:p>
                      <a:pPr marL="285750" indent="-285750">
                        <a:buFont typeface="Arial" panose="020B0604020202020204" pitchFamily="34" charset="0"/>
                        <a:buChar char="•"/>
                      </a:pPr>
                      <a:r>
                        <a:rPr lang="en-US" dirty="0" smtClean="0"/>
                        <a:t>Stability</a:t>
                      </a:r>
                      <a:endParaRPr lang="en-US" dirty="0"/>
                    </a:p>
                  </a:txBody>
                  <a:tcPr anchor="ctr"/>
                </a:tc>
              </a:tr>
              <a:tr h="1197763">
                <a:tc>
                  <a:txBody>
                    <a:bodyPr/>
                    <a:lstStyle/>
                    <a:p>
                      <a:pPr algn="ctr"/>
                      <a:r>
                        <a:rPr lang="en-US" dirty="0" smtClean="0"/>
                        <a:t>Improve</a:t>
                      </a:r>
                      <a:endParaRPr lang="en-US" dirty="0"/>
                    </a:p>
                  </a:txBody>
                  <a:tcPr anchor="ctr"/>
                </a:tc>
                <a:tc>
                  <a:txBody>
                    <a:bodyPr/>
                    <a:lstStyle/>
                    <a:p>
                      <a:pPr marL="285750" indent="-285750" algn="l">
                        <a:buFont typeface="Arial" panose="020B0604020202020204" pitchFamily="34" charset="0"/>
                        <a:buChar char="•"/>
                      </a:pPr>
                      <a:r>
                        <a:rPr lang="en-US" dirty="0" smtClean="0"/>
                        <a:t>Improved front</a:t>
                      </a:r>
                      <a:r>
                        <a:rPr lang="en-US" baseline="0" dirty="0" smtClean="0"/>
                        <a:t> end for operation.</a:t>
                      </a:r>
                    </a:p>
                    <a:p>
                      <a:pPr marL="285750" indent="-285750" algn="l">
                        <a:buFont typeface="Arial" panose="020B0604020202020204" pitchFamily="34" charset="0"/>
                        <a:buChar char="•"/>
                      </a:pPr>
                      <a:r>
                        <a:rPr lang="en-US" baseline="0" dirty="0" smtClean="0"/>
                        <a:t>Movement mechanism of the robotic arm is improved</a:t>
                      </a:r>
                      <a:r>
                        <a:rPr lang="en-US" baseline="0" dirty="0" smtClean="0"/>
                        <a:t>.</a:t>
                      </a:r>
                    </a:p>
                    <a:p>
                      <a:pPr marL="285750" indent="-285750" algn="l">
                        <a:buFont typeface="Arial" panose="020B0604020202020204" pitchFamily="34" charset="0"/>
                        <a:buChar char="•"/>
                      </a:pPr>
                      <a:r>
                        <a:rPr lang="en-US" baseline="0" dirty="0" smtClean="0"/>
                        <a:t>Automated system will improve efficiency.</a:t>
                      </a:r>
                      <a:endParaRPr lang="en-US" baseline="0" dirty="0" smtClean="0"/>
                    </a:p>
                  </a:txBody>
                  <a:tcPr anchor="ctr"/>
                </a:tc>
                <a:tc>
                  <a:txBody>
                    <a:bodyPr/>
                    <a:lstStyle/>
                    <a:p>
                      <a:pPr marL="285750" indent="-285750">
                        <a:buFont typeface="Arial" panose="020B0604020202020204" pitchFamily="34" charset="0"/>
                        <a:buChar char="•"/>
                      </a:pPr>
                      <a:r>
                        <a:rPr lang="en-US" dirty="0" smtClean="0"/>
                        <a:t>Simplicity</a:t>
                      </a:r>
                      <a:r>
                        <a:rPr lang="en-US" baseline="0" dirty="0" smtClean="0"/>
                        <a:t>.</a:t>
                      </a:r>
                    </a:p>
                    <a:p>
                      <a:pPr marL="285750" indent="-285750">
                        <a:buFont typeface="Arial" panose="020B0604020202020204" pitchFamily="34" charset="0"/>
                        <a:buChar char="•"/>
                      </a:pPr>
                      <a:r>
                        <a:rPr lang="en-US" baseline="0" dirty="0" smtClean="0"/>
                        <a:t>Efficiency</a:t>
                      </a:r>
                      <a:endParaRPr lang="en-US" dirty="0"/>
                    </a:p>
                  </a:txBody>
                  <a:tcPr anchor="ctr"/>
                </a:tc>
              </a:tr>
              <a:tr h="1197763">
                <a:tc>
                  <a:txBody>
                    <a:bodyPr/>
                    <a:lstStyle/>
                    <a:p>
                      <a:pPr algn="ctr"/>
                      <a:r>
                        <a:rPr lang="en-US" dirty="0" smtClean="0"/>
                        <a:t>Innovate</a:t>
                      </a:r>
                      <a:endParaRPr lang="en-US" dirty="0"/>
                    </a:p>
                  </a:txBody>
                  <a:tcPr anchor="ctr"/>
                </a:tc>
                <a:tc>
                  <a:txBody>
                    <a:bodyPr/>
                    <a:lstStyle/>
                    <a:p>
                      <a:pPr marL="285750" indent="-285750">
                        <a:buFont typeface="Arial" panose="020B0604020202020204" pitchFamily="34" charset="0"/>
                        <a:buChar char="•"/>
                      </a:pPr>
                      <a:r>
                        <a:rPr lang="en-US" dirty="0" smtClean="0"/>
                        <a:t>Hybrid</a:t>
                      </a:r>
                      <a:r>
                        <a:rPr lang="en-US" baseline="0" dirty="0" smtClean="0"/>
                        <a:t> algorithm for image processing.</a:t>
                      </a:r>
                    </a:p>
                    <a:p>
                      <a:pPr marL="285750" indent="-285750">
                        <a:buFont typeface="Arial" panose="020B0604020202020204" pitchFamily="34" charset="0"/>
                        <a:buChar char="•"/>
                      </a:pPr>
                      <a:r>
                        <a:rPr lang="en-US" baseline="0" dirty="0" smtClean="0"/>
                        <a:t>Learning </a:t>
                      </a:r>
                      <a:r>
                        <a:rPr lang="en-US" baseline="0" dirty="0" smtClean="0"/>
                        <a:t>mechanism.</a:t>
                      </a:r>
                      <a:endParaRPr lang="en-US" dirty="0"/>
                    </a:p>
                  </a:txBody>
                  <a:tcPr anchor="ctr"/>
                </a:tc>
                <a:tc>
                  <a:txBody>
                    <a:bodyPr/>
                    <a:lstStyle/>
                    <a:p>
                      <a:pPr marL="285750" indent="-285750">
                        <a:buFont typeface="Arial" panose="020B0604020202020204" pitchFamily="34" charset="0"/>
                        <a:buChar char="•"/>
                      </a:pPr>
                      <a:r>
                        <a:rPr lang="en-US" dirty="0" smtClean="0"/>
                        <a:t>Algorithm</a:t>
                      </a:r>
                    </a:p>
                    <a:p>
                      <a:pPr marL="285750" indent="-285750">
                        <a:buFont typeface="Arial" panose="020B0604020202020204" pitchFamily="34" charset="0"/>
                        <a:buChar char="•"/>
                      </a:pPr>
                      <a:r>
                        <a:rPr lang="en-US" dirty="0" smtClean="0"/>
                        <a:t>Learning Phase</a:t>
                      </a:r>
                      <a:endParaRPr lang="en-US" dirty="0"/>
                    </a:p>
                  </a:txBody>
                  <a:tcPr anchor="ctr"/>
                </a:tc>
              </a:tr>
            </a:tbl>
          </a:graphicData>
        </a:graphic>
      </p:graphicFrame>
      <p:sp>
        <p:nvSpPr>
          <p:cNvPr id="4" name="Slide Number Placeholder 3"/>
          <p:cNvSpPr>
            <a:spLocks noGrp="1"/>
          </p:cNvSpPr>
          <p:nvPr>
            <p:ph type="sldNum" sz="quarter" idx="12"/>
          </p:nvPr>
        </p:nvSpPr>
        <p:spPr/>
        <p:txBody>
          <a:bodyPr/>
          <a:lstStyle/>
          <a:p>
            <a:fld id="{53C70F56-4BE4-4452-8FFE-4AFE30E881CF}" type="slidenum">
              <a:rPr lang="en-US" smtClean="0"/>
              <a:t>4</a:t>
            </a:fld>
            <a:endParaRPr lang="en-US"/>
          </a:p>
        </p:txBody>
      </p:sp>
    </p:spTree>
    <p:extLst>
      <p:ext uri="{BB962C8B-B14F-4D97-AF65-F5344CB8AC3E}">
        <p14:creationId xmlns:p14="http://schemas.microsoft.com/office/powerpoint/2010/main" val="38135519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2236637353"/>
              </p:ext>
            </p:extLst>
          </p:nvPr>
        </p:nvGraphicFramePr>
        <p:xfrm>
          <a:off x="806652" y="940158"/>
          <a:ext cx="8596311" cy="5554350"/>
        </p:xfrm>
        <a:graphic>
          <a:graphicData uri="http://schemas.openxmlformats.org/drawingml/2006/table">
            <a:tbl>
              <a:tblPr firstRow="1" bandRow="1">
                <a:tableStyleId>{5C22544A-7EE6-4342-B048-85BDC9FD1C3A}</a:tableStyleId>
              </a:tblPr>
              <a:tblGrid>
                <a:gridCol w="2865437"/>
                <a:gridCol w="2865437"/>
                <a:gridCol w="2865437"/>
              </a:tblGrid>
              <a:tr h="566670">
                <a:tc>
                  <a:txBody>
                    <a:bodyPr/>
                    <a:lstStyle/>
                    <a:p>
                      <a:pPr algn="ctr"/>
                      <a:r>
                        <a:rPr lang="en-US" dirty="0" smtClean="0"/>
                        <a:t>Idea</a:t>
                      </a:r>
                      <a:endParaRPr lang="en-US" dirty="0"/>
                    </a:p>
                  </a:txBody>
                  <a:tcPr anchor="ctr"/>
                </a:tc>
                <a:tc>
                  <a:txBody>
                    <a:bodyPr/>
                    <a:lstStyle/>
                    <a:p>
                      <a:pPr marL="0" indent="0" algn="ctr">
                        <a:buFont typeface="Arial" panose="020B0604020202020204" pitchFamily="34" charset="0"/>
                        <a:buNone/>
                      </a:pPr>
                      <a:r>
                        <a:rPr lang="en-US" dirty="0" smtClean="0"/>
                        <a:t>Implementation</a:t>
                      </a:r>
                      <a:endParaRPr lang="en-US" baseline="0" dirty="0" smtClean="0"/>
                    </a:p>
                  </a:txBody>
                  <a:tcPr anchor="ctr"/>
                </a:tc>
                <a:tc>
                  <a:txBody>
                    <a:bodyPr/>
                    <a:lstStyle/>
                    <a:p>
                      <a:pPr marL="0" indent="0" algn="ctr">
                        <a:buFont typeface="Arial" panose="020B0604020202020204" pitchFamily="34" charset="0"/>
                        <a:buNone/>
                      </a:pPr>
                      <a:r>
                        <a:rPr lang="en-US" dirty="0" smtClean="0"/>
                        <a:t>Parameters affected</a:t>
                      </a:r>
                      <a:endParaRPr lang="en-US" dirty="0"/>
                    </a:p>
                  </a:txBody>
                  <a:tcPr anchor="ctr"/>
                </a:tc>
              </a:tr>
              <a:tr h="1147200">
                <a:tc>
                  <a:txBody>
                    <a:bodyPr/>
                    <a:lstStyle/>
                    <a:p>
                      <a:pPr algn="ctr"/>
                      <a:r>
                        <a:rPr lang="en-US" dirty="0" smtClean="0"/>
                        <a:t>Deliver</a:t>
                      </a:r>
                      <a:endParaRPr lang="en-US" dirty="0"/>
                    </a:p>
                  </a:txBody>
                  <a:tcPr anchor="ctr"/>
                </a:tc>
                <a:tc>
                  <a:txBody>
                    <a:bodyPr/>
                    <a:lstStyle/>
                    <a:p>
                      <a:pPr marL="285750" indent="-285750">
                        <a:buFont typeface="Arial" panose="020B0604020202020204" pitchFamily="34" charset="0"/>
                        <a:buChar char="•"/>
                      </a:pPr>
                      <a:r>
                        <a:rPr lang="en-US" dirty="0" smtClean="0"/>
                        <a:t>Autonomous Integrated</a:t>
                      </a:r>
                      <a:r>
                        <a:rPr lang="en-US" baseline="0" dirty="0" smtClean="0"/>
                        <a:t> System for object picking and placing.</a:t>
                      </a:r>
                    </a:p>
                  </a:txBody>
                  <a:tcPr anchor="ctr"/>
                </a:tc>
                <a:tc>
                  <a:txBody>
                    <a:bodyPr/>
                    <a:lstStyle/>
                    <a:p>
                      <a:pPr marL="285750" indent="-285750">
                        <a:buFont typeface="Arial" panose="020B0604020202020204" pitchFamily="34" charset="0"/>
                        <a:buChar char="•"/>
                      </a:pPr>
                      <a:r>
                        <a:rPr lang="en-US" dirty="0" smtClean="0"/>
                        <a:t>Intelligent</a:t>
                      </a:r>
                      <a:r>
                        <a:rPr lang="en-US" baseline="0" dirty="0" smtClean="0"/>
                        <a:t> System</a:t>
                      </a:r>
                      <a:endParaRPr lang="en-US" dirty="0"/>
                    </a:p>
                  </a:txBody>
                  <a:tcPr anchor="ctr"/>
                </a:tc>
              </a:tr>
              <a:tr h="1147200">
                <a:tc>
                  <a:txBody>
                    <a:bodyPr/>
                    <a:lstStyle/>
                    <a:p>
                      <a:pPr algn="ctr"/>
                      <a:r>
                        <a:rPr lang="en-US" dirty="0" smtClean="0"/>
                        <a:t>Decrease</a:t>
                      </a:r>
                      <a:endParaRPr lang="en-US" dirty="0"/>
                    </a:p>
                  </a:txBody>
                  <a:tcPr anchor="ctr"/>
                </a:tc>
                <a:tc>
                  <a:txBody>
                    <a:bodyPr/>
                    <a:lstStyle/>
                    <a:p>
                      <a:pPr marL="285750" indent="-285750">
                        <a:buFont typeface="Arial" panose="020B0604020202020204" pitchFamily="34" charset="0"/>
                        <a:buChar char="•"/>
                      </a:pPr>
                      <a:r>
                        <a:rPr lang="en-US" dirty="0" smtClean="0"/>
                        <a:t>Labour</a:t>
                      </a:r>
                      <a:r>
                        <a:rPr lang="en-US" baseline="0" dirty="0" smtClean="0"/>
                        <a:t> work required is reduced.</a:t>
                      </a:r>
                    </a:p>
                    <a:p>
                      <a:pPr marL="285750" indent="-285750">
                        <a:buFont typeface="Arial" panose="020B0604020202020204" pitchFamily="34" charset="0"/>
                        <a:buChar char="•"/>
                      </a:pPr>
                      <a:r>
                        <a:rPr lang="en-US" baseline="0" dirty="0" smtClean="0"/>
                        <a:t>The time required for the operation is decreased.</a:t>
                      </a:r>
                    </a:p>
                  </a:txBody>
                  <a:tcPr anchor="ctr"/>
                </a:tc>
                <a:tc>
                  <a:txBody>
                    <a:bodyPr/>
                    <a:lstStyle/>
                    <a:p>
                      <a:pPr marL="285750" indent="-285750">
                        <a:buFont typeface="Arial" panose="020B0604020202020204" pitchFamily="34" charset="0"/>
                        <a:buChar char="•"/>
                      </a:pPr>
                      <a:r>
                        <a:rPr lang="en-US" dirty="0" smtClean="0"/>
                        <a:t>Human</a:t>
                      </a:r>
                      <a:r>
                        <a:rPr lang="en-US" baseline="0" dirty="0" smtClean="0"/>
                        <a:t> Load</a:t>
                      </a:r>
                    </a:p>
                    <a:p>
                      <a:pPr marL="285750" indent="-285750">
                        <a:buFont typeface="Arial" panose="020B0604020202020204" pitchFamily="34" charset="0"/>
                        <a:buChar char="•"/>
                      </a:pPr>
                      <a:r>
                        <a:rPr lang="en-US" baseline="0" dirty="0" smtClean="0"/>
                        <a:t>Time complexity</a:t>
                      </a:r>
                    </a:p>
                  </a:txBody>
                  <a:tcPr anchor="ctr"/>
                </a:tc>
              </a:tr>
              <a:tr h="1147200">
                <a:tc>
                  <a:txBody>
                    <a:bodyPr/>
                    <a:lstStyle/>
                    <a:p>
                      <a:pPr algn="ctr"/>
                      <a:r>
                        <a:rPr lang="en-US" dirty="0" smtClean="0"/>
                        <a:t>Educate</a:t>
                      </a:r>
                      <a:endParaRPr lang="en-US" dirty="0"/>
                    </a:p>
                  </a:txBody>
                  <a:tcPr anchor="ctr"/>
                </a:tc>
                <a:tc>
                  <a:txBody>
                    <a:bodyPr/>
                    <a:lstStyle/>
                    <a:p>
                      <a:pPr marL="285750" indent="-285750">
                        <a:buFont typeface="Arial" panose="020B0604020202020204" pitchFamily="34" charset="0"/>
                        <a:buChar char="•"/>
                      </a:pPr>
                      <a:r>
                        <a:rPr lang="en-US" dirty="0" smtClean="0"/>
                        <a:t>Project </a:t>
                      </a:r>
                      <a:r>
                        <a:rPr lang="en-US" dirty="0" smtClean="0"/>
                        <a:t>Members about inverse</a:t>
                      </a:r>
                      <a:r>
                        <a:rPr lang="en-US" baseline="0" dirty="0" smtClean="0"/>
                        <a:t> kinematics and Image Processing</a:t>
                      </a:r>
                      <a:r>
                        <a:rPr lang="en-US" dirty="0" smtClean="0"/>
                        <a:t>.</a:t>
                      </a:r>
                    </a:p>
                    <a:p>
                      <a:pPr marL="285750" indent="-285750">
                        <a:buFont typeface="Arial" panose="020B0604020202020204" pitchFamily="34" charset="0"/>
                        <a:buChar char="•"/>
                      </a:pPr>
                      <a:endParaRPr lang="en-US" dirty="0"/>
                    </a:p>
                  </a:txBody>
                  <a:tcPr anchor="ctr"/>
                </a:tc>
                <a:tc>
                  <a:txBody>
                    <a:bodyPr/>
                    <a:lstStyle/>
                    <a:p>
                      <a:pPr marL="285750" indent="-285750">
                        <a:buFont typeface="Arial" panose="020B0604020202020204" pitchFamily="34" charset="0"/>
                        <a:buChar char="•"/>
                      </a:pPr>
                      <a:r>
                        <a:rPr lang="en-US" dirty="0" smtClean="0"/>
                        <a:t>Knowledge</a:t>
                      </a:r>
                      <a:endParaRPr lang="en-US" dirty="0"/>
                    </a:p>
                  </a:txBody>
                  <a:tcPr anchor="ctr"/>
                </a:tc>
              </a:tr>
              <a:tr h="1147200">
                <a:tc>
                  <a:txBody>
                    <a:bodyPr/>
                    <a:lstStyle/>
                    <a:p>
                      <a:pPr algn="ctr"/>
                      <a:r>
                        <a:rPr lang="en-US" dirty="0" smtClean="0"/>
                        <a:t>Evaluate</a:t>
                      </a:r>
                      <a:endParaRPr lang="en-US" dirty="0"/>
                    </a:p>
                  </a:txBody>
                  <a:tcPr anchor="ctr"/>
                </a:tc>
                <a:tc>
                  <a:txBody>
                    <a:bodyPr/>
                    <a:lstStyle/>
                    <a:p>
                      <a:pPr marL="285750" indent="-285750">
                        <a:buFont typeface="Arial" panose="020B0604020202020204" pitchFamily="34" charset="0"/>
                        <a:buChar char="•"/>
                      </a:pPr>
                      <a:r>
                        <a:rPr lang="en-US" dirty="0" smtClean="0"/>
                        <a:t>Time required </a:t>
                      </a:r>
                      <a:r>
                        <a:rPr lang="en-US" dirty="0" smtClean="0"/>
                        <a:t>to track target </a:t>
                      </a:r>
                      <a:r>
                        <a:rPr lang="en-US" dirty="0" smtClean="0"/>
                        <a:t>object.</a:t>
                      </a:r>
                    </a:p>
                    <a:p>
                      <a:pPr marL="285750" indent="-285750">
                        <a:buFont typeface="Arial" panose="020B0604020202020204" pitchFamily="34" charset="0"/>
                        <a:buChar char="•"/>
                      </a:pPr>
                      <a:r>
                        <a:rPr lang="en-US" dirty="0" smtClean="0"/>
                        <a:t>Path used to place objects.</a:t>
                      </a:r>
                      <a:endParaRPr lang="en-US" dirty="0"/>
                    </a:p>
                  </a:txBody>
                  <a:tcPr anchor="ctr"/>
                </a:tc>
                <a:tc>
                  <a:txBody>
                    <a:bodyPr/>
                    <a:lstStyle/>
                    <a:p>
                      <a:pPr marL="285750" indent="-285750">
                        <a:buFont typeface="Arial" panose="020B0604020202020204" pitchFamily="34" charset="0"/>
                        <a:buChar char="•"/>
                      </a:pPr>
                      <a:r>
                        <a:rPr lang="en-US" dirty="0" smtClean="0"/>
                        <a:t>Time</a:t>
                      </a:r>
                    </a:p>
                    <a:p>
                      <a:pPr marL="285750" indent="-285750">
                        <a:buFont typeface="Arial" panose="020B0604020202020204" pitchFamily="34" charset="0"/>
                        <a:buChar char="•"/>
                      </a:pPr>
                      <a:r>
                        <a:rPr lang="en-US" dirty="0" smtClean="0"/>
                        <a:t>Path</a:t>
                      </a:r>
                      <a:endParaRPr lang="en-US" dirty="0"/>
                    </a:p>
                  </a:txBody>
                  <a:tcPr anchor="ctr"/>
                </a:tc>
              </a:tr>
            </a:tbl>
          </a:graphicData>
        </a:graphic>
      </p:graphicFrame>
      <p:sp>
        <p:nvSpPr>
          <p:cNvPr id="4" name="Slide Number Placeholder 3"/>
          <p:cNvSpPr>
            <a:spLocks noGrp="1"/>
          </p:cNvSpPr>
          <p:nvPr>
            <p:ph type="sldNum" sz="quarter" idx="12"/>
          </p:nvPr>
        </p:nvSpPr>
        <p:spPr/>
        <p:txBody>
          <a:bodyPr/>
          <a:lstStyle/>
          <a:p>
            <a:fld id="{53C70F56-4BE4-4452-8FFE-4AFE30E881CF}" type="slidenum">
              <a:rPr lang="en-US" smtClean="0"/>
              <a:t>5</a:t>
            </a:fld>
            <a:endParaRPr lang="en-US"/>
          </a:p>
        </p:txBody>
      </p:sp>
      <p:sp>
        <p:nvSpPr>
          <p:cNvPr id="6" name="Title 1"/>
          <p:cNvSpPr txBox="1">
            <a:spLocks/>
          </p:cNvSpPr>
          <p:nvPr/>
        </p:nvSpPr>
        <p:spPr>
          <a:xfrm>
            <a:off x="677334" y="133082"/>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smtClean="0"/>
              <a:t>Idea Matrix</a:t>
            </a:r>
            <a:endParaRPr lang="en-US" dirty="0"/>
          </a:p>
        </p:txBody>
      </p:sp>
    </p:spTree>
    <p:extLst>
      <p:ext uri="{BB962C8B-B14F-4D97-AF65-F5344CB8AC3E}">
        <p14:creationId xmlns:p14="http://schemas.microsoft.com/office/powerpoint/2010/main" val="34671557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3941754039"/>
              </p:ext>
            </p:extLst>
          </p:nvPr>
        </p:nvGraphicFramePr>
        <p:xfrm>
          <a:off x="677691" y="1271164"/>
          <a:ext cx="8596311" cy="5231374"/>
        </p:xfrm>
        <a:graphic>
          <a:graphicData uri="http://schemas.openxmlformats.org/drawingml/2006/table">
            <a:tbl>
              <a:tblPr firstRow="1" bandRow="1">
                <a:tableStyleId>{5C22544A-7EE6-4342-B048-85BDC9FD1C3A}</a:tableStyleId>
              </a:tblPr>
              <a:tblGrid>
                <a:gridCol w="2865437"/>
                <a:gridCol w="2865437"/>
                <a:gridCol w="2865437"/>
              </a:tblGrid>
              <a:tr h="454606">
                <a:tc>
                  <a:txBody>
                    <a:bodyPr/>
                    <a:lstStyle/>
                    <a:p>
                      <a:pPr algn="ctr"/>
                      <a:r>
                        <a:rPr lang="en-US" dirty="0" smtClean="0"/>
                        <a:t>Idea</a:t>
                      </a:r>
                      <a:endParaRPr lang="en-US" dirty="0"/>
                    </a:p>
                  </a:txBody>
                  <a:tcPr anchor="ctr"/>
                </a:tc>
                <a:tc>
                  <a:txBody>
                    <a:bodyPr/>
                    <a:lstStyle/>
                    <a:p>
                      <a:pPr marL="0" indent="0" algn="ctr">
                        <a:buFont typeface="Arial" panose="020B0604020202020204" pitchFamily="34" charset="0"/>
                        <a:buNone/>
                      </a:pPr>
                      <a:r>
                        <a:rPr lang="en-US" smtClean="0"/>
                        <a:t>Implementation</a:t>
                      </a:r>
                      <a:endParaRPr lang="en-US" dirty="0"/>
                    </a:p>
                  </a:txBody>
                  <a:tcPr anchor="ctr"/>
                </a:tc>
                <a:tc>
                  <a:txBody>
                    <a:bodyPr/>
                    <a:lstStyle/>
                    <a:p>
                      <a:pPr marL="0" indent="0" algn="ctr">
                        <a:buFont typeface="Arial" panose="020B0604020202020204" pitchFamily="34" charset="0"/>
                        <a:buNone/>
                      </a:pPr>
                      <a:r>
                        <a:rPr lang="en-US" dirty="0" smtClean="0"/>
                        <a:t>Parameters affected</a:t>
                      </a:r>
                      <a:endParaRPr lang="en-US" dirty="0"/>
                    </a:p>
                  </a:txBody>
                  <a:tcPr anchor="ctr"/>
                </a:tc>
              </a:tr>
              <a:tr h="1302048">
                <a:tc>
                  <a:txBody>
                    <a:bodyPr/>
                    <a:lstStyle/>
                    <a:p>
                      <a:pPr algn="ctr"/>
                      <a:r>
                        <a:rPr lang="en-US" dirty="0" smtClean="0"/>
                        <a:t>Eliminate</a:t>
                      </a:r>
                      <a:endParaRPr lang="en-US" dirty="0"/>
                    </a:p>
                  </a:txBody>
                  <a:tcPr anchor="ctr"/>
                </a:tc>
                <a:tc>
                  <a:txBody>
                    <a:bodyPr/>
                    <a:lstStyle/>
                    <a:p>
                      <a:pPr marL="285750" indent="-285750">
                        <a:buFont typeface="Arial" panose="020B0604020202020204" pitchFamily="34" charset="0"/>
                        <a:buChar char="•"/>
                      </a:pPr>
                      <a:r>
                        <a:rPr lang="en-US" dirty="0" smtClean="0"/>
                        <a:t>Risk</a:t>
                      </a:r>
                      <a:r>
                        <a:rPr lang="en-US" baseline="0" dirty="0" smtClean="0"/>
                        <a:t> human injury.</a:t>
                      </a:r>
                    </a:p>
                    <a:p>
                      <a:pPr marL="285750" indent="-285750">
                        <a:buFont typeface="Arial" panose="020B0604020202020204" pitchFamily="34" charset="0"/>
                        <a:buChar char="•"/>
                      </a:pPr>
                      <a:r>
                        <a:rPr lang="en-US" dirty="0" smtClean="0"/>
                        <a:t>Man</a:t>
                      </a:r>
                      <a:r>
                        <a:rPr lang="en-US" baseline="0" dirty="0" smtClean="0"/>
                        <a:t> power required.</a:t>
                      </a:r>
                      <a:endParaRPr lang="en-US" dirty="0"/>
                    </a:p>
                  </a:txBody>
                  <a:tcPr anchor="ctr"/>
                </a:tc>
                <a:tc>
                  <a:txBody>
                    <a:bodyPr/>
                    <a:lstStyle/>
                    <a:p>
                      <a:pPr marL="285750" indent="-285750">
                        <a:buFont typeface="Arial" panose="020B0604020202020204" pitchFamily="34" charset="0"/>
                        <a:buChar char="•"/>
                      </a:pPr>
                      <a:r>
                        <a:rPr lang="en-US" dirty="0" smtClean="0"/>
                        <a:t>Risk</a:t>
                      </a:r>
                    </a:p>
                    <a:p>
                      <a:pPr marL="285750" indent="-285750">
                        <a:buFont typeface="Arial" panose="020B0604020202020204" pitchFamily="34" charset="0"/>
                        <a:buChar char="•"/>
                      </a:pPr>
                      <a:r>
                        <a:rPr lang="en-US" dirty="0" smtClean="0"/>
                        <a:t>Labour</a:t>
                      </a:r>
                      <a:endParaRPr lang="en-US" dirty="0"/>
                    </a:p>
                  </a:txBody>
                  <a:tcPr anchor="ctr"/>
                </a:tc>
              </a:tr>
              <a:tr h="1302048">
                <a:tc>
                  <a:txBody>
                    <a:bodyPr/>
                    <a:lstStyle/>
                    <a:p>
                      <a:pPr algn="ctr"/>
                      <a:r>
                        <a:rPr lang="en-US" dirty="0" smtClean="0"/>
                        <a:t>Accelerate</a:t>
                      </a:r>
                      <a:endParaRPr lang="en-US" dirty="0"/>
                    </a:p>
                  </a:txBody>
                  <a:tcPr anchor="ctr"/>
                </a:tc>
                <a:tc>
                  <a:txBody>
                    <a:bodyPr/>
                    <a:lstStyle/>
                    <a:p>
                      <a:pPr marL="285750" indent="-285750">
                        <a:buFont typeface="Arial" panose="020B0604020202020204" pitchFamily="34" charset="0"/>
                        <a:buChar char="•"/>
                      </a:pPr>
                      <a:r>
                        <a:rPr lang="en-US" dirty="0" smtClean="0"/>
                        <a:t>Processing</a:t>
                      </a:r>
                      <a:r>
                        <a:rPr lang="en-US" baseline="0" dirty="0" smtClean="0"/>
                        <a:t> of data and task completion time.</a:t>
                      </a:r>
                    </a:p>
                    <a:p>
                      <a:pPr marL="285750" indent="-285750">
                        <a:buFont typeface="Arial" panose="020B0604020202020204" pitchFamily="34" charset="0"/>
                        <a:buChar char="•"/>
                      </a:pPr>
                      <a:r>
                        <a:rPr lang="en-US" baseline="0" dirty="0" smtClean="0"/>
                        <a:t>Agility of manufacturing process.</a:t>
                      </a:r>
                      <a:endParaRPr lang="en-US" dirty="0"/>
                    </a:p>
                  </a:txBody>
                  <a:tcPr anchor="ctr"/>
                </a:tc>
                <a:tc>
                  <a:txBody>
                    <a:bodyPr/>
                    <a:lstStyle/>
                    <a:p>
                      <a:pPr marL="285750" indent="-285750">
                        <a:buFont typeface="Arial" panose="020B0604020202020204" pitchFamily="34" charset="0"/>
                        <a:buChar char="•"/>
                      </a:pPr>
                      <a:r>
                        <a:rPr lang="en-US" dirty="0" smtClean="0"/>
                        <a:t>Completion time.</a:t>
                      </a:r>
                    </a:p>
                    <a:p>
                      <a:pPr marL="285750" indent="-285750">
                        <a:buFont typeface="Arial" panose="020B0604020202020204" pitchFamily="34" charset="0"/>
                        <a:buChar char="•"/>
                      </a:pPr>
                      <a:r>
                        <a:rPr lang="en-US" dirty="0" smtClean="0"/>
                        <a:t>Manufacturing</a:t>
                      </a:r>
                      <a:r>
                        <a:rPr lang="en-US" baseline="0" dirty="0" smtClean="0"/>
                        <a:t> process.</a:t>
                      </a:r>
                      <a:endParaRPr lang="en-US" dirty="0" smtClean="0"/>
                    </a:p>
                    <a:p>
                      <a:pPr marL="285750" indent="-285750">
                        <a:buFont typeface="Arial" panose="020B0604020202020204" pitchFamily="34" charset="0"/>
                        <a:buChar char="•"/>
                      </a:pPr>
                      <a:endParaRPr lang="en-US" dirty="0"/>
                    </a:p>
                  </a:txBody>
                  <a:tcPr anchor="ctr"/>
                </a:tc>
              </a:tr>
              <a:tr h="1302048">
                <a:tc>
                  <a:txBody>
                    <a:bodyPr/>
                    <a:lstStyle/>
                    <a:p>
                      <a:pPr algn="ctr"/>
                      <a:r>
                        <a:rPr lang="en-US" dirty="0" smtClean="0"/>
                        <a:t>Associate</a:t>
                      </a:r>
                      <a:endParaRPr lang="en-US" dirty="0"/>
                    </a:p>
                  </a:txBody>
                  <a:tcPr anchor="ctr"/>
                </a:tc>
                <a:tc>
                  <a:txBody>
                    <a:bodyPr/>
                    <a:lstStyle/>
                    <a:p>
                      <a:pPr marL="285750" indent="-285750">
                        <a:buFont typeface="Arial" panose="020B0604020202020204" pitchFamily="34" charset="0"/>
                        <a:buChar char="•"/>
                      </a:pPr>
                      <a:r>
                        <a:rPr lang="en-US" dirty="0" smtClean="0"/>
                        <a:t>Integration of embedded system with open source library and robotic arm</a:t>
                      </a:r>
                      <a:r>
                        <a:rPr lang="en-US" dirty="0" smtClean="0"/>
                        <a:t>.</a:t>
                      </a:r>
                    </a:p>
                    <a:p>
                      <a:pPr marL="285750" indent="-285750">
                        <a:buFont typeface="Arial" panose="020B0604020202020204" pitchFamily="34" charset="0"/>
                        <a:buChar char="•"/>
                      </a:pPr>
                      <a:r>
                        <a:rPr lang="en-US" dirty="0" smtClean="0"/>
                        <a:t>Robotic Arm in manufacturing process.</a:t>
                      </a:r>
                      <a:endParaRPr lang="en-US" dirty="0"/>
                    </a:p>
                  </a:txBody>
                  <a:tcPr anchor="ctr"/>
                </a:tc>
                <a:tc>
                  <a:txBody>
                    <a:bodyPr/>
                    <a:lstStyle/>
                    <a:p>
                      <a:pPr marL="285750" indent="-285750">
                        <a:buFont typeface="Arial" panose="020B0604020202020204" pitchFamily="34" charset="0"/>
                        <a:buChar char="•"/>
                      </a:pPr>
                      <a:r>
                        <a:rPr lang="en-US" dirty="0" smtClean="0"/>
                        <a:t>Automation</a:t>
                      </a:r>
                      <a:r>
                        <a:rPr lang="en-US" dirty="0" smtClean="0"/>
                        <a:t>.</a:t>
                      </a:r>
                    </a:p>
                    <a:p>
                      <a:pPr marL="285750" indent="-285750">
                        <a:buFont typeface="Arial" panose="020B0604020202020204" pitchFamily="34" charset="0"/>
                        <a:buChar char="•"/>
                      </a:pPr>
                      <a:r>
                        <a:rPr lang="en-US" dirty="0" smtClean="0"/>
                        <a:t>Assembly</a:t>
                      </a:r>
                      <a:r>
                        <a:rPr lang="en-US" baseline="0" dirty="0" smtClean="0"/>
                        <a:t> Line</a:t>
                      </a:r>
                      <a:endParaRPr lang="en-US" dirty="0"/>
                    </a:p>
                  </a:txBody>
                  <a:tcPr anchor="ctr"/>
                </a:tc>
              </a:tr>
            </a:tbl>
          </a:graphicData>
        </a:graphic>
      </p:graphicFrame>
      <p:sp>
        <p:nvSpPr>
          <p:cNvPr id="4" name="Slide Number Placeholder 3"/>
          <p:cNvSpPr>
            <a:spLocks noGrp="1"/>
          </p:cNvSpPr>
          <p:nvPr>
            <p:ph type="sldNum" sz="quarter" idx="12"/>
          </p:nvPr>
        </p:nvSpPr>
        <p:spPr/>
        <p:txBody>
          <a:bodyPr/>
          <a:lstStyle/>
          <a:p>
            <a:fld id="{53C70F56-4BE4-4452-8FFE-4AFE30E881CF}" type="slidenum">
              <a:rPr lang="en-US" smtClean="0"/>
              <a:t>6</a:t>
            </a:fld>
            <a:endParaRPr lang="en-US"/>
          </a:p>
        </p:txBody>
      </p:sp>
      <p:sp>
        <p:nvSpPr>
          <p:cNvPr id="6" name="Title 1"/>
          <p:cNvSpPr txBox="1">
            <a:spLocks/>
          </p:cNvSpPr>
          <p:nvPr/>
        </p:nvSpPr>
        <p:spPr>
          <a:xfrm>
            <a:off x="677334" y="145961"/>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smtClean="0"/>
              <a:t>Idea Matrix</a:t>
            </a:r>
            <a:endParaRPr lang="en-US" dirty="0"/>
          </a:p>
        </p:txBody>
      </p:sp>
    </p:spTree>
    <p:extLst>
      <p:ext uri="{BB962C8B-B14F-4D97-AF65-F5344CB8AC3E}">
        <p14:creationId xmlns:p14="http://schemas.microsoft.com/office/powerpoint/2010/main" val="11258907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8048" y="90152"/>
            <a:ext cx="10515600" cy="531590"/>
          </a:xfrm>
        </p:spPr>
        <p:txBody>
          <a:bodyPr>
            <a:normAutofit fontScale="90000"/>
          </a:bodyPr>
          <a:lstStyle/>
          <a:p>
            <a:pPr algn="ctr"/>
            <a:r>
              <a:rPr lang="en-US" b="1" dirty="0" smtClean="0"/>
              <a:t>Literature Survey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93114840"/>
              </p:ext>
            </p:extLst>
          </p:nvPr>
        </p:nvGraphicFramePr>
        <p:xfrm>
          <a:off x="270456" y="960763"/>
          <a:ext cx="11513713" cy="5491552"/>
        </p:xfrm>
        <a:graphic>
          <a:graphicData uri="http://schemas.openxmlformats.org/drawingml/2006/table">
            <a:tbl>
              <a:tblPr firstRow="1" bandRow="1">
                <a:tableStyleId>{5C22544A-7EE6-4342-B048-85BDC9FD1C3A}</a:tableStyleId>
              </a:tblPr>
              <a:tblGrid>
                <a:gridCol w="790701"/>
                <a:gridCol w="1179767"/>
                <a:gridCol w="1674253"/>
                <a:gridCol w="4327302"/>
                <a:gridCol w="1880315"/>
                <a:gridCol w="1661375"/>
              </a:tblGrid>
              <a:tr h="313803">
                <a:tc>
                  <a:txBody>
                    <a:bodyPr/>
                    <a:lstStyle/>
                    <a:p>
                      <a:pPr algn="l"/>
                      <a:r>
                        <a:rPr lang="en-US" sz="1200" dirty="0" smtClean="0"/>
                        <a:t>Year</a:t>
                      </a:r>
                      <a:endParaRPr lang="en-US" sz="1200" dirty="0"/>
                    </a:p>
                  </a:txBody>
                  <a:tcPr anchor="ctr"/>
                </a:tc>
                <a:tc>
                  <a:txBody>
                    <a:bodyPr/>
                    <a:lstStyle/>
                    <a:p>
                      <a:pPr algn="l"/>
                      <a:r>
                        <a:rPr lang="en-US" sz="1200" dirty="0" smtClean="0"/>
                        <a:t>Authors</a:t>
                      </a:r>
                      <a:endParaRPr lang="en-US" sz="1200" dirty="0"/>
                    </a:p>
                  </a:txBody>
                  <a:tcPr anchor="ctr"/>
                </a:tc>
                <a:tc>
                  <a:txBody>
                    <a:bodyPr/>
                    <a:lstStyle/>
                    <a:p>
                      <a:pPr algn="l"/>
                      <a:r>
                        <a:rPr lang="en-US" sz="1200" dirty="0" smtClean="0"/>
                        <a:t>Title</a:t>
                      </a:r>
                      <a:endParaRPr lang="en-US" sz="1200" dirty="0"/>
                    </a:p>
                  </a:txBody>
                  <a:tcPr anchor="ctr"/>
                </a:tc>
                <a:tc>
                  <a:txBody>
                    <a:bodyPr/>
                    <a:lstStyle/>
                    <a:p>
                      <a:pPr algn="l"/>
                      <a:r>
                        <a:rPr lang="en-US" sz="1200" dirty="0" smtClean="0"/>
                        <a:t>Seed Ideas</a:t>
                      </a:r>
                      <a:endParaRPr lang="en-US" sz="1200" dirty="0"/>
                    </a:p>
                  </a:txBody>
                  <a:tcPr anchor="ctr"/>
                </a:tc>
                <a:tc>
                  <a:txBody>
                    <a:bodyPr/>
                    <a:lstStyle/>
                    <a:p>
                      <a:pPr algn="l"/>
                      <a:r>
                        <a:rPr lang="en-US" sz="1200" dirty="0" smtClean="0"/>
                        <a:t>Pros</a:t>
                      </a:r>
                      <a:endParaRPr lang="en-US" sz="1200" dirty="0"/>
                    </a:p>
                  </a:txBody>
                  <a:tcPr anchor="ctr"/>
                </a:tc>
                <a:tc>
                  <a:txBody>
                    <a:bodyPr/>
                    <a:lstStyle/>
                    <a:p>
                      <a:pPr algn="l"/>
                      <a:r>
                        <a:rPr lang="en-US" sz="1200" dirty="0" smtClean="0"/>
                        <a:t>Cons</a:t>
                      </a:r>
                      <a:endParaRPr lang="en-US" sz="1200" dirty="0"/>
                    </a:p>
                  </a:txBody>
                  <a:tcPr anchor="ctr"/>
                </a:tc>
              </a:tr>
              <a:tr h="1961268">
                <a:tc>
                  <a:txBody>
                    <a:bodyPr/>
                    <a:lstStyle/>
                    <a:p>
                      <a:pPr algn="l"/>
                      <a:r>
                        <a:rPr lang="en-US" sz="1200" dirty="0" smtClean="0"/>
                        <a:t>2017</a:t>
                      </a:r>
                      <a:endParaRPr lang="en-US" sz="1200" dirty="0"/>
                    </a:p>
                  </a:txBody>
                  <a:tcPr anchor="ctr"/>
                </a:tc>
                <a:tc>
                  <a:txBody>
                    <a:bodyPr/>
                    <a:lstStyle/>
                    <a:p>
                      <a:pPr algn="l"/>
                      <a:r>
                        <a:rPr lang="en-US" sz="1200" dirty="0" err="1" smtClean="0"/>
                        <a:t>Adna</a:t>
                      </a:r>
                      <a:r>
                        <a:rPr lang="en-US" sz="1200" dirty="0" smtClean="0"/>
                        <a:t> </a:t>
                      </a:r>
                      <a:r>
                        <a:rPr lang="en-US" sz="1200" dirty="0" err="1" smtClean="0"/>
                        <a:t>Sento</a:t>
                      </a:r>
                      <a:r>
                        <a:rPr lang="en-US" sz="1200" dirty="0" smtClean="0"/>
                        <a:t>, </a:t>
                      </a:r>
                      <a:r>
                        <a:rPr lang="en-US" sz="1200" dirty="0" err="1" smtClean="0"/>
                        <a:t>Pannawit</a:t>
                      </a:r>
                      <a:r>
                        <a:rPr lang="en-US" sz="1200" dirty="0" smtClean="0"/>
                        <a:t> </a:t>
                      </a:r>
                      <a:r>
                        <a:rPr lang="en-US" sz="1200" dirty="0" err="1" smtClean="0"/>
                        <a:t>Srisuk</a:t>
                      </a:r>
                      <a:r>
                        <a:rPr lang="en-US" sz="1200" dirty="0" smtClean="0"/>
                        <a:t>, </a:t>
                      </a:r>
                      <a:r>
                        <a:rPr lang="en-US" sz="1200" dirty="0" err="1" smtClean="0"/>
                        <a:t>Yuttana</a:t>
                      </a:r>
                      <a:r>
                        <a:rPr lang="en-US" sz="1200" dirty="0" smtClean="0"/>
                        <a:t> </a:t>
                      </a:r>
                      <a:r>
                        <a:rPr lang="en-US" sz="1200" dirty="0" err="1" smtClean="0"/>
                        <a:t>Kitjaidure</a:t>
                      </a:r>
                      <a:endParaRPr lang="en-US" sz="1200" dirty="0"/>
                    </a:p>
                  </a:txBody>
                  <a:tcPr anchor="ctr"/>
                </a:tc>
                <a:tc>
                  <a:txBody>
                    <a:bodyPr/>
                    <a:lstStyle/>
                    <a:p>
                      <a:pPr algn="l"/>
                      <a:r>
                        <a:rPr lang="en-US" sz="1200" dirty="0" smtClean="0"/>
                        <a:t>An Intelligent System Architecture for Meal Assistant Robotic Arm</a:t>
                      </a:r>
                      <a:endParaRPr lang="en-US" sz="1200" dirty="0"/>
                    </a:p>
                  </a:txBody>
                  <a:tcPr anchor="ct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Feature extraction algorithm using the Microsoft Kinect sensor to create the target position in 3-dimensional Cartesian coordinate.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Inverse kinematic algorithm to convert the Cartesian coordinate into the joint angles.</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Controller algorithm. </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The 4-joint robotic arm. To evaluate the performances, the </a:t>
                      </a:r>
                      <a:r>
                        <a:rPr lang="en-US" sz="1200" dirty="0" err="1" smtClean="0"/>
                        <a:t>Matlab</a:t>
                      </a:r>
                      <a:r>
                        <a:rPr lang="en-US" sz="1200" dirty="0" smtClean="0"/>
                        <a:t> program is used to implement the overall system.</a:t>
                      </a:r>
                    </a:p>
                  </a:txBody>
                  <a:tcPr anchor="ct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Constraints for joint angle calculation</a:t>
                      </a:r>
                      <a:r>
                        <a:rPr lang="en-US" sz="1200" baseline="0" dirty="0" smtClean="0"/>
                        <a:t> is eliminated.</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smtClean="0"/>
                        <a:t>Low time consumption for joint angle calculation.</a:t>
                      </a:r>
                      <a:endParaRPr lang="en-US" sz="1200" dirty="0" smtClean="0"/>
                    </a:p>
                  </a:txBody>
                  <a:tcPr anchor="ct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Optimal</a:t>
                      </a:r>
                      <a:r>
                        <a:rPr lang="en-US" sz="1200" baseline="0" dirty="0" smtClean="0"/>
                        <a:t> path cannot be found in learning phase.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smtClean="0"/>
                        <a:t>Statical noise affects accuracy.</a:t>
                      </a:r>
                      <a:endParaRPr lang="en-US" sz="1200" dirty="0" smtClean="0"/>
                    </a:p>
                  </a:txBody>
                  <a:tcPr anchor="ctr"/>
                </a:tc>
              </a:tr>
              <a:tr h="1490564">
                <a:tc>
                  <a:txBody>
                    <a:bodyPr/>
                    <a:lstStyle/>
                    <a:p>
                      <a:pPr algn="l"/>
                      <a:r>
                        <a:rPr lang="en-US" sz="1200" dirty="0" smtClean="0"/>
                        <a:t>2017</a:t>
                      </a:r>
                      <a:endParaRPr lang="en-US" sz="1200" dirty="0"/>
                    </a:p>
                  </a:txBody>
                  <a:tcPr anchor="ctr"/>
                </a:tc>
                <a:tc>
                  <a:txBody>
                    <a:bodyPr/>
                    <a:lstStyle/>
                    <a:p>
                      <a:pPr algn="l"/>
                      <a:r>
                        <a:rPr lang="en-US" sz="1200" dirty="0" smtClean="0"/>
                        <a:t>Han-</a:t>
                      </a:r>
                      <a:r>
                        <a:rPr lang="en-US" sz="1200" dirty="0" err="1" smtClean="0"/>
                        <a:t>Ul</a:t>
                      </a:r>
                      <a:r>
                        <a:rPr lang="en-US" sz="1200" dirty="0" smtClean="0"/>
                        <a:t> Kim,</a:t>
                      </a:r>
                      <a:r>
                        <a:rPr lang="en-US" sz="1200" baseline="0" dirty="0" smtClean="0"/>
                        <a:t> </a:t>
                      </a:r>
                      <a:r>
                        <a:rPr lang="en-US" sz="1200" dirty="0" smtClean="0"/>
                        <a:t>Chang-Su Kim</a:t>
                      </a:r>
                      <a:endParaRPr lang="en-US" sz="1200" dirty="0"/>
                    </a:p>
                  </a:txBody>
                  <a:tcPr anchor="ctr"/>
                </a:tc>
                <a:tc>
                  <a:txBody>
                    <a:bodyPr/>
                    <a:lstStyle/>
                    <a:p>
                      <a:pPr algn="l"/>
                      <a:r>
                        <a:rPr lang="en-US" sz="1200" dirty="0" smtClean="0"/>
                        <a:t>Locator-Checker-</a:t>
                      </a:r>
                      <a:r>
                        <a:rPr lang="en-US" sz="1200" dirty="0" err="1" smtClean="0"/>
                        <a:t>Scaler</a:t>
                      </a:r>
                      <a:r>
                        <a:rPr lang="en-US" sz="1200" dirty="0" smtClean="0"/>
                        <a:t> Object Tracking Using Spatially Ordered and Weighted Patch Descriptor</a:t>
                      </a:r>
                      <a:endParaRPr lang="en-US" sz="1200" dirty="0"/>
                    </a:p>
                  </a:txBody>
                  <a:tcPr anchor="ct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Spatially ordered and weighted patch (SOWP), to represent the appearance of an object faithfully and suppress background information in a bounding box systematically.</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LCS tracker, which incorporate the locator,</a:t>
                      </a:r>
                      <a:r>
                        <a:rPr lang="en-US" sz="1200" b="1" dirty="0" smtClean="0"/>
                        <a:t> </a:t>
                      </a:r>
                      <a:r>
                        <a:rPr lang="en-US" sz="1200" dirty="0" smtClean="0"/>
                        <a:t>the checker, and the </a:t>
                      </a:r>
                      <a:r>
                        <a:rPr lang="en-US" sz="1200" dirty="0" err="1" smtClean="0"/>
                        <a:t>scaler</a:t>
                      </a:r>
                      <a:r>
                        <a:rPr lang="en-US" sz="1200" dirty="0" smtClean="0"/>
                        <a:t> to achieve robust tracking</a:t>
                      </a:r>
                    </a:p>
                    <a:p>
                      <a:pPr marL="285750" indent="-285750" algn="l">
                        <a:buFont typeface="Arial" panose="020B0604020202020204" pitchFamily="34" charset="0"/>
                        <a:buChar char="•"/>
                      </a:pPr>
                      <a:endParaRPr lang="en-US" sz="1200" dirty="0"/>
                    </a:p>
                  </a:txBody>
                  <a:tcPr anchor="ctr"/>
                </a:tc>
                <a:tc>
                  <a:txBody>
                    <a:bodyPr/>
                    <a:lstStyle/>
                    <a:p>
                      <a:pPr marL="285750" indent="-285750" algn="l">
                        <a:buFont typeface="Arial" panose="020B0604020202020204" pitchFamily="34" charset="0"/>
                        <a:buChar char="•"/>
                      </a:pPr>
                      <a:r>
                        <a:rPr lang="en-US" sz="1200" dirty="0" smtClean="0"/>
                        <a:t>High precision result for low FPS.</a:t>
                      </a:r>
                      <a:endParaRPr lang="en-US" sz="1200" dirty="0"/>
                    </a:p>
                    <a:p>
                      <a:pPr marL="285750" indent="-285750" algn="l">
                        <a:buFont typeface="Arial" panose="020B0604020202020204" pitchFamily="34" charset="0"/>
                        <a:buChar char="•"/>
                      </a:pPr>
                      <a:r>
                        <a:rPr lang="en-US" sz="1200" dirty="0" smtClean="0"/>
                        <a:t>Interference</a:t>
                      </a:r>
                      <a:r>
                        <a:rPr lang="en-US" sz="1200" baseline="0" dirty="0" smtClean="0"/>
                        <a:t> around object is handled.</a:t>
                      </a:r>
                      <a:endParaRPr lang="en-US" sz="1200" dirty="0" smtClean="0"/>
                    </a:p>
                  </a:txBody>
                  <a:tcPr anchor="ctr"/>
                </a:tc>
                <a:tc>
                  <a:txBody>
                    <a:bodyPr/>
                    <a:lstStyle/>
                    <a:p>
                      <a:pPr marL="285750" indent="-285750" algn="l">
                        <a:buFont typeface="Arial" panose="020B0604020202020204" pitchFamily="34" charset="0"/>
                        <a:buChar char="•"/>
                      </a:pPr>
                      <a:r>
                        <a:rPr lang="en-US" sz="1200" dirty="0" smtClean="0"/>
                        <a:t>Deformation in object can’t be handled.</a:t>
                      </a:r>
                      <a:endParaRPr lang="en-US" sz="1200" dirty="0"/>
                    </a:p>
                  </a:txBody>
                  <a:tcPr anchor="ctr"/>
                </a:tc>
              </a:tr>
              <a:tr h="1725917">
                <a:tc>
                  <a:txBody>
                    <a:bodyPr/>
                    <a:lstStyle/>
                    <a:p>
                      <a:pPr algn="l"/>
                      <a:r>
                        <a:rPr lang="en-US" sz="1200" dirty="0" smtClean="0"/>
                        <a:t>2015</a:t>
                      </a:r>
                      <a:endParaRPr lang="en-US" sz="1200" dirty="0"/>
                    </a:p>
                  </a:txBody>
                  <a:tcPr anchor="ctr"/>
                </a:tc>
                <a:tc>
                  <a:txBody>
                    <a:bodyPr/>
                    <a:lstStyle/>
                    <a:p>
                      <a:pPr algn="l"/>
                      <a:r>
                        <a:rPr lang="en-US" sz="1200" dirty="0" err="1" smtClean="0"/>
                        <a:t>Shihabudheen</a:t>
                      </a:r>
                      <a:r>
                        <a:rPr lang="en-US" sz="1200" dirty="0" smtClean="0"/>
                        <a:t> KV, G N Pillai</a:t>
                      </a:r>
                      <a:endParaRPr lang="en-US" sz="1200" dirty="0"/>
                    </a:p>
                  </a:txBody>
                  <a:tcPr anchor="ctr"/>
                </a:tc>
                <a:tc>
                  <a:txBody>
                    <a:bodyPr/>
                    <a:lstStyle/>
                    <a:p>
                      <a:pPr algn="l"/>
                      <a:r>
                        <a:rPr lang="en-US" sz="1200" dirty="0" smtClean="0"/>
                        <a:t>Evolutionary fuzzy extreme learning machine for inverse kinematic modeling of robotic arms</a:t>
                      </a:r>
                      <a:endParaRPr lang="en-US" sz="1200" dirty="0"/>
                    </a:p>
                  </a:txBody>
                  <a:tcPr anchor="ct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Incorporating the concept of fuzzy logic into neural networks,</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Training algorithm of extreme learning machine, evolutionary extreme learning machine and evolutionary fuzzy extreme learning machine.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EF-ELM  to predict the inverse kinematic solution of the robotic arm.</a:t>
                      </a:r>
                    </a:p>
                    <a:p>
                      <a:pPr marL="285750" indent="-285750" algn="l">
                        <a:buFont typeface="Arial" panose="020B0604020202020204" pitchFamily="34" charset="0"/>
                        <a:buChar char="•"/>
                      </a:pPr>
                      <a:endParaRPr lang="en-US" sz="1200" dirty="0"/>
                    </a:p>
                  </a:txBody>
                  <a:tcPr anchor="ctr"/>
                </a:tc>
                <a:tc>
                  <a:txBody>
                    <a:bodyPr/>
                    <a:lstStyle/>
                    <a:p>
                      <a:pPr marL="285750" indent="-285750" algn="l">
                        <a:buFont typeface="Arial" panose="020B0604020202020204" pitchFamily="34" charset="0"/>
                        <a:buChar char="•"/>
                      </a:pPr>
                      <a:r>
                        <a:rPr lang="en-US" sz="1200" dirty="0" smtClean="0"/>
                        <a:t>Fast and accurate inverse</a:t>
                      </a:r>
                      <a:r>
                        <a:rPr lang="en-US" sz="1200" baseline="0" dirty="0" smtClean="0"/>
                        <a:t> kinematic prediction.</a:t>
                      </a:r>
                    </a:p>
                    <a:p>
                      <a:pPr marL="285750" indent="-285750" algn="l">
                        <a:buFont typeface="Arial" panose="020B0604020202020204" pitchFamily="34" charset="0"/>
                        <a:buChar char="•"/>
                      </a:pPr>
                      <a:endParaRPr lang="en-US" sz="1200" dirty="0"/>
                    </a:p>
                  </a:txBody>
                  <a:tcPr anchor="ctr"/>
                </a:tc>
                <a:tc>
                  <a:txBody>
                    <a:bodyPr/>
                    <a:lstStyle/>
                    <a:p>
                      <a:pPr marL="285750" indent="-285750" algn="l">
                        <a:buFont typeface="Arial" panose="020B0604020202020204" pitchFamily="34" charset="0"/>
                        <a:buChar char="•"/>
                      </a:pPr>
                      <a:r>
                        <a:rPr lang="en-US" sz="1200" dirty="0" smtClean="0"/>
                        <a:t>Not suitable for repetitive tasks.</a:t>
                      </a:r>
                      <a:endParaRPr lang="en-US" sz="1200" dirty="0"/>
                    </a:p>
                  </a:txBody>
                  <a:tcPr anchor="ctr"/>
                </a:tc>
              </a:tr>
            </a:tbl>
          </a:graphicData>
        </a:graphic>
      </p:graphicFrame>
      <p:sp>
        <p:nvSpPr>
          <p:cNvPr id="3" name="Slide Number Placeholder 2"/>
          <p:cNvSpPr>
            <a:spLocks noGrp="1"/>
          </p:cNvSpPr>
          <p:nvPr>
            <p:ph type="sldNum" sz="quarter" idx="12"/>
          </p:nvPr>
        </p:nvSpPr>
        <p:spPr/>
        <p:txBody>
          <a:bodyPr/>
          <a:lstStyle/>
          <a:p>
            <a:fld id="{53C70F56-4BE4-4452-8FFE-4AFE30E881CF}" type="slidenum">
              <a:rPr lang="en-US" smtClean="0"/>
              <a:t>7</a:t>
            </a:fld>
            <a:endParaRPr lang="en-US"/>
          </a:p>
        </p:txBody>
      </p:sp>
    </p:spTree>
    <p:extLst>
      <p:ext uri="{BB962C8B-B14F-4D97-AF65-F5344CB8AC3E}">
        <p14:creationId xmlns:p14="http://schemas.microsoft.com/office/powerpoint/2010/main" val="36109628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078" y="0"/>
            <a:ext cx="10515600" cy="518711"/>
          </a:xfrm>
        </p:spPr>
        <p:txBody>
          <a:bodyPr>
            <a:normAutofit fontScale="90000"/>
          </a:bodyPr>
          <a:lstStyle/>
          <a:p>
            <a:pPr algn="ctr"/>
            <a:r>
              <a:rPr lang="en-US" b="1" dirty="0" smtClean="0"/>
              <a:t>Literature Survey (Cont..)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20383872"/>
              </p:ext>
            </p:extLst>
          </p:nvPr>
        </p:nvGraphicFramePr>
        <p:xfrm>
          <a:off x="257576" y="518711"/>
          <a:ext cx="11642504" cy="6062393"/>
        </p:xfrm>
        <a:graphic>
          <a:graphicData uri="http://schemas.openxmlformats.org/drawingml/2006/table">
            <a:tbl>
              <a:tblPr firstRow="1" bandRow="1">
                <a:tableStyleId>{5C22544A-7EE6-4342-B048-85BDC9FD1C3A}</a:tableStyleId>
              </a:tblPr>
              <a:tblGrid>
                <a:gridCol w="615780"/>
                <a:gridCol w="1489324"/>
                <a:gridCol w="1655528"/>
                <a:gridCol w="4031088"/>
                <a:gridCol w="2073498"/>
                <a:gridCol w="1777286"/>
              </a:tblGrid>
              <a:tr h="400904">
                <a:tc>
                  <a:txBody>
                    <a:bodyPr/>
                    <a:lstStyle/>
                    <a:p>
                      <a:pPr algn="l"/>
                      <a:r>
                        <a:rPr lang="en-US" sz="1200" dirty="0" smtClean="0"/>
                        <a:t>Year</a:t>
                      </a:r>
                      <a:endParaRPr lang="en-US" sz="1200" dirty="0"/>
                    </a:p>
                  </a:txBody>
                  <a:tcPr anchor="ctr"/>
                </a:tc>
                <a:tc>
                  <a:txBody>
                    <a:bodyPr/>
                    <a:lstStyle/>
                    <a:p>
                      <a:pPr algn="l"/>
                      <a:r>
                        <a:rPr lang="en-US" sz="1200" dirty="0" smtClean="0"/>
                        <a:t>Author</a:t>
                      </a:r>
                      <a:endParaRPr lang="en-US" sz="1200" dirty="0"/>
                    </a:p>
                  </a:txBody>
                  <a:tcPr anchor="ctr"/>
                </a:tc>
                <a:tc>
                  <a:txBody>
                    <a:bodyPr/>
                    <a:lstStyle/>
                    <a:p>
                      <a:pPr algn="l"/>
                      <a:r>
                        <a:rPr lang="en-US" sz="1200" dirty="0" smtClean="0"/>
                        <a:t>Title</a:t>
                      </a:r>
                      <a:endParaRPr lang="en-US" sz="1200" dirty="0"/>
                    </a:p>
                  </a:txBody>
                  <a:tcPr anchor="ctr"/>
                </a:tc>
                <a:tc>
                  <a:txBody>
                    <a:bodyPr/>
                    <a:lstStyle/>
                    <a:p>
                      <a:pPr algn="l"/>
                      <a:r>
                        <a:rPr lang="en-US" sz="1200" dirty="0" smtClean="0"/>
                        <a:t>Seed Ideas</a:t>
                      </a:r>
                      <a:endParaRPr lang="en-US" sz="1200" dirty="0"/>
                    </a:p>
                  </a:txBody>
                  <a:tcPr anchor="ctr"/>
                </a:tc>
                <a:tc>
                  <a:txBody>
                    <a:bodyPr/>
                    <a:lstStyle/>
                    <a:p>
                      <a:pPr algn="l"/>
                      <a:r>
                        <a:rPr lang="en-US" sz="1200" dirty="0" smtClean="0"/>
                        <a:t>Pros</a:t>
                      </a:r>
                      <a:endParaRPr lang="en-US" sz="1200" dirty="0"/>
                    </a:p>
                  </a:txBody>
                  <a:tcPr anchor="ctr"/>
                </a:tc>
                <a:tc>
                  <a:txBody>
                    <a:bodyPr/>
                    <a:lstStyle/>
                    <a:p>
                      <a:pPr algn="l"/>
                      <a:r>
                        <a:rPr lang="en-US" sz="1200" dirty="0" smtClean="0"/>
                        <a:t>Cons</a:t>
                      </a:r>
                      <a:endParaRPr lang="en-US" sz="1200" dirty="0"/>
                    </a:p>
                  </a:txBody>
                  <a:tcPr anchor="ctr"/>
                </a:tc>
              </a:tr>
              <a:tr h="2992456">
                <a:tc>
                  <a:txBody>
                    <a:bodyPr/>
                    <a:lstStyle/>
                    <a:p>
                      <a:pPr algn="l"/>
                      <a:r>
                        <a:rPr lang="en-US" sz="1200" dirty="0" smtClean="0"/>
                        <a:t>2015</a:t>
                      </a:r>
                      <a:endParaRPr lang="en-US" sz="1200" dirty="0"/>
                    </a:p>
                  </a:txBody>
                  <a:tcPr anchor="ctr"/>
                </a:tc>
                <a:tc>
                  <a:txBody>
                    <a:bodyPr/>
                    <a:lstStyle/>
                    <a:p>
                      <a:pPr algn="l"/>
                      <a:r>
                        <a:rPr lang="en-US" sz="1200" dirty="0" err="1" smtClean="0"/>
                        <a:t>Baochang</a:t>
                      </a:r>
                      <a:r>
                        <a:rPr lang="en-US" sz="1200" dirty="0" smtClean="0"/>
                        <a:t> Zhang, </a:t>
                      </a:r>
                      <a:r>
                        <a:rPr lang="en-US" sz="1200" dirty="0" err="1" smtClean="0"/>
                        <a:t>Zhigang</a:t>
                      </a:r>
                      <a:r>
                        <a:rPr lang="en-US" sz="1200" dirty="0" smtClean="0"/>
                        <a:t> Li, Alessandro </a:t>
                      </a:r>
                      <a:r>
                        <a:rPr lang="en-US" sz="1200" dirty="0" err="1" smtClean="0"/>
                        <a:t>Perina</a:t>
                      </a:r>
                      <a:r>
                        <a:rPr lang="en-US" sz="1200" dirty="0" smtClean="0"/>
                        <a:t>, </a:t>
                      </a:r>
                      <a:r>
                        <a:rPr lang="en-US" sz="1200" dirty="0" err="1" smtClean="0"/>
                        <a:t>Alessio</a:t>
                      </a:r>
                      <a:r>
                        <a:rPr lang="en-US" sz="1200" dirty="0" smtClean="0"/>
                        <a:t> Del </a:t>
                      </a:r>
                      <a:r>
                        <a:rPr lang="en-US" sz="1200" dirty="0" err="1" smtClean="0"/>
                        <a:t>Bue</a:t>
                      </a:r>
                      <a:r>
                        <a:rPr lang="en-US" sz="1200" dirty="0" smtClean="0"/>
                        <a:t>, Vittorio </a:t>
                      </a:r>
                      <a:r>
                        <a:rPr lang="en-US" sz="1200" dirty="0" err="1" smtClean="0"/>
                        <a:t>Murino</a:t>
                      </a:r>
                      <a:r>
                        <a:rPr lang="en-US" sz="1200" dirty="0" smtClean="0"/>
                        <a:t>, </a:t>
                      </a:r>
                      <a:r>
                        <a:rPr lang="en-US" sz="1200" dirty="0" err="1" smtClean="0"/>
                        <a:t>Jianzhuang</a:t>
                      </a:r>
                      <a:r>
                        <a:rPr lang="en-US" sz="1200" dirty="0" smtClean="0"/>
                        <a:t> Liu</a:t>
                      </a:r>
                      <a:endParaRPr lang="en-US" sz="1200" dirty="0"/>
                    </a:p>
                  </a:txBody>
                  <a:tcPr anchor="ctr"/>
                </a:tc>
                <a:tc>
                  <a:txBody>
                    <a:bodyPr/>
                    <a:lstStyle/>
                    <a:p>
                      <a:pPr algn="l"/>
                      <a:r>
                        <a:rPr lang="en-US" sz="1200" dirty="0" smtClean="0"/>
                        <a:t>Adaptive Local Movement Modeling (ALMM) for Robust Object Tracking</a:t>
                      </a:r>
                      <a:endParaRPr lang="en-US" sz="1200" dirty="0"/>
                    </a:p>
                  </a:txBody>
                  <a:tcPr anchor="ct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Part-based trackers for single object by dividing the image into local patches to track the moving object seamlessly.</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With the help of </a:t>
                      </a:r>
                      <a:r>
                        <a:rPr lang="en-US" sz="1200" dirty="0" err="1" smtClean="0"/>
                        <a:t>Spatio</a:t>
                      </a:r>
                      <a:r>
                        <a:rPr lang="en-US" sz="1200" dirty="0" smtClean="0"/>
                        <a:t>-Temporal Context, considering the output of base tracking algorithm, a Gaussian Mixture Model (GMM) is first used to model the distribution of the movement of local patches relative to the gravity center of the tracked object.</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Then, the GMM is combined with the chosen base tracker in a boosting framework, which gives an efficient integrated scheme for the tracking task.</a:t>
                      </a:r>
                    </a:p>
                  </a:txBody>
                  <a:tcPr anchor="ct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Adaptive local movement</a:t>
                      </a:r>
                      <a:r>
                        <a:rPr lang="en-US" sz="1200" baseline="0" dirty="0" smtClean="0"/>
                        <a:t> modelling.</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Alleviate complexity</a:t>
                      </a:r>
                      <a:r>
                        <a:rPr lang="en-US" sz="1200" baseline="0" dirty="0" smtClean="0"/>
                        <a:t> </a:t>
                      </a:r>
                      <a:r>
                        <a:rPr lang="en-US" sz="1200" dirty="0" smtClean="0"/>
                        <a:t>situations</a:t>
                      </a:r>
                      <a:r>
                        <a:rPr lang="en-US" sz="1200" baseline="0" dirty="0" smtClean="0"/>
                        <a:t> including occlusions, severe textures variations, quick motions.</a:t>
                      </a:r>
                      <a:endParaRPr lang="en-US" sz="1200" dirty="0" smtClean="0"/>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smtClean="0"/>
                    </a:p>
                  </a:txBody>
                  <a:tcPr anchor="ct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It</a:t>
                      </a:r>
                      <a:r>
                        <a:rPr lang="en-US" sz="1200" baseline="0" dirty="0" smtClean="0"/>
                        <a:t> uses</a:t>
                      </a:r>
                      <a:r>
                        <a:rPr lang="en-US" sz="1200" dirty="0" smtClean="0"/>
                        <a:t> only one appearance information.</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Industrial environment complexity </a:t>
                      </a:r>
                    </a:p>
                  </a:txBody>
                  <a:tcPr anchor="ctr"/>
                </a:tc>
              </a:tr>
              <a:tr h="2669033">
                <a:tc>
                  <a:txBody>
                    <a:bodyPr/>
                    <a:lstStyle/>
                    <a:p>
                      <a:pPr algn="l"/>
                      <a:r>
                        <a:rPr lang="en-US" sz="1200" dirty="0" smtClean="0"/>
                        <a:t>2014</a:t>
                      </a:r>
                      <a:endParaRPr lang="en-US" sz="1200" dirty="0"/>
                    </a:p>
                  </a:txBody>
                  <a:tcPr anchor="ctr"/>
                </a:tc>
                <a:tc>
                  <a:txBody>
                    <a:bodyPr/>
                    <a:lstStyle/>
                    <a:p>
                      <a:pPr algn="l"/>
                      <a:r>
                        <a:rPr lang="en-US" sz="1200" dirty="0" smtClean="0"/>
                        <a:t>Muhammad Aziz Muslim,</a:t>
                      </a:r>
                    </a:p>
                    <a:p>
                      <a:pPr algn="l"/>
                      <a:r>
                        <a:rPr lang="en-US" sz="1200" dirty="0" err="1" smtClean="0"/>
                        <a:t>Saif</a:t>
                      </a:r>
                      <a:r>
                        <a:rPr lang="en-US" sz="1200" dirty="0" smtClean="0"/>
                        <a:t> </a:t>
                      </a:r>
                      <a:r>
                        <a:rPr lang="en-US" sz="1200" dirty="0" err="1" smtClean="0"/>
                        <a:t>Nura</a:t>
                      </a:r>
                      <a:r>
                        <a:rPr lang="en-US" sz="1200" dirty="0" smtClean="0"/>
                        <a:t> </a:t>
                      </a:r>
                      <a:r>
                        <a:rPr lang="en-US" sz="1200" dirty="0" err="1" smtClean="0"/>
                        <a:t>Urfin</a:t>
                      </a:r>
                      <a:endParaRPr lang="en-US" sz="1200" dirty="0"/>
                    </a:p>
                  </a:txBody>
                  <a:tcPr anchor="ctr"/>
                </a:tc>
                <a:tc>
                  <a:txBody>
                    <a:bodyPr/>
                    <a:lstStyle/>
                    <a:p>
                      <a:pPr algn="l"/>
                      <a:r>
                        <a:rPr lang="en-US" sz="1200" dirty="0" smtClean="0"/>
                        <a:t>Design of geometric based Inverse Kinematics for a low cost robotic arm</a:t>
                      </a:r>
                      <a:endParaRPr lang="en-US" sz="1200" dirty="0"/>
                    </a:p>
                  </a:txBody>
                  <a:tcPr anchor="ct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Effectively control end effector of a robotic manipulator.</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The inverse kinematic is based on triangulation method.</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The triangle always be able to formed by connecting two neighboring links with imaginary lines.</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txBody>
                  <a:tcPr anchor="ctr"/>
                </a:tc>
                <a:tc>
                  <a:txBody>
                    <a:bodyPr/>
                    <a:lstStyle/>
                    <a:p>
                      <a:pPr marL="285750" indent="-285750" algn="l">
                        <a:buFont typeface="Arial" panose="020B0604020202020204" pitchFamily="34" charset="0"/>
                        <a:buChar char="•"/>
                      </a:pPr>
                      <a:r>
                        <a:rPr lang="en-US" sz="1200" dirty="0" smtClean="0"/>
                        <a:t>Relatively</a:t>
                      </a:r>
                      <a:r>
                        <a:rPr lang="en-US" sz="1200" baseline="0" dirty="0" smtClean="0"/>
                        <a:t> simpler to understand.</a:t>
                      </a:r>
                    </a:p>
                    <a:p>
                      <a:pPr marL="285750" indent="-285750" algn="l">
                        <a:buFont typeface="Arial" panose="020B0604020202020204" pitchFamily="34" charset="0"/>
                        <a:buChar char="•"/>
                      </a:pPr>
                      <a:r>
                        <a:rPr lang="en-US" sz="1200" baseline="0" dirty="0" smtClean="0"/>
                        <a:t>It is applicable for multi joint arm.</a:t>
                      </a:r>
                      <a:endParaRPr lang="en-US" sz="1200" dirty="0"/>
                    </a:p>
                  </a:txBody>
                  <a:tcPr anchor="ctr"/>
                </a:tc>
                <a:tc>
                  <a:txBody>
                    <a:bodyPr/>
                    <a:lstStyle/>
                    <a:p>
                      <a:pPr marL="285750" indent="-285750" algn="l">
                        <a:buFont typeface="Arial" panose="020B0604020202020204" pitchFamily="34" charset="0"/>
                        <a:buChar char="•"/>
                      </a:pPr>
                      <a:r>
                        <a:rPr lang="en-US" sz="1200" dirty="0" smtClean="0"/>
                        <a:t>More</a:t>
                      </a:r>
                      <a:r>
                        <a:rPr lang="en-US" sz="1200" baseline="0" dirty="0" smtClean="0"/>
                        <a:t> computation required to execute.</a:t>
                      </a:r>
                    </a:p>
                    <a:p>
                      <a:pPr marL="285750" indent="-285750" algn="l">
                        <a:buFont typeface="Arial" panose="020B0604020202020204" pitchFamily="34" charset="0"/>
                        <a:buChar char="•"/>
                      </a:pPr>
                      <a:r>
                        <a:rPr lang="en-US" sz="1200" baseline="0" dirty="0" smtClean="0"/>
                        <a:t>Rotation of circle is restricted to quarter circle.</a:t>
                      </a:r>
                      <a:endParaRPr lang="en-US" sz="1200" dirty="0"/>
                    </a:p>
                  </a:txBody>
                  <a:tcPr anchor="ctr"/>
                </a:tc>
              </a:tr>
            </a:tbl>
          </a:graphicData>
        </a:graphic>
      </p:graphicFrame>
      <p:sp>
        <p:nvSpPr>
          <p:cNvPr id="3" name="Slide Number Placeholder 2"/>
          <p:cNvSpPr>
            <a:spLocks noGrp="1"/>
          </p:cNvSpPr>
          <p:nvPr>
            <p:ph type="sldNum" sz="quarter" idx="12"/>
          </p:nvPr>
        </p:nvSpPr>
        <p:spPr/>
        <p:txBody>
          <a:bodyPr/>
          <a:lstStyle/>
          <a:p>
            <a:fld id="{53C70F56-4BE4-4452-8FFE-4AFE30E881CF}" type="slidenum">
              <a:rPr lang="en-US" smtClean="0"/>
              <a:t>8</a:t>
            </a:fld>
            <a:endParaRPr lang="en-US"/>
          </a:p>
        </p:txBody>
      </p:sp>
    </p:spTree>
    <p:extLst>
      <p:ext uri="{BB962C8B-B14F-4D97-AF65-F5344CB8AC3E}">
        <p14:creationId xmlns:p14="http://schemas.microsoft.com/office/powerpoint/2010/main" val="25150147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Problem Statement</a:t>
            </a:r>
            <a:endParaRPr lang="en-US" b="1" dirty="0"/>
          </a:p>
        </p:txBody>
      </p:sp>
      <p:sp>
        <p:nvSpPr>
          <p:cNvPr id="3" name="Content Placeholder 2"/>
          <p:cNvSpPr>
            <a:spLocks noGrp="1"/>
          </p:cNvSpPr>
          <p:nvPr>
            <p:ph idx="1"/>
          </p:nvPr>
        </p:nvSpPr>
        <p:spPr>
          <a:xfrm>
            <a:off x="838200" y="2150771"/>
            <a:ext cx="10515600" cy="4026191"/>
          </a:xfrm>
        </p:spPr>
        <p:txBody>
          <a:bodyPr/>
          <a:lstStyle/>
          <a:p>
            <a:pPr algn="just"/>
            <a:r>
              <a:rPr lang="en-US" dirty="0" smtClean="0"/>
              <a:t>To implement a front end software to operate Robotic arm with a camera vision to identify target object, pick the target object and place the object at its destination intelligently. Motion of the Robotic arm should be optimized. Manufacturing defect should be identified and defective objects should be spaced apart.</a:t>
            </a:r>
            <a:endParaRPr lang="en-US" dirty="0"/>
          </a:p>
        </p:txBody>
      </p:sp>
      <p:sp>
        <p:nvSpPr>
          <p:cNvPr id="4" name="Slide Number Placeholder 3"/>
          <p:cNvSpPr>
            <a:spLocks noGrp="1"/>
          </p:cNvSpPr>
          <p:nvPr>
            <p:ph type="sldNum" sz="quarter" idx="12"/>
          </p:nvPr>
        </p:nvSpPr>
        <p:spPr/>
        <p:txBody>
          <a:bodyPr/>
          <a:lstStyle/>
          <a:p>
            <a:fld id="{53C70F56-4BE4-4452-8FFE-4AFE30E881CF}" type="slidenum">
              <a:rPr lang="en-US" smtClean="0"/>
              <a:t>9</a:t>
            </a:fld>
            <a:endParaRPr lang="en-US"/>
          </a:p>
        </p:txBody>
      </p:sp>
    </p:spTree>
    <p:extLst>
      <p:ext uri="{BB962C8B-B14F-4D97-AF65-F5344CB8AC3E}">
        <p14:creationId xmlns:p14="http://schemas.microsoft.com/office/powerpoint/2010/main" val="56172302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393</TotalTime>
  <Words>1056</Words>
  <Application>Microsoft Office PowerPoint</Application>
  <PresentationFormat>Widescreen</PresentationFormat>
  <Paragraphs>199</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Trebuchet MS</vt:lpstr>
      <vt:lpstr>Wingdings</vt:lpstr>
      <vt:lpstr>Wingdings 3</vt:lpstr>
      <vt:lpstr>Facet</vt:lpstr>
      <vt:lpstr>Intelligent Robotic Arm to Pick and Place Target Objects</vt:lpstr>
      <vt:lpstr>Contents</vt:lpstr>
      <vt:lpstr>Motivation</vt:lpstr>
      <vt:lpstr>Idea Matrix</vt:lpstr>
      <vt:lpstr>PowerPoint Presentation</vt:lpstr>
      <vt:lpstr>PowerPoint Presentation</vt:lpstr>
      <vt:lpstr>Literature Survey</vt:lpstr>
      <vt:lpstr>Literature Survey (Cont..)</vt:lpstr>
      <vt:lpstr>Problem Statement</vt:lpstr>
      <vt:lpstr>Scope of Project</vt:lpstr>
      <vt:lpstr>Architecture Diagram</vt:lpstr>
      <vt:lpstr>Modules of the System</vt:lpstr>
      <vt:lpstr>Requirements</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Robotic Arm to Pick and Place Target Objects</dc:title>
  <dc:creator>Omkar_Mokashi</dc:creator>
  <cp:lastModifiedBy>Omkar_Mokashi</cp:lastModifiedBy>
  <cp:revision>42</cp:revision>
  <dcterms:created xsi:type="dcterms:W3CDTF">2017-09-07T11:35:00Z</dcterms:created>
  <dcterms:modified xsi:type="dcterms:W3CDTF">2017-09-20T10:25:43Z</dcterms:modified>
</cp:coreProperties>
</file>