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68" r:id="rId2"/>
    <p:sldId id="269" r:id="rId3"/>
    <p:sldId id="256" r:id="rId4"/>
    <p:sldId id="270"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embeddedFontLst>
    <p:embeddedFont>
      <p:font typeface="Oswald" charset="0"/>
      <p:regular r:id="rId18"/>
      <p:bold r:id="rId19"/>
    </p:embeddedFont>
    <p:embeddedFont>
      <p:font typeface="Calibri" pitchFamily="34" charset="0"/>
      <p:regular r:id="rId20"/>
      <p:bold r:id="rId21"/>
      <p:italic r:id="rId22"/>
      <p:boldItalic r:id="rId23"/>
    </p:embeddedFont>
    <p:embeddedFont>
      <p:font typeface="Average"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9" d="100"/>
          <a:sy n="79" d="100"/>
        </p:scale>
        <p:origin x="-787"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 name="Google Shape;1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grpSp>
        <p:nvGrpSpPr>
          <p:cNvPr id="14" name="Google Shape;14;p2"/>
          <p:cNvGrpSpPr/>
          <p:nvPr/>
        </p:nvGrpSpPr>
        <p:grpSpPr>
          <a:xfrm>
            <a:off x="5800234" y="3807170"/>
            <a:ext cx="591423" cy="140843"/>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479962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413752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895010" y="1321067"/>
            <a:ext cx="10401900" cy="23067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9" name="Google Shape;19;p2"/>
          <p:cNvSpPr txBox="1">
            <a:spLocks noGrp="1"/>
          </p:cNvSpPr>
          <p:nvPr>
            <p:ph type="subTitle" idx="1"/>
          </p:nvPr>
        </p:nvSpPr>
        <p:spPr>
          <a:xfrm>
            <a:off x="895000" y="4233168"/>
            <a:ext cx="104019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415600" y="1673700"/>
            <a:ext cx="11360700" cy="2520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5" name="Google Shape;55;p11"/>
          <p:cNvSpPr txBox="1">
            <a:spLocks noGrp="1"/>
          </p:cNvSpPr>
          <p:nvPr>
            <p:ph type="body" idx="1"/>
          </p:nvPr>
        </p:nvSpPr>
        <p:spPr>
          <a:xfrm>
            <a:off x="415600" y="43045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6" name="Google Shape;56;p11"/>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95000" y="2855000"/>
            <a:ext cx="10469700" cy="1148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23" name="Google Shape;23;p3"/>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6" name="Google Shape;26;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7" name="Google Shape;27;p4"/>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5"/>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5" name="Google Shape;35;p6"/>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8" name="Google Shape;38;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653667" y="701800"/>
            <a:ext cx="83028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42" name="Google Shape;42;p8"/>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609600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9"/>
          <p:cNvSpPr txBox="1">
            <a:spLocks noGrp="1"/>
          </p:cNvSpPr>
          <p:nvPr>
            <p:ph type="title"/>
          </p:nvPr>
        </p:nvSpPr>
        <p:spPr>
          <a:xfrm>
            <a:off x="354000" y="1441867"/>
            <a:ext cx="5393700" cy="2280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7" name="Google Shape;47;p9"/>
          <p:cNvSpPr txBox="1">
            <a:spLocks noGrp="1"/>
          </p:cNvSpPr>
          <p:nvPr>
            <p:ph type="subTitle" idx="1"/>
          </p:nvPr>
        </p:nvSpPr>
        <p:spPr>
          <a:xfrm>
            <a:off x="354000" y="37936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8" name="Google Shape;48;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9" name="Google Shape;49;p9"/>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a:endParaRPr/>
          </a:p>
        </p:txBody>
      </p:sp>
      <p:sp>
        <p:nvSpPr>
          <p:cNvPr id="52" name="Google Shape;52;p10"/>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marL="914400" lvl="1"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marL="1371600" lvl="2"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marL="1828800" lvl="3"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marL="2286000" lvl="4"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marL="2743200" lvl="5"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marL="3200400" lvl="6"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marL="3657600" lvl="7"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marL="4114800" lvl="8"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a:endParaRPr/>
          </a:p>
        </p:txBody>
      </p:sp>
      <p:sp>
        <p:nvSpPr>
          <p:cNvPr id="12" name="Google Shape;12;p1"/>
          <p:cNvSpPr txBox="1">
            <a:spLocks noGrp="1"/>
          </p:cNvSpPr>
          <p:nvPr>
            <p:ph type="sldNum" idx="12"/>
          </p:nvPr>
        </p:nvSpPr>
        <p:spPr>
          <a:xfrm>
            <a:off x="11320333" y="6241346"/>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2926079" y="1269030"/>
            <a:ext cx="6352675" cy="319709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93750"/>
              <a:buFont typeface="Calibri"/>
              <a:buNone/>
            </a:pPr>
            <a:endParaRPr/>
          </a:p>
        </p:txBody>
      </p:sp>
      <p:sp>
        <p:nvSpPr>
          <p:cNvPr id="64" name="Google Shape;64;p13"/>
          <p:cNvSpPr txBox="1">
            <a:spLocks noGrp="1"/>
          </p:cNvSpPr>
          <p:nvPr>
            <p:ph type="subTitle" idx="1"/>
          </p:nvPr>
        </p:nvSpPr>
        <p:spPr>
          <a:xfrm>
            <a:off x="3118585" y="4716379"/>
            <a:ext cx="5817166" cy="102027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85714"/>
              <a:buNone/>
            </a:pPr>
            <a:r>
              <a:rPr lang="en-US" b="1" dirty="0" smtClean="0">
                <a:solidFill>
                  <a:schemeClr val="accent3">
                    <a:lumMod val="75000"/>
                  </a:schemeClr>
                </a:solidFill>
              </a:rPr>
              <a:t>DEPARTMENT  OF  COMPUTER SCIENCE AND ENGINEERING</a:t>
            </a:r>
            <a:endParaRPr b="1">
              <a:solidFill>
                <a:schemeClr val="accent3">
                  <a:lumMod val="75000"/>
                </a:schemeClr>
              </a:solidFill>
            </a:endParaRPr>
          </a:p>
        </p:txBody>
      </p:sp>
      <p:pic>
        <p:nvPicPr>
          <p:cNvPr id="5" name="Picture 4" descr="GIET_Logo-1.png"/>
          <p:cNvPicPr>
            <a:picLocks noChangeAspect="1"/>
          </p:cNvPicPr>
          <p:nvPr/>
        </p:nvPicPr>
        <p:blipFill>
          <a:blip r:embed="rId3"/>
          <a:stretch>
            <a:fillRect/>
          </a:stretch>
        </p:blipFill>
        <p:spPr>
          <a:xfrm>
            <a:off x="4523873" y="2348565"/>
            <a:ext cx="2974206" cy="17517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5712541" y="382012"/>
            <a:ext cx="6154994" cy="4616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 name="Google Shape;109;p19"/>
          <p:cNvSpPr txBox="1"/>
          <p:nvPr/>
        </p:nvSpPr>
        <p:spPr>
          <a:xfrm>
            <a:off x="5453000" y="94500"/>
            <a:ext cx="6155100" cy="63093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C55A11"/>
                </a:solidFill>
                <a:latin typeface="Calibri"/>
                <a:ea typeface="Calibri"/>
                <a:cs typeface="Calibri"/>
                <a:sym typeface="Calibri"/>
              </a:rPr>
              <a:t>Language Requirements</a:t>
            </a:r>
            <a:endParaRPr sz="2400" b="1" dirty="0">
              <a:solidFill>
                <a:schemeClr val="dk1"/>
              </a:solidFill>
              <a:latin typeface="Arial"/>
              <a:ea typeface="Arial"/>
              <a:cs typeface="Arial"/>
              <a:sym typeface="Arial"/>
            </a:endParaRPr>
          </a:p>
          <a:p>
            <a:pPr marL="0" marR="0" lvl="0" indent="-152400" algn="just" rtl="0">
              <a:spcBef>
                <a:spcPts val="0"/>
              </a:spcBef>
              <a:spcAft>
                <a:spcPts val="0"/>
              </a:spcAft>
              <a:buClr>
                <a:srgbClr val="548135"/>
              </a:buClr>
              <a:buSzPts val="2400"/>
              <a:buFont typeface="Calibri"/>
              <a:buAutoNum type="arabicPeriod"/>
            </a:pPr>
            <a:r>
              <a:rPr lang="en-US" sz="2400" b="1" dirty="0">
                <a:solidFill>
                  <a:srgbClr val="548135"/>
                </a:solidFill>
                <a:latin typeface="Arial"/>
                <a:ea typeface="Arial"/>
                <a:cs typeface="Arial"/>
                <a:sym typeface="Arial"/>
              </a:rPr>
              <a:t>Programming Languages:</a:t>
            </a:r>
            <a:endParaRPr dirty="0"/>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Python:</a:t>
            </a:r>
            <a:r>
              <a:rPr lang="en-US" sz="2000" b="0" i="0" u="none" strike="noStrike" cap="none" dirty="0">
                <a:solidFill>
                  <a:schemeClr val="dk1"/>
                </a:solidFill>
                <a:latin typeface="Arial"/>
                <a:ea typeface="Arial"/>
                <a:cs typeface="Arial"/>
                <a:sym typeface="Arial"/>
              </a:rPr>
              <a:t> Widely used for data analysis, machine learning, and deep learning due to its extensive libraries like TensorFlow, </a:t>
            </a:r>
            <a:r>
              <a:rPr lang="en-US" sz="2000" b="0" i="0" u="none" strike="noStrike" cap="none" dirty="0" err="1">
                <a:solidFill>
                  <a:schemeClr val="dk1"/>
                </a:solidFill>
                <a:latin typeface="Arial"/>
                <a:ea typeface="Arial"/>
                <a:cs typeface="Arial"/>
                <a:sym typeface="Arial"/>
              </a:rPr>
              <a:t>Keras</a:t>
            </a:r>
            <a:r>
              <a:rPr lang="en-US" sz="2000" b="0" i="0" u="none" strike="noStrike" cap="none" dirty="0">
                <a:solidFill>
                  <a:schemeClr val="dk1"/>
                </a:solidFill>
                <a:latin typeface="Arial"/>
                <a:ea typeface="Arial"/>
                <a:cs typeface="Arial"/>
                <a:sym typeface="Arial"/>
              </a:rPr>
              <a:t>, Scikit-learn, Pandas, and NumPy.</a:t>
            </a:r>
            <a:endParaRPr dirty="0"/>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 R:</a:t>
            </a:r>
            <a:r>
              <a:rPr lang="en-US" sz="2000" b="0" i="0" u="none" strike="noStrike" cap="none" dirty="0">
                <a:solidFill>
                  <a:schemeClr val="dk1"/>
                </a:solidFill>
                <a:latin typeface="Arial"/>
                <a:ea typeface="Arial"/>
                <a:cs typeface="Arial"/>
                <a:sym typeface="Arial"/>
              </a:rPr>
              <a:t> Commonly used for statistical analysis and data visualization, with libraries such as caret, random Forest, and ggplot2.</a:t>
            </a:r>
            <a:endParaRPr dirty="0"/>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 SQL:</a:t>
            </a:r>
            <a:r>
              <a:rPr lang="en-US" sz="2000" b="0" i="0" u="none" strike="noStrike" cap="none" dirty="0">
                <a:solidFill>
                  <a:schemeClr val="dk1"/>
                </a:solidFill>
                <a:latin typeface="Arial"/>
                <a:ea typeface="Arial"/>
                <a:cs typeface="Arial"/>
                <a:sym typeface="Arial"/>
              </a:rPr>
              <a:t> Essential for managing and querying databases to retrieve and manipulate large datasets.</a:t>
            </a:r>
            <a:endParaRPr dirty="0"/>
          </a:p>
          <a:p>
            <a:pPr marL="0" marR="0" lvl="0" indent="-152400" algn="just" rtl="0">
              <a:spcBef>
                <a:spcPts val="0"/>
              </a:spcBef>
              <a:spcAft>
                <a:spcPts val="0"/>
              </a:spcAft>
              <a:buClr>
                <a:srgbClr val="548135"/>
              </a:buClr>
              <a:buSzPts val="2400"/>
              <a:buFont typeface="Calibri"/>
              <a:buAutoNum type="arabicPeriod"/>
            </a:pPr>
            <a:r>
              <a:rPr lang="en-US" sz="2400" b="1" dirty="0">
                <a:solidFill>
                  <a:srgbClr val="548135"/>
                </a:solidFill>
              </a:rPr>
              <a:t>Markup</a:t>
            </a:r>
            <a:r>
              <a:rPr lang="en-US" sz="2400" b="1" dirty="0">
                <a:solidFill>
                  <a:srgbClr val="548135"/>
                </a:solidFill>
                <a:latin typeface="Arial"/>
                <a:ea typeface="Arial"/>
                <a:cs typeface="Arial"/>
                <a:sym typeface="Arial"/>
              </a:rPr>
              <a:t> Languages:</a:t>
            </a:r>
            <a:endParaRPr sz="2400" dirty="0">
              <a:solidFill>
                <a:srgbClr val="548135"/>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 HTML/CSS:</a:t>
            </a:r>
            <a:r>
              <a:rPr lang="en-US" sz="2000" b="0" i="0" u="none" strike="noStrike" cap="none" dirty="0">
                <a:solidFill>
                  <a:schemeClr val="dk1"/>
                </a:solidFill>
                <a:latin typeface="Arial"/>
                <a:ea typeface="Arial"/>
                <a:cs typeface="Arial"/>
                <a:sym typeface="Arial"/>
              </a:rPr>
              <a:t> For developing web-based interfaces if the heart disease prediction model is deployed as a web application.</a:t>
            </a:r>
            <a:endParaRPr dirty="0"/>
          </a:p>
        </p:txBody>
      </p:sp>
      <p:pic>
        <p:nvPicPr>
          <p:cNvPr id="110" name="Google Shape;110;p19"/>
          <p:cNvPicPr preferRelativeResize="0"/>
          <p:nvPr/>
        </p:nvPicPr>
        <p:blipFill>
          <a:blip r:embed="rId3">
            <a:alphaModFix/>
          </a:blip>
          <a:stretch>
            <a:fillRect/>
          </a:stretch>
        </p:blipFill>
        <p:spPr>
          <a:xfrm>
            <a:off x="0" y="0"/>
            <a:ext cx="4811526" cy="68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p:nvPr/>
        </p:nvSpPr>
        <p:spPr>
          <a:xfrm>
            <a:off x="388050" y="304350"/>
            <a:ext cx="11415900" cy="624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rgbClr val="C55A11"/>
                </a:solidFill>
                <a:latin typeface="Calibri"/>
                <a:ea typeface="Calibri"/>
                <a:cs typeface="Calibri"/>
                <a:sym typeface="Calibri"/>
              </a:rPr>
              <a:t>Software Requirements</a:t>
            </a:r>
            <a:endParaRPr/>
          </a:p>
          <a:p>
            <a:pPr marL="0" marR="0" lvl="0" indent="-152400" algn="just" rtl="0">
              <a:spcBef>
                <a:spcPts val="0"/>
              </a:spcBef>
              <a:spcAft>
                <a:spcPts val="0"/>
              </a:spcAft>
              <a:buClr>
                <a:srgbClr val="548135"/>
              </a:buClr>
              <a:buSzPts val="2400"/>
              <a:buFont typeface="Calibri"/>
              <a:buAutoNum type="arabicPeriod"/>
            </a:pPr>
            <a:r>
              <a:rPr lang="en-US" sz="2400" b="1" dirty="0">
                <a:solidFill>
                  <a:srgbClr val="548135"/>
                </a:solidFill>
                <a:latin typeface="Arial"/>
                <a:ea typeface="Arial"/>
                <a:cs typeface="Arial"/>
                <a:sym typeface="Arial"/>
              </a:rPr>
              <a:t>Machine Learning and Data Analysis:</a:t>
            </a:r>
            <a:endParaRPr sz="2400">
              <a:solidFill>
                <a:srgbClr val="548135"/>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err="1">
                <a:solidFill>
                  <a:schemeClr val="dk1"/>
                </a:solidFill>
                <a:latin typeface="Arial"/>
                <a:ea typeface="Arial"/>
                <a:cs typeface="Arial"/>
                <a:sym typeface="Arial"/>
              </a:rPr>
              <a:t>TensorFlow</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Keras</a:t>
            </a:r>
            <a:r>
              <a:rPr lang="en-US" sz="2000" b="1" i="0" u="none" strike="noStrike" cap="none" dirty="0">
                <a:solidFill>
                  <a:schemeClr val="dk1"/>
                </a:solidFill>
                <a:latin typeface="Arial"/>
                <a:ea typeface="Arial"/>
                <a:cs typeface="Arial"/>
                <a:sym typeface="Arial"/>
              </a:rPr>
              <a:t>:</a:t>
            </a:r>
            <a:r>
              <a:rPr lang="en-US" sz="2000" b="0" i="0" u="none" strike="noStrike" cap="none" dirty="0">
                <a:solidFill>
                  <a:schemeClr val="dk1"/>
                </a:solidFill>
                <a:latin typeface="Arial"/>
                <a:ea typeface="Arial"/>
                <a:cs typeface="Arial"/>
                <a:sym typeface="Arial"/>
              </a:rPr>
              <a:t> For building and training deep learning models.</a:t>
            </a:r>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 Pandas and </a:t>
            </a:r>
            <a:r>
              <a:rPr lang="en-US" sz="2000" b="1" i="0" u="none" strike="noStrike" cap="none" dirty="0" err="1">
                <a:solidFill>
                  <a:schemeClr val="dk1"/>
                </a:solidFill>
                <a:latin typeface="Arial"/>
                <a:ea typeface="Arial"/>
                <a:cs typeface="Arial"/>
                <a:sym typeface="Arial"/>
              </a:rPr>
              <a:t>NumPy</a:t>
            </a:r>
            <a:r>
              <a:rPr lang="en-US" sz="2000" b="1" i="0" u="none" strike="noStrike" cap="none" dirty="0">
                <a:solidFill>
                  <a:schemeClr val="dk1"/>
                </a:solidFill>
                <a:latin typeface="Arial"/>
                <a:ea typeface="Arial"/>
                <a:cs typeface="Arial"/>
                <a:sym typeface="Arial"/>
              </a:rPr>
              <a:t>:</a:t>
            </a:r>
            <a:r>
              <a:rPr lang="en-US" sz="2000" b="0" i="0" u="none" strike="noStrike" cap="none" dirty="0">
                <a:solidFill>
                  <a:schemeClr val="dk1"/>
                </a:solidFill>
                <a:latin typeface="Arial"/>
                <a:ea typeface="Arial"/>
                <a:cs typeface="Arial"/>
                <a:sym typeface="Arial"/>
              </a:rPr>
              <a:t> For data manipulation, cleaning, and numerical operations.</a:t>
            </a:r>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err="1">
                <a:solidFill>
                  <a:schemeClr val="dk1"/>
                </a:solidFill>
                <a:latin typeface="Arial"/>
                <a:ea typeface="Arial"/>
                <a:cs typeface="Arial"/>
                <a:sym typeface="Arial"/>
              </a:rPr>
              <a:t>Matplotlib</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Seaborn</a:t>
            </a:r>
            <a:r>
              <a:rPr lang="en-US" sz="2000" b="1" i="0" u="none" strike="noStrike" cap="none" dirty="0">
                <a:solidFill>
                  <a:schemeClr val="dk1"/>
                </a:solidFill>
                <a:latin typeface="Arial"/>
                <a:ea typeface="Arial"/>
                <a:cs typeface="Arial"/>
                <a:sym typeface="Arial"/>
              </a:rPr>
              <a:t>:</a:t>
            </a:r>
            <a:r>
              <a:rPr lang="en-US" sz="2000" b="0" i="0" u="none" strike="noStrike" cap="none" dirty="0">
                <a:solidFill>
                  <a:schemeClr val="dk1"/>
                </a:solidFill>
                <a:latin typeface="Arial"/>
                <a:ea typeface="Arial"/>
                <a:cs typeface="Arial"/>
                <a:sym typeface="Arial"/>
              </a:rPr>
              <a:t> For data visualization to understand patterns and model performance.</a:t>
            </a:r>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err="1">
                <a:solidFill>
                  <a:schemeClr val="dk1"/>
                </a:solidFill>
                <a:latin typeface="Arial"/>
                <a:ea typeface="Arial"/>
                <a:cs typeface="Arial"/>
                <a:sym typeface="Arial"/>
              </a:rPr>
              <a:t>Scikit</a:t>
            </a:r>
            <a:r>
              <a:rPr lang="en-US" sz="2000" b="1" i="0" u="none" strike="noStrike" cap="none" dirty="0">
                <a:solidFill>
                  <a:schemeClr val="dk1"/>
                </a:solidFill>
                <a:latin typeface="Arial"/>
                <a:ea typeface="Arial"/>
                <a:cs typeface="Arial"/>
                <a:sym typeface="Arial"/>
              </a:rPr>
              <a:t>-learn:</a:t>
            </a:r>
            <a:r>
              <a:rPr lang="en-US" sz="2000" b="0" i="0" u="none" strike="noStrike" cap="none" dirty="0">
                <a:solidFill>
                  <a:schemeClr val="dk1"/>
                </a:solidFill>
                <a:latin typeface="Arial"/>
                <a:ea typeface="Arial"/>
                <a:cs typeface="Arial"/>
                <a:sym typeface="Arial"/>
              </a:rPr>
              <a:t> For implementing various machine learning algorithms and evaluation metrics.</a:t>
            </a:r>
            <a:endParaRPr/>
          </a:p>
          <a:p>
            <a:pPr marL="0" marR="0" lvl="0" indent="-152400" algn="just" rtl="0">
              <a:spcBef>
                <a:spcPts val="0"/>
              </a:spcBef>
              <a:spcAft>
                <a:spcPts val="0"/>
              </a:spcAft>
              <a:buClr>
                <a:srgbClr val="548135"/>
              </a:buClr>
              <a:buSzPts val="2400"/>
              <a:buFont typeface="Calibri"/>
              <a:buAutoNum type="arabicPeriod"/>
            </a:pPr>
            <a:r>
              <a:rPr lang="en-US" sz="2400" b="1" dirty="0">
                <a:solidFill>
                  <a:srgbClr val="548135"/>
                </a:solidFill>
                <a:latin typeface="Arial"/>
                <a:ea typeface="Arial"/>
                <a:cs typeface="Arial"/>
                <a:sym typeface="Arial"/>
              </a:rPr>
              <a:t>Database Management:</a:t>
            </a:r>
            <a:endParaRPr sz="2400">
              <a:solidFill>
                <a:srgbClr val="548135"/>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err="1">
                <a:solidFill>
                  <a:schemeClr val="dk1"/>
                </a:solidFill>
                <a:latin typeface="Arial"/>
                <a:ea typeface="Arial"/>
                <a:cs typeface="Arial"/>
                <a:sym typeface="Arial"/>
              </a:rPr>
              <a:t>MySQL</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PostgreSQL</a:t>
            </a:r>
            <a:r>
              <a:rPr lang="en-US" sz="2000" b="1" i="0" u="none" strike="noStrike" cap="none" dirty="0">
                <a:solidFill>
                  <a:schemeClr val="dk1"/>
                </a:solidFill>
                <a:latin typeface="Arial"/>
                <a:ea typeface="Arial"/>
                <a:cs typeface="Arial"/>
                <a:sym typeface="Arial"/>
              </a:rPr>
              <a:t>:</a:t>
            </a:r>
            <a:r>
              <a:rPr lang="en-US" sz="2000" b="0" i="0" u="none" strike="noStrike" cap="none" dirty="0">
                <a:solidFill>
                  <a:schemeClr val="dk1"/>
                </a:solidFill>
                <a:latin typeface="Arial"/>
                <a:ea typeface="Arial"/>
                <a:cs typeface="Arial"/>
                <a:sym typeface="Arial"/>
              </a:rPr>
              <a:t> For managing structured data that may be used in predictive modeling.</a:t>
            </a:r>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 </a:t>
            </a:r>
            <a:r>
              <a:rPr lang="en-US" sz="2000" b="1" i="0" u="none" strike="noStrike" cap="none" dirty="0" err="1">
                <a:solidFill>
                  <a:schemeClr val="dk1"/>
                </a:solidFill>
                <a:latin typeface="Arial"/>
                <a:ea typeface="Arial"/>
                <a:cs typeface="Arial"/>
                <a:sym typeface="Arial"/>
              </a:rPr>
              <a:t>MongoDB</a:t>
            </a:r>
            <a:r>
              <a:rPr lang="en-US" sz="2000" b="1" i="0" u="none" strike="noStrike" cap="none" dirty="0">
                <a:solidFill>
                  <a:schemeClr val="dk1"/>
                </a:solidFill>
                <a:latin typeface="Arial"/>
                <a:ea typeface="Arial"/>
                <a:cs typeface="Arial"/>
                <a:sym typeface="Arial"/>
              </a:rPr>
              <a:t>:</a:t>
            </a:r>
            <a:r>
              <a:rPr lang="en-US" sz="2000" b="0" i="0" u="none" strike="noStrike" cap="none" dirty="0">
                <a:solidFill>
                  <a:schemeClr val="dk1"/>
                </a:solidFill>
                <a:latin typeface="Arial"/>
                <a:ea typeface="Arial"/>
                <a:cs typeface="Arial"/>
                <a:sym typeface="Arial"/>
              </a:rPr>
              <a:t> For handling large and unstructured data, such as patient records and medical images.</a:t>
            </a:r>
            <a:endParaRPr/>
          </a:p>
          <a:p>
            <a:pPr marL="0" marR="0" lvl="0" indent="-152400" algn="just" rtl="0">
              <a:spcBef>
                <a:spcPts val="0"/>
              </a:spcBef>
              <a:spcAft>
                <a:spcPts val="0"/>
              </a:spcAft>
              <a:buClr>
                <a:srgbClr val="548135"/>
              </a:buClr>
              <a:buSzPts val="2400"/>
              <a:buFont typeface="Calibri"/>
              <a:buAutoNum type="arabicPeriod"/>
            </a:pPr>
            <a:r>
              <a:rPr lang="en-US" sz="2400" b="1" dirty="0">
                <a:solidFill>
                  <a:srgbClr val="548135"/>
                </a:solidFill>
                <a:latin typeface="Arial"/>
                <a:ea typeface="Arial"/>
                <a:cs typeface="Arial"/>
                <a:sym typeface="Arial"/>
              </a:rPr>
              <a:t>Development Environment:</a:t>
            </a:r>
            <a:endParaRPr sz="2400">
              <a:solidFill>
                <a:srgbClr val="548135"/>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dirty="0" smtClean="0">
                <a:solidFill>
                  <a:schemeClr val="dk1"/>
                </a:solidFill>
                <a:latin typeface="Arial"/>
                <a:ea typeface="Arial"/>
                <a:cs typeface="Arial"/>
                <a:sym typeface="Arial"/>
              </a:rPr>
              <a:t>Anaconda/Flask :</a:t>
            </a:r>
            <a:r>
              <a:rPr lang="en-US" sz="2000" b="0" i="0" u="none" strike="noStrike" cap="none" dirty="0" smtClean="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A distribution that includes Python and R, along with their respective packages, for a streamlined development process.</a:t>
            </a:r>
            <a:endParaRPr/>
          </a:p>
          <a:p>
            <a:pPr marL="800100" marR="0" lvl="1" indent="-342900" algn="just" rtl="0">
              <a:spcBef>
                <a:spcPts val="0"/>
              </a:spcBef>
              <a:spcAft>
                <a:spcPts val="0"/>
              </a:spcAft>
              <a:buClr>
                <a:schemeClr val="dk1"/>
              </a:buClr>
              <a:buSzPts val="2000"/>
              <a:buFont typeface="Noto Sans Symbols"/>
              <a:buChar char="⮚"/>
            </a:pPr>
            <a:r>
              <a:rPr lang="en-US" sz="2000" b="1" dirty="0" smtClean="0">
                <a:solidFill>
                  <a:schemeClr val="dk1"/>
                </a:solidFill>
              </a:rPr>
              <a:t>Sublime Text</a:t>
            </a:r>
            <a:r>
              <a:rPr lang="en-US" sz="2000" b="1" i="0" u="none" strike="noStrike" cap="none" dirty="0" smtClean="0">
                <a:solidFill>
                  <a:schemeClr val="dk1"/>
                </a:solidFill>
                <a:latin typeface="Arial"/>
                <a:ea typeface="Arial"/>
                <a:cs typeface="Arial"/>
                <a:sym typeface="Arial"/>
              </a:rPr>
              <a:t>/VS </a:t>
            </a:r>
            <a:r>
              <a:rPr lang="en-US" sz="2000" b="1" i="0" u="none" strike="noStrike" cap="none" dirty="0">
                <a:solidFill>
                  <a:schemeClr val="dk1"/>
                </a:solidFill>
                <a:latin typeface="Arial"/>
                <a:ea typeface="Arial"/>
                <a:cs typeface="Arial"/>
                <a:sym typeface="Arial"/>
              </a:rPr>
              <a:t>Code:</a:t>
            </a:r>
            <a:r>
              <a:rPr lang="en-US" sz="2000" b="0" i="0" u="none" strike="noStrike" cap="none" dirty="0">
                <a:solidFill>
                  <a:schemeClr val="dk1"/>
                </a:solidFill>
                <a:latin typeface="Arial"/>
                <a:ea typeface="Arial"/>
                <a:cs typeface="Arial"/>
                <a:sym typeface="Arial"/>
              </a:rPr>
              <a:t> Popular integrated development environments (IDEs) for coding, debugging, and project management.</a:t>
            </a:r>
            <a:endParaRPr/>
          </a:p>
          <a:p>
            <a:pPr marL="0" marR="0" lvl="0" indent="-152400" algn="just" rtl="0">
              <a:spcBef>
                <a:spcPts val="0"/>
              </a:spcBef>
              <a:spcAft>
                <a:spcPts val="0"/>
              </a:spcAft>
              <a:buClr>
                <a:srgbClr val="548135"/>
              </a:buClr>
              <a:buSzPts val="2400"/>
              <a:buFont typeface="Calibri"/>
              <a:buAutoNum type="arabicPeriod"/>
            </a:pPr>
            <a:r>
              <a:rPr lang="en-US" sz="2400" b="1" dirty="0">
                <a:solidFill>
                  <a:srgbClr val="548135"/>
                </a:solidFill>
                <a:latin typeface="Arial"/>
                <a:ea typeface="Arial"/>
                <a:cs typeface="Arial"/>
                <a:sym typeface="Arial"/>
              </a:rPr>
              <a:t>Version Control</a:t>
            </a:r>
            <a:r>
              <a:rPr lang="en-US" sz="1800" b="1" dirty="0">
                <a:solidFill>
                  <a:srgbClr val="548135"/>
                </a:solidFill>
                <a:latin typeface="Arial"/>
                <a:ea typeface="Arial"/>
                <a:cs typeface="Arial"/>
                <a:sym typeface="Arial"/>
              </a:rPr>
              <a:t>:</a:t>
            </a:r>
            <a:endParaRPr sz="1800">
              <a:solidFill>
                <a:srgbClr val="548135"/>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Git</a:t>
            </a:r>
            <a:r>
              <a:rPr lang="en-US" sz="2000" b="1" dirty="0">
                <a:solidFill>
                  <a:schemeClr val="dk1"/>
                </a:solidFill>
                <a:latin typeface="Arial"/>
                <a:ea typeface="Arial"/>
                <a:cs typeface="Arial"/>
                <a:sym typeface="Arial"/>
              </a:rPr>
              <a:t>/</a:t>
            </a:r>
            <a:r>
              <a:rPr lang="en-US" sz="2000" b="1" dirty="0" err="1">
                <a:solidFill>
                  <a:schemeClr val="dk1"/>
                </a:solidFill>
                <a:latin typeface="Arial"/>
                <a:ea typeface="Arial"/>
                <a:cs typeface="Arial"/>
                <a:sym typeface="Arial"/>
              </a:rPr>
              <a:t>GitHub</a:t>
            </a:r>
            <a:r>
              <a:rPr lang="en-US" sz="2000" b="1" dirty="0">
                <a:solidFill>
                  <a:schemeClr val="dk1"/>
                </a:solidFill>
                <a:latin typeface="Arial"/>
                <a:ea typeface="Arial"/>
                <a:cs typeface="Arial"/>
                <a:sym typeface="Arial"/>
              </a:rPr>
              <a:t>:</a:t>
            </a:r>
            <a:r>
              <a:rPr lang="en-US" sz="2000" dirty="0">
                <a:solidFill>
                  <a:schemeClr val="dk1"/>
                </a:solidFill>
                <a:latin typeface="Arial"/>
                <a:ea typeface="Arial"/>
                <a:cs typeface="Arial"/>
                <a:sym typeface="Arial"/>
              </a:rPr>
              <a:t> For version control, collaboration, and code sharing among team members.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289950" y="335100"/>
            <a:ext cx="11612100" cy="6003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400">
                <a:solidFill>
                  <a:srgbClr val="C55A11"/>
                </a:solidFill>
                <a:latin typeface="Calibri"/>
                <a:ea typeface="Calibri"/>
                <a:cs typeface="Calibri"/>
                <a:sym typeface="Calibri"/>
              </a:rPr>
              <a:t>Hardware Requirements</a:t>
            </a:r>
            <a:endParaRPr/>
          </a:p>
          <a:p>
            <a:pPr marL="0" marR="0" lvl="0" indent="-152400" algn="just" rtl="0">
              <a:spcBef>
                <a:spcPts val="0"/>
              </a:spcBef>
              <a:spcAft>
                <a:spcPts val="0"/>
              </a:spcAft>
              <a:buClr>
                <a:srgbClr val="548135"/>
              </a:buClr>
              <a:buSzPts val="2400"/>
              <a:buFont typeface="Calibri"/>
              <a:buAutoNum type="arabicPeriod"/>
            </a:pPr>
            <a:r>
              <a:rPr lang="en-US" sz="2400" b="1">
                <a:solidFill>
                  <a:srgbClr val="548135"/>
                </a:solidFill>
                <a:latin typeface="Arial"/>
                <a:ea typeface="Arial"/>
                <a:cs typeface="Arial"/>
                <a:sym typeface="Arial"/>
              </a:rPr>
              <a:t>Computational Power:</a:t>
            </a:r>
            <a:endParaRPr sz="2400">
              <a:solidFill>
                <a:srgbClr val="548135"/>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a:solidFill>
                  <a:schemeClr val="dk1"/>
                </a:solidFill>
                <a:latin typeface="Arial"/>
                <a:ea typeface="Arial"/>
                <a:cs typeface="Arial"/>
                <a:sym typeface="Arial"/>
              </a:rPr>
              <a:t>CPU:</a:t>
            </a:r>
            <a:r>
              <a:rPr lang="en-US" sz="2000" b="0" i="0" u="none" strike="noStrike" cap="none">
                <a:solidFill>
                  <a:schemeClr val="dk1"/>
                </a:solidFill>
                <a:latin typeface="Arial"/>
                <a:ea typeface="Arial"/>
                <a:cs typeface="Arial"/>
                <a:sym typeface="Arial"/>
              </a:rPr>
              <a:t> A multi-core processor (e.g., Intel Core i7 or AMD Ryzen 7) for efficient parallel processing of data.</a:t>
            </a:r>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a:solidFill>
                  <a:schemeClr val="dk1"/>
                </a:solidFill>
                <a:latin typeface="Arial"/>
                <a:ea typeface="Arial"/>
                <a:cs typeface="Arial"/>
                <a:sym typeface="Arial"/>
              </a:rPr>
              <a:t>GPU:</a:t>
            </a:r>
            <a:r>
              <a:rPr lang="en-US" sz="2000" b="0" i="0" u="none" strike="noStrike" cap="none">
                <a:solidFill>
                  <a:schemeClr val="dk1"/>
                </a:solidFill>
                <a:latin typeface="Arial"/>
                <a:ea typeface="Arial"/>
                <a:cs typeface="Arial"/>
                <a:sym typeface="Arial"/>
              </a:rPr>
              <a:t> A dedicated graphics processing unit (e.g., NVIDIA GTX/RTX series) is recommended for training deep learning models, which require high computational power.</a:t>
            </a:r>
            <a:endParaRPr/>
          </a:p>
          <a:p>
            <a:pPr marL="0" marR="0" lvl="0" indent="-152400" algn="just" rtl="0">
              <a:spcBef>
                <a:spcPts val="0"/>
              </a:spcBef>
              <a:spcAft>
                <a:spcPts val="0"/>
              </a:spcAft>
              <a:buClr>
                <a:srgbClr val="548135"/>
              </a:buClr>
              <a:buSzPts val="2400"/>
              <a:buFont typeface="Calibri"/>
              <a:buAutoNum type="arabicPeriod"/>
            </a:pPr>
            <a:r>
              <a:rPr lang="en-US" sz="2400" b="1">
                <a:solidFill>
                  <a:srgbClr val="548135"/>
                </a:solidFill>
                <a:latin typeface="Arial"/>
                <a:ea typeface="Arial"/>
                <a:cs typeface="Arial"/>
                <a:sym typeface="Arial"/>
              </a:rPr>
              <a:t>Memory:</a:t>
            </a:r>
            <a:endParaRPr sz="2400">
              <a:solidFill>
                <a:srgbClr val="548135"/>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a:solidFill>
                  <a:schemeClr val="dk1"/>
                </a:solidFill>
                <a:latin typeface="Arial"/>
                <a:ea typeface="Arial"/>
                <a:cs typeface="Arial"/>
                <a:sym typeface="Arial"/>
              </a:rPr>
              <a:t>RAM:</a:t>
            </a:r>
            <a:r>
              <a:rPr lang="en-US" sz="2000" b="0" i="0" u="none" strike="noStrike" cap="none">
                <a:solidFill>
                  <a:schemeClr val="dk1"/>
                </a:solidFill>
                <a:latin typeface="Arial"/>
                <a:ea typeface="Arial"/>
                <a:cs typeface="Arial"/>
                <a:sym typeface="Arial"/>
              </a:rPr>
              <a:t> At least 16GB of RAM is recommended for handling large datasets and running machine learning algorithms.</a:t>
            </a:r>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a:solidFill>
                  <a:schemeClr val="dk1"/>
                </a:solidFill>
                <a:latin typeface="Arial"/>
                <a:ea typeface="Arial"/>
                <a:cs typeface="Arial"/>
                <a:sym typeface="Arial"/>
              </a:rPr>
              <a:t>Storage:</a:t>
            </a:r>
            <a:r>
              <a:rPr lang="en-US" sz="2000" b="0" i="0" u="none" strike="noStrike" cap="none">
                <a:solidFill>
                  <a:schemeClr val="dk1"/>
                </a:solidFill>
                <a:latin typeface="Arial"/>
                <a:ea typeface="Arial"/>
                <a:cs typeface="Arial"/>
                <a:sym typeface="Arial"/>
              </a:rPr>
              <a:t> SSD storage (256GB or more) for faster data access and retrieval, particularly when working with large datasets.</a:t>
            </a:r>
            <a:endParaRPr/>
          </a:p>
          <a:p>
            <a:pPr marL="0" marR="0" lvl="0" indent="-152400" algn="just" rtl="0">
              <a:spcBef>
                <a:spcPts val="0"/>
              </a:spcBef>
              <a:spcAft>
                <a:spcPts val="0"/>
              </a:spcAft>
              <a:buClr>
                <a:srgbClr val="548135"/>
              </a:buClr>
              <a:buSzPts val="2400"/>
              <a:buFont typeface="Calibri"/>
              <a:buAutoNum type="arabicPeriod"/>
            </a:pPr>
            <a:r>
              <a:rPr lang="en-US" sz="2400" b="1">
                <a:solidFill>
                  <a:srgbClr val="548135"/>
                </a:solidFill>
                <a:latin typeface="Arial"/>
                <a:ea typeface="Arial"/>
                <a:cs typeface="Arial"/>
                <a:sym typeface="Arial"/>
              </a:rPr>
              <a:t>Cloud Computing:</a:t>
            </a:r>
            <a:endParaRPr sz="2400">
              <a:solidFill>
                <a:srgbClr val="548135"/>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Noto Sans Symbols"/>
              <a:buChar char="⮚"/>
            </a:pPr>
            <a:r>
              <a:rPr lang="en-US" sz="2000" b="1" i="0" u="none" strike="noStrike" cap="none">
                <a:solidFill>
                  <a:schemeClr val="dk1"/>
                </a:solidFill>
                <a:latin typeface="Arial"/>
                <a:ea typeface="Arial"/>
                <a:cs typeface="Arial"/>
                <a:sym typeface="Arial"/>
              </a:rPr>
              <a:t>AWS/Azure/Google Cloud:</a:t>
            </a:r>
            <a:r>
              <a:rPr lang="en-US" sz="2000" b="0" i="0" u="none" strike="noStrike" cap="none">
                <a:solidFill>
                  <a:schemeClr val="dk1"/>
                </a:solidFill>
                <a:latin typeface="Arial"/>
                <a:ea typeface="Arial"/>
                <a:cs typeface="Arial"/>
                <a:sym typeface="Arial"/>
              </a:rPr>
              <a:t> For scalable computing resources, data storage, and the deployment of predictive models, particularly when local hardware is insufficient.</a:t>
            </a:r>
            <a:endParaRPr/>
          </a:p>
          <a:p>
            <a:pPr marL="914400" marR="0" lvl="0" indent="0" algn="just" rtl="0">
              <a:spcBef>
                <a:spcPts val="0"/>
              </a:spcBef>
              <a:spcAft>
                <a:spcPts val="0"/>
              </a:spcAft>
              <a:buNone/>
            </a:pPr>
            <a:endParaRPr/>
          </a:p>
          <a:p>
            <a:pPr marL="914400" marR="0" lvl="0" indent="0" algn="just" rtl="0">
              <a:spcBef>
                <a:spcPts val="0"/>
              </a:spcBef>
              <a:spcAft>
                <a:spcPts val="0"/>
              </a:spcAft>
              <a:buNone/>
            </a:pPr>
            <a:endParaRPr/>
          </a:p>
          <a:p>
            <a:pPr marL="457200" marR="0" lvl="0" indent="457200" algn="just" rtl="0">
              <a:spcBef>
                <a:spcPts val="0"/>
              </a:spcBef>
              <a:spcAft>
                <a:spcPts val="0"/>
              </a:spcAft>
              <a:buNone/>
            </a:pPr>
            <a:r>
              <a:rPr lang="en-US" sz="2000" b="0" i="0" u="none" strike="noStrike" cap="none">
                <a:solidFill>
                  <a:schemeClr val="dk1"/>
                </a:solidFill>
                <a:latin typeface="Arial"/>
                <a:ea typeface="Arial"/>
                <a:cs typeface="Arial"/>
                <a:sym typeface="Arial"/>
              </a:rPr>
              <a:t>These language, software, and hardware requirements are essential to efficiently develop, test, and deploy heart disease prediction models in a reliable and scalable manner.</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4955459" y="0"/>
            <a:ext cx="7000568"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rgbClr val="C55A11"/>
                </a:solidFill>
                <a:latin typeface="Calibri"/>
                <a:ea typeface="Calibri"/>
                <a:cs typeface="Calibri"/>
                <a:sym typeface="Calibri"/>
              </a:rPr>
              <a:t>Machine Learning Algorithms</a:t>
            </a:r>
            <a:r>
              <a:rPr lang="en-US" sz="44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Arial"/>
                <a:ea typeface="Arial"/>
                <a:cs typeface="Arial"/>
                <a:sym typeface="Arial"/>
              </a:rPr>
              <a:t>Leveraging powerful algorithms to learn patterns and predict heart disease risk.</a:t>
            </a:r>
            <a:endParaRPr/>
          </a:p>
        </p:txBody>
      </p:sp>
      <p:sp>
        <p:nvSpPr>
          <p:cNvPr id="127" name="Google Shape;127;p22"/>
          <p:cNvSpPr/>
          <p:nvPr/>
        </p:nvSpPr>
        <p:spPr>
          <a:xfrm>
            <a:off x="8809703" y="2507226"/>
            <a:ext cx="2694039" cy="1553497"/>
          </a:xfrm>
          <a:prstGeom prst="round1Rect">
            <a:avLst>
              <a:gd name="adj" fmla="val 16667"/>
            </a:avLst>
          </a:prstGeom>
          <a:gradFill>
            <a:gsLst>
              <a:gs pos="0">
                <a:srgbClr val="B0CAE9"/>
              </a:gs>
              <a:gs pos="50000">
                <a:srgbClr val="A1C1E4"/>
              </a:gs>
              <a:gs pos="100000">
                <a:srgbClr val="90B8E4"/>
              </a:gs>
            </a:gsLst>
            <a:lin ang="5400000" scaled="0"/>
          </a:gradFill>
          <a:ln w="9525" cap="flat" cmpd="sng">
            <a:solidFill>
              <a:schemeClr val="tx2">
                <a:lumMod val="10000"/>
              </a:schemeClr>
            </a:solidFill>
            <a:prstDash val="solid"/>
            <a:miter lim="800000"/>
            <a:headEnd type="none" w="sm" len="sm"/>
            <a:tailEnd type="none" w="sm" len="sm"/>
          </a:ln>
          <a:scene3d>
            <a:camera prst="orthographicFront"/>
            <a:lightRig rig="threePt" dir="t"/>
          </a:scene3d>
          <a:sp3d>
            <a:bevelT w="114300" prst="artDeco"/>
          </a:sp3d>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accent6">
                    <a:lumMod val="25000"/>
                  </a:schemeClr>
                </a:solidFill>
                <a:latin typeface="Arial"/>
                <a:ea typeface="Arial"/>
                <a:cs typeface="Arial"/>
                <a:sym typeface="Arial"/>
              </a:rPr>
              <a:t>Support Vector Machines</a:t>
            </a:r>
            <a:endParaRPr sz="1200" dirty="0">
              <a:solidFill>
                <a:schemeClr val="accent6">
                  <a:lumMod val="25000"/>
                </a:schemeClr>
              </a:solidFill>
            </a:endParaRPr>
          </a:p>
          <a:p>
            <a:pPr marL="0" marR="0" lvl="0" indent="0" algn="ctr" rtl="0">
              <a:spcBef>
                <a:spcPts val="0"/>
              </a:spcBef>
              <a:spcAft>
                <a:spcPts val="0"/>
              </a:spcAft>
              <a:buNone/>
            </a:pPr>
            <a:r>
              <a:rPr lang="en-US" sz="1600" dirty="0">
                <a:solidFill>
                  <a:schemeClr val="accent6">
                    <a:lumMod val="25000"/>
                  </a:schemeClr>
                </a:solidFill>
                <a:latin typeface="Arial"/>
                <a:ea typeface="Arial"/>
                <a:cs typeface="Arial"/>
                <a:sym typeface="Arial"/>
              </a:rPr>
              <a:t>Finding the optimal hyperplane to separate classes.</a:t>
            </a:r>
            <a:endParaRPr dirty="0">
              <a:solidFill>
                <a:schemeClr val="accent6">
                  <a:lumMod val="25000"/>
                </a:schemeClr>
              </a:solidFill>
            </a:endParaRPr>
          </a:p>
        </p:txBody>
      </p:sp>
      <p:sp>
        <p:nvSpPr>
          <p:cNvPr id="128" name="Google Shape;128;p22"/>
          <p:cNvSpPr/>
          <p:nvPr/>
        </p:nvSpPr>
        <p:spPr>
          <a:xfrm>
            <a:off x="5427405" y="4773013"/>
            <a:ext cx="2694039" cy="1622323"/>
          </a:xfrm>
          <a:prstGeom prst="round1Rect">
            <a:avLst>
              <a:gd name="adj" fmla="val 16667"/>
            </a:avLst>
          </a:prstGeom>
          <a:gradFill>
            <a:gsLst>
              <a:gs pos="0">
                <a:srgbClr val="B0CAE9"/>
              </a:gs>
              <a:gs pos="50000">
                <a:srgbClr val="A1C1E4"/>
              </a:gs>
              <a:gs pos="100000">
                <a:srgbClr val="90B8E4"/>
              </a:gs>
            </a:gsLst>
            <a:lin ang="5400000" scaled="0"/>
          </a:gradFill>
          <a:ln w="9525" cap="flat" cmpd="sng">
            <a:solidFill>
              <a:schemeClr val="accent1">
                <a:lumMod val="50000"/>
              </a:schemeClr>
            </a:solidFill>
            <a:prstDash val="solid"/>
            <a:miter lim="800000"/>
            <a:headEnd type="none" w="sm" len="sm"/>
            <a:tailEnd type="none" w="sm" len="sm"/>
          </a:ln>
          <a:scene3d>
            <a:camera prst="orthographicFront"/>
            <a:lightRig rig="threePt" dir="t"/>
          </a:scene3d>
          <a:sp3d>
            <a:bevelT w="114300" prst="artDeco"/>
          </a:sp3d>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accent6">
                    <a:lumMod val="25000"/>
                  </a:schemeClr>
                </a:solidFill>
                <a:latin typeface="Arial"/>
                <a:ea typeface="Arial"/>
                <a:cs typeface="Arial"/>
                <a:sym typeface="Arial"/>
              </a:rPr>
              <a:t>Random Forest</a:t>
            </a:r>
            <a:endParaRPr dirty="0">
              <a:solidFill>
                <a:schemeClr val="accent6">
                  <a:lumMod val="25000"/>
                </a:schemeClr>
              </a:solidFill>
            </a:endParaRPr>
          </a:p>
          <a:p>
            <a:pPr marL="0" marR="0" lvl="0" indent="0" algn="ctr" rtl="0">
              <a:spcBef>
                <a:spcPts val="0"/>
              </a:spcBef>
              <a:spcAft>
                <a:spcPts val="0"/>
              </a:spcAft>
              <a:buNone/>
            </a:pPr>
            <a:endParaRPr sz="1600" dirty="0">
              <a:solidFill>
                <a:schemeClr val="accent6">
                  <a:lumMod val="25000"/>
                </a:schemeClr>
              </a:solidFill>
              <a:latin typeface="Arial"/>
              <a:ea typeface="Arial"/>
              <a:cs typeface="Arial"/>
              <a:sym typeface="Arial"/>
            </a:endParaRPr>
          </a:p>
          <a:p>
            <a:pPr marL="0" marR="0" lvl="0" indent="0" algn="ctr" rtl="0">
              <a:spcBef>
                <a:spcPts val="0"/>
              </a:spcBef>
              <a:spcAft>
                <a:spcPts val="0"/>
              </a:spcAft>
              <a:buNone/>
            </a:pPr>
            <a:r>
              <a:rPr lang="en-US" sz="1600" dirty="0">
                <a:solidFill>
                  <a:schemeClr val="accent6">
                    <a:lumMod val="25000"/>
                  </a:schemeClr>
                </a:solidFill>
                <a:latin typeface="Arial"/>
                <a:ea typeface="Arial"/>
                <a:cs typeface="Arial"/>
                <a:sym typeface="Arial"/>
              </a:rPr>
              <a:t>Combining multiple decision trees to improve accuracy</a:t>
            </a:r>
            <a:r>
              <a:rPr lang="en-US" sz="1400" dirty="0">
                <a:solidFill>
                  <a:schemeClr val="accent6">
                    <a:lumMod val="25000"/>
                  </a:schemeClr>
                </a:solidFill>
                <a:latin typeface="Calibri"/>
                <a:ea typeface="Calibri"/>
                <a:cs typeface="Calibri"/>
                <a:sym typeface="Calibri"/>
              </a:rPr>
              <a:t>.</a:t>
            </a:r>
            <a:endParaRPr dirty="0">
              <a:solidFill>
                <a:schemeClr val="accent6">
                  <a:lumMod val="25000"/>
                </a:schemeClr>
              </a:solidFill>
            </a:endParaRPr>
          </a:p>
        </p:txBody>
      </p:sp>
      <p:sp>
        <p:nvSpPr>
          <p:cNvPr id="129" name="Google Shape;129;p22"/>
          <p:cNvSpPr/>
          <p:nvPr/>
        </p:nvSpPr>
        <p:spPr>
          <a:xfrm>
            <a:off x="8809704" y="4782845"/>
            <a:ext cx="2694038" cy="1553497"/>
          </a:xfrm>
          <a:prstGeom prst="round1Rect">
            <a:avLst>
              <a:gd name="adj" fmla="val 16667"/>
            </a:avLst>
          </a:prstGeom>
          <a:gradFill>
            <a:gsLst>
              <a:gs pos="0">
                <a:srgbClr val="B0CAE9"/>
              </a:gs>
              <a:gs pos="50000">
                <a:srgbClr val="A1C1E4"/>
              </a:gs>
              <a:gs pos="100000">
                <a:srgbClr val="90B8E4"/>
              </a:gs>
            </a:gsLst>
            <a:lin ang="5400000" scaled="0"/>
          </a:gradFill>
          <a:ln w="9525" cap="flat" cmpd="sng">
            <a:solidFill>
              <a:schemeClr val="tx2">
                <a:lumMod val="10000"/>
              </a:schemeClr>
            </a:solidFill>
            <a:prstDash val="solid"/>
            <a:miter lim="800000"/>
            <a:headEnd type="none" w="sm" len="sm"/>
            <a:tailEnd type="none" w="sm" len="sm"/>
          </a:ln>
          <a:scene3d>
            <a:camera prst="orthographicFront"/>
            <a:lightRig rig="threePt" dir="t"/>
          </a:scene3d>
          <a:sp3d>
            <a:bevelT w="114300" prst="artDeco"/>
          </a:sp3d>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accent6">
                    <a:lumMod val="25000"/>
                  </a:schemeClr>
                </a:solidFill>
                <a:latin typeface="Arial"/>
                <a:ea typeface="Arial"/>
                <a:cs typeface="Arial"/>
                <a:sym typeface="Arial"/>
              </a:rPr>
              <a:t>Neural Networks</a:t>
            </a:r>
            <a:endParaRPr dirty="0">
              <a:solidFill>
                <a:schemeClr val="accent6">
                  <a:lumMod val="25000"/>
                </a:schemeClr>
              </a:solidFill>
            </a:endParaRPr>
          </a:p>
          <a:p>
            <a:pPr marL="0" marR="0" lvl="0" indent="0" algn="ctr" rtl="0">
              <a:spcBef>
                <a:spcPts val="0"/>
              </a:spcBef>
              <a:spcAft>
                <a:spcPts val="0"/>
              </a:spcAft>
              <a:buNone/>
            </a:pPr>
            <a:r>
              <a:rPr lang="en-US" sz="1600" dirty="0">
                <a:solidFill>
                  <a:schemeClr val="accent6">
                    <a:lumMod val="25000"/>
                  </a:schemeClr>
                </a:solidFill>
                <a:latin typeface="Arial"/>
                <a:ea typeface="Arial"/>
                <a:cs typeface="Arial"/>
                <a:sym typeface="Arial"/>
              </a:rPr>
              <a:t>Mimicking the structure of the human brain for complex prediction tasks</a:t>
            </a:r>
            <a:r>
              <a:rPr lang="en-US" sz="1800" dirty="0">
                <a:solidFill>
                  <a:schemeClr val="accent6">
                    <a:lumMod val="25000"/>
                  </a:schemeClr>
                </a:solidFill>
                <a:latin typeface="Arial"/>
                <a:ea typeface="Arial"/>
                <a:cs typeface="Arial"/>
                <a:sym typeface="Arial"/>
              </a:rPr>
              <a:t>.</a:t>
            </a:r>
            <a:endParaRPr dirty="0">
              <a:solidFill>
                <a:schemeClr val="accent6">
                  <a:lumMod val="25000"/>
                </a:schemeClr>
              </a:solidFill>
            </a:endParaRPr>
          </a:p>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30" name="Google Shape;130;p22"/>
          <p:cNvSpPr/>
          <p:nvPr/>
        </p:nvSpPr>
        <p:spPr>
          <a:xfrm>
            <a:off x="5427405" y="2467897"/>
            <a:ext cx="2694039" cy="1622323"/>
          </a:xfrm>
          <a:prstGeom prst="round1Rect">
            <a:avLst>
              <a:gd name="adj" fmla="val 16667"/>
            </a:avLst>
          </a:prstGeom>
          <a:gradFill>
            <a:gsLst>
              <a:gs pos="0">
                <a:srgbClr val="B0CAE9"/>
              </a:gs>
              <a:gs pos="50000">
                <a:srgbClr val="A1C1E4"/>
              </a:gs>
              <a:gs pos="100000">
                <a:srgbClr val="90B8E4"/>
              </a:gs>
            </a:gsLst>
            <a:lin ang="5400000" scaled="0"/>
          </a:gradFill>
          <a:ln w="9525" cap="flat" cmpd="sng">
            <a:solidFill>
              <a:schemeClr val="tx2">
                <a:lumMod val="10000"/>
              </a:schemeClr>
            </a:solidFill>
            <a:prstDash val="solid"/>
            <a:miter lim="800000"/>
            <a:headEnd type="none" w="sm" len="sm"/>
            <a:tailEnd type="none" w="sm" len="sm"/>
          </a:ln>
          <a:scene3d>
            <a:camera prst="orthographicFront"/>
            <a:lightRig rig="threePt" dir="t"/>
          </a:scene3d>
          <a:sp3d>
            <a:bevelT w="114300" prst="artDeco"/>
          </a:sp3d>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accent6">
                    <a:lumMod val="25000"/>
                  </a:schemeClr>
                </a:solidFill>
                <a:latin typeface="Arial"/>
                <a:ea typeface="Arial"/>
                <a:cs typeface="Arial"/>
                <a:sym typeface="Arial"/>
              </a:rPr>
              <a:t>Logistic Regression</a:t>
            </a:r>
            <a:endParaRPr dirty="0">
              <a:solidFill>
                <a:schemeClr val="accent6">
                  <a:lumMod val="25000"/>
                </a:schemeClr>
              </a:solidFill>
            </a:endParaRPr>
          </a:p>
          <a:p>
            <a:pPr marL="0" marR="0" lvl="0" indent="0" algn="ctr" rtl="0">
              <a:spcBef>
                <a:spcPts val="0"/>
              </a:spcBef>
              <a:spcAft>
                <a:spcPts val="0"/>
              </a:spcAft>
              <a:buNone/>
            </a:pPr>
            <a:r>
              <a:rPr lang="en-US" sz="1600" dirty="0">
                <a:solidFill>
                  <a:schemeClr val="accent6">
                    <a:lumMod val="25000"/>
                  </a:schemeClr>
                </a:solidFill>
                <a:latin typeface="Arial"/>
                <a:ea typeface="Arial"/>
                <a:cs typeface="Arial"/>
                <a:sym typeface="Arial"/>
              </a:rPr>
              <a:t>Predicting the probability of a binary outcome</a:t>
            </a:r>
            <a:r>
              <a:rPr lang="en-US" sz="1600" dirty="0">
                <a:solidFill>
                  <a:schemeClr val="dk1"/>
                </a:solidFill>
                <a:latin typeface="Arial"/>
                <a:ea typeface="Arial"/>
                <a:cs typeface="Arial"/>
                <a:sym typeface="Arial"/>
              </a:rPr>
              <a:t>.</a:t>
            </a:r>
            <a:endParaRPr dirty="0"/>
          </a:p>
        </p:txBody>
      </p:sp>
      <p:pic>
        <p:nvPicPr>
          <p:cNvPr id="131" name="Google Shape;131;p22"/>
          <p:cNvPicPr preferRelativeResize="0"/>
          <p:nvPr/>
        </p:nvPicPr>
        <p:blipFill>
          <a:blip r:embed="rId3">
            <a:alphaModFix/>
          </a:blip>
          <a:stretch>
            <a:fillRect/>
          </a:stretch>
        </p:blipFill>
        <p:spPr>
          <a:xfrm>
            <a:off x="0" y="0"/>
            <a:ext cx="4825200" cy="6857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p:nvPr/>
        </p:nvSpPr>
        <p:spPr>
          <a:xfrm>
            <a:off x="703501" y="569325"/>
            <a:ext cx="10785000" cy="5602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rgbClr val="C55A11"/>
                </a:solidFill>
                <a:latin typeface="Calibri"/>
                <a:ea typeface="Calibri"/>
                <a:cs typeface="Calibri"/>
                <a:sym typeface="Calibri"/>
              </a:rPr>
              <a:t>Future Scope Of The Project:</a:t>
            </a:r>
            <a:endParaRPr/>
          </a:p>
          <a:p>
            <a:pPr marL="342900" marR="0" lvl="0" indent="-342900" algn="just" rtl="0">
              <a:spcBef>
                <a:spcPts val="0"/>
              </a:spcBef>
              <a:spcAft>
                <a:spcPts val="0"/>
              </a:spcAft>
              <a:buClr>
                <a:srgbClr val="548135"/>
              </a:buClr>
              <a:buSzPts val="2000"/>
              <a:buFont typeface="Noto Sans Symbols"/>
              <a:buChar char="▪"/>
            </a:pPr>
            <a:r>
              <a:rPr lang="en-US" sz="2000" b="1">
                <a:solidFill>
                  <a:srgbClr val="548135"/>
                </a:solidFill>
                <a:latin typeface="Arial"/>
                <a:ea typeface="Arial"/>
                <a:cs typeface="Arial"/>
                <a:sym typeface="Arial"/>
              </a:rPr>
              <a:t>Integration of Wearable Technology:</a:t>
            </a:r>
            <a:r>
              <a:rPr lang="en-US" sz="2000">
                <a:solidFill>
                  <a:srgbClr val="548135"/>
                </a:solidFill>
                <a:latin typeface="Arial"/>
                <a:ea typeface="Arial"/>
                <a:cs typeface="Arial"/>
                <a:sym typeface="Arial"/>
              </a:rPr>
              <a:t> </a:t>
            </a:r>
            <a:r>
              <a:rPr lang="en-US" sz="2000">
                <a:solidFill>
                  <a:schemeClr val="dk1"/>
                </a:solidFill>
                <a:latin typeface="Arial"/>
                <a:ea typeface="Arial"/>
                <a:cs typeface="Arial"/>
                <a:sym typeface="Arial"/>
              </a:rPr>
              <a:t>Utilizing data from wearable devices (e.g., smartwatches) to provide real-time monitoring and more accurate predictions of heart disease risk.</a:t>
            </a:r>
            <a:endParaRPr/>
          </a:p>
          <a:p>
            <a:pPr marL="342900" marR="0" lvl="0" indent="-342900" algn="just" rtl="0">
              <a:spcBef>
                <a:spcPts val="0"/>
              </a:spcBef>
              <a:spcAft>
                <a:spcPts val="0"/>
              </a:spcAft>
              <a:buClr>
                <a:srgbClr val="548135"/>
              </a:buClr>
              <a:buSzPts val="2000"/>
              <a:buFont typeface="Noto Sans Symbols"/>
              <a:buChar char="▪"/>
            </a:pPr>
            <a:r>
              <a:rPr lang="en-US" sz="2000" b="1">
                <a:solidFill>
                  <a:srgbClr val="548135"/>
                </a:solidFill>
                <a:latin typeface="Arial"/>
                <a:ea typeface="Arial"/>
                <a:cs typeface="Arial"/>
                <a:sym typeface="Arial"/>
              </a:rPr>
              <a:t>Enhanced Predictive Models:</a:t>
            </a:r>
            <a:r>
              <a:rPr lang="en-US" sz="2000">
                <a:solidFill>
                  <a:srgbClr val="548135"/>
                </a:solidFill>
                <a:latin typeface="Arial"/>
                <a:ea typeface="Arial"/>
                <a:cs typeface="Arial"/>
                <a:sym typeface="Arial"/>
              </a:rPr>
              <a:t> </a:t>
            </a:r>
            <a:r>
              <a:rPr lang="en-US" sz="2000">
                <a:solidFill>
                  <a:schemeClr val="dk1"/>
                </a:solidFill>
                <a:latin typeface="Arial"/>
                <a:ea typeface="Arial"/>
                <a:cs typeface="Arial"/>
                <a:sym typeface="Arial"/>
              </a:rPr>
              <a:t>Developing more advanced machine learning algorithms and deep learning techniques to improve the accuracy and reliability of predictions.</a:t>
            </a:r>
            <a:endParaRPr/>
          </a:p>
          <a:p>
            <a:pPr marL="342900" marR="0" lvl="0" indent="-342900" algn="just" rtl="0">
              <a:spcBef>
                <a:spcPts val="0"/>
              </a:spcBef>
              <a:spcAft>
                <a:spcPts val="0"/>
              </a:spcAft>
              <a:buClr>
                <a:srgbClr val="548135"/>
              </a:buClr>
              <a:buSzPts val="2000"/>
              <a:buFont typeface="Noto Sans Symbols"/>
              <a:buChar char="▪"/>
            </a:pPr>
            <a:r>
              <a:rPr lang="en-US" sz="2000" b="1">
                <a:solidFill>
                  <a:srgbClr val="548135"/>
                </a:solidFill>
                <a:latin typeface="Arial"/>
                <a:ea typeface="Arial"/>
                <a:cs typeface="Arial"/>
                <a:sym typeface="Arial"/>
              </a:rPr>
              <a:t>Cross-Population Generalizability:</a:t>
            </a:r>
            <a:r>
              <a:rPr lang="en-US" sz="2000">
                <a:solidFill>
                  <a:srgbClr val="548135"/>
                </a:solidFill>
                <a:latin typeface="Arial"/>
                <a:ea typeface="Arial"/>
                <a:cs typeface="Arial"/>
                <a:sym typeface="Arial"/>
              </a:rPr>
              <a:t> </a:t>
            </a:r>
            <a:r>
              <a:rPr lang="en-US" sz="2000">
                <a:solidFill>
                  <a:schemeClr val="dk1"/>
                </a:solidFill>
                <a:latin typeface="Arial"/>
                <a:ea typeface="Arial"/>
                <a:cs typeface="Arial"/>
                <a:sym typeface="Arial"/>
              </a:rPr>
              <a:t>Ensuring predictive models are effective across diverse populations and ethnic groups to reduce health disparities</a:t>
            </a:r>
            <a:r>
              <a:rPr lang="en-US" sz="2000">
                <a:solidFill>
                  <a:schemeClr val="dk1"/>
                </a:solidFill>
                <a:latin typeface="Calibri"/>
                <a:ea typeface="Calibri"/>
                <a:cs typeface="Calibri"/>
                <a:sym typeface="Calibri"/>
              </a:rPr>
              <a:t>.</a:t>
            </a:r>
            <a:endParaRPr/>
          </a:p>
          <a:p>
            <a:pPr marL="342900" marR="0" lvl="0" indent="-342900" algn="just" rtl="0">
              <a:spcBef>
                <a:spcPts val="0"/>
              </a:spcBef>
              <a:spcAft>
                <a:spcPts val="0"/>
              </a:spcAft>
              <a:buClr>
                <a:srgbClr val="548135"/>
              </a:buClr>
              <a:buSzPts val="2000"/>
              <a:buFont typeface="Noto Sans Symbols"/>
              <a:buChar char="▪"/>
            </a:pPr>
            <a:r>
              <a:rPr lang="en-US" sz="2000" b="1">
                <a:solidFill>
                  <a:srgbClr val="548135"/>
                </a:solidFill>
                <a:latin typeface="Arial"/>
                <a:ea typeface="Arial"/>
                <a:cs typeface="Arial"/>
                <a:sym typeface="Arial"/>
              </a:rPr>
              <a:t>Improved Data Privacy and Security</a:t>
            </a:r>
            <a:r>
              <a:rPr lang="en-US" sz="2000" b="1">
                <a:solidFill>
                  <a:schemeClr val="dk1"/>
                </a:solidFill>
                <a:latin typeface="Arial"/>
                <a:ea typeface="Arial"/>
                <a:cs typeface="Arial"/>
                <a:sym typeface="Arial"/>
              </a:rPr>
              <a:t>:</a:t>
            </a:r>
            <a:r>
              <a:rPr lang="en-US" sz="2000">
                <a:solidFill>
                  <a:schemeClr val="dk1"/>
                </a:solidFill>
                <a:latin typeface="Arial"/>
                <a:ea typeface="Arial"/>
                <a:cs typeface="Arial"/>
                <a:sym typeface="Arial"/>
              </a:rPr>
              <a:t> Enhancing methods for securely managing and protecting sensitive patient data while using predictive analytics.</a:t>
            </a:r>
            <a:endParaRPr/>
          </a:p>
          <a:p>
            <a:pPr marL="342900" marR="0" lvl="0" indent="-342900" algn="just" rtl="0">
              <a:spcBef>
                <a:spcPts val="0"/>
              </a:spcBef>
              <a:spcAft>
                <a:spcPts val="0"/>
              </a:spcAft>
              <a:buClr>
                <a:srgbClr val="548135"/>
              </a:buClr>
              <a:buSzPts val="2000"/>
              <a:buFont typeface="Noto Sans Symbols"/>
              <a:buChar char="▪"/>
            </a:pPr>
            <a:r>
              <a:rPr lang="en-US" sz="2000" b="1">
                <a:solidFill>
                  <a:srgbClr val="548135"/>
                </a:solidFill>
                <a:latin typeface="Arial"/>
                <a:ea typeface="Arial"/>
                <a:cs typeface="Arial"/>
                <a:sym typeface="Arial"/>
              </a:rPr>
              <a:t>Public Health Impact</a:t>
            </a:r>
            <a:r>
              <a:rPr lang="en-US" sz="2000" b="1">
                <a:solidFill>
                  <a:schemeClr val="dk1"/>
                </a:solidFill>
                <a:latin typeface="Arial"/>
                <a:ea typeface="Arial"/>
                <a:cs typeface="Arial"/>
                <a:sym typeface="Arial"/>
              </a:rPr>
              <a:t>:</a:t>
            </a:r>
            <a:r>
              <a:rPr lang="en-US" sz="2000">
                <a:solidFill>
                  <a:schemeClr val="dk1"/>
                </a:solidFill>
                <a:latin typeface="Arial"/>
                <a:ea typeface="Arial"/>
                <a:cs typeface="Arial"/>
                <a:sym typeface="Arial"/>
              </a:rPr>
              <a:t> Utilizing predictive models to inform public health strategies and preventive measures at a community or population level.</a:t>
            </a:r>
            <a:endParaRPr/>
          </a:p>
          <a:p>
            <a:pPr marL="342900" marR="0" lvl="0" indent="-342900" algn="just" rtl="0">
              <a:spcBef>
                <a:spcPts val="0"/>
              </a:spcBef>
              <a:spcAft>
                <a:spcPts val="0"/>
              </a:spcAft>
              <a:buClr>
                <a:srgbClr val="548135"/>
              </a:buClr>
              <a:buSzPts val="2000"/>
              <a:buFont typeface="Noto Sans Symbols"/>
              <a:buChar char="▪"/>
            </a:pPr>
            <a:r>
              <a:rPr lang="en-US" sz="2000" b="1">
                <a:solidFill>
                  <a:srgbClr val="548135"/>
                </a:solidFill>
                <a:latin typeface="Arial"/>
                <a:ea typeface="Arial"/>
                <a:cs typeface="Arial"/>
                <a:sym typeface="Arial"/>
              </a:rPr>
              <a:t>Integration with Electronic Health Records (EHR):</a:t>
            </a:r>
            <a:r>
              <a:rPr lang="en-US" sz="2000">
                <a:solidFill>
                  <a:srgbClr val="548135"/>
                </a:solidFill>
                <a:latin typeface="Arial"/>
                <a:ea typeface="Arial"/>
                <a:cs typeface="Arial"/>
                <a:sym typeface="Arial"/>
              </a:rPr>
              <a:t> </a:t>
            </a:r>
            <a:r>
              <a:rPr lang="en-US" sz="2000">
                <a:solidFill>
                  <a:schemeClr val="dk1"/>
                </a:solidFill>
                <a:latin typeface="Arial"/>
                <a:ea typeface="Arial"/>
                <a:cs typeface="Arial"/>
                <a:sym typeface="Arial"/>
              </a:rPr>
              <a:t>Seamlessly incorporating predictive models into EHR systems to assist healthcare providers in making data-driven decisions.</a:t>
            </a:r>
            <a:endParaRPr/>
          </a:p>
          <a:p>
            <a:pPr marL="0" marR="0" lvl="0" indent="0" algn="just" rtl="0">
              <a:spcBef>
                <a:spcPts val="0"/>
              </a:spcBef>
              <a:spcAft>
                <a:spcPts val="0"/>
              </a:spcAft>
              <a:buNone/>
            </a:pPr>
            <a:endParaRPr/>
          </a:p>
          <a:p>
            <a:pPr marL="0" marR="0" lvl="0" indent="457200" algn="just" rtl="0">
              <a:spcBef>
                <a:spcPts val="0"/>
              </a:spcBef>
              <a:spcAft>
                <a:spcPts val="0"/>
              </a:spcAft>
              <a:buNone/>
            </a:pPr>
            <a:r>
              <a:rPr lang="en-US" sz="2000">
                <a:solidFill>
                  <a:schemeClr val="dk1"/>
                </a:solidFill>
                <a:latin typeface="Arial"/>
                <a:ea typeface="Arial"/>
                <a:cs typeface="Arial"/>
                <a:sym typeface="Arial"/>
              </a:rPr>
              <a:t>Finally, there is potential for global collaboration to create universal prediction models that cater to diverse populations and improve health outcomes worldwide</a:t>
            </a:r>
            <a:r>
              <a:rPr lang="en-US" sz="2000">
                <a:solidFill>
                  <a:schemeClr val="dk1"/>
                </a:solidFill>
                <a:latin typeface="Calibri"/>
                <a:ea typeface="Calibri"/>
                <a:cs typeface="Calibri"/>
                <a:sym typeface="Calibri"/>
              </a:rPr>
              <a:t>.</a:t>
            </a:r>
            <a:endParaRPr sz="2000">
              <a:solidFill>
                <a:srgbClr val="C55A1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1" name="Google Shape;141;p24"/>
          <p:cNvGrpSpPr/>
          <p:nvPr/>
        </p:nvGrpSpPr>
        <p:grpSpPr>
          <a:xfrm>
            <a:off x="3808960" y="503850"/>
            <a:ext cx="7696196" cy="5850300"/>
            <a:chOff x="2917720" y="0"/>
            <a:chExt cx="8273700" cy="5850300"/>
          </a:xfrm>
        </p:grpSpPr>
        <p:sp>
          <p:nvSpPr>
            <p:cNvPr id="142" name="Google Shape;142;p24"/>
            <p:cNvSpPr/>
            <p:nvPr/>
          </p:nvSpPr>
          <p:spPr>
            <a:xfrm>
              <a:off x="2925096" y="0"/>
              <a:ext cx="8264100" cy="5850300"/>
            </a:xfrm>
            <a:prstGeom prst="rect">
              <a:avLst/>
            </a:prstGeom>
            <a:solidFill>
              <a:schemeClr val="lt1">
                <a:alpha val="89800"/>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txBox="1"/>
            <p:nvPr/>
          </p:nvSpPr>
          <p:spPr>
            <a:xfrm>
              <a:off x="2925096" y="0"/>
              <a:ext cx="8264100" cy="1755000"/>
            </a:xfrm>
            <a:prstGeom prst="rect">
              <a:avLst/>
            </a:prstGeom>
            <a:noFill/>
            <a:ln>
              <a:noFill/>
            </a:ln>
          </p:spPr>
          <p:txBody>
            <a:bodyPr spcFirstLastPara="1" wrap="square" lIns="205725" tIns="205725" rIns="205725" bIns="205725" anchor="ctr" anchorCtr="0">
              <a:noAutofit/>
            </a:bodyPr>
            <a:lstStyle/>
            <a:p>
              <a:pPr marL="0" marR="0" lvl="0" indent="0" algn="ctr" rtl="0">
                <a:lnSpc>
                  <a:spcPct val="90000"/>
                </a:lnSpc>
                <a:spcBef>
                  <a:spcPts val="0"/>
                </a:spcBef>
                <a:spcAft>
                  <a:spcPts val="0"/>
                </a:spcAft>
                <a:buClr>
                  <a:srgbClr val="C55A11"/>
                </a:buClr>
                <a:buSzPts val="5400"/>
                <a:buFont typeface="Calibri"/>
                <a:buNone/>
              </a:pPr>
              <a:r>
                <a:rPr lang="en-US" sz="5400">
                  <a:solidFill>
                    <a:srgbClr val="C55A11"/>
                  </a:solidFill>
                  <a:latin typeface="Calibri"/>
                  <a:ea typeface="Calibri"/>
                  <a:cs typeface="Calibri"/>
                  <a:sym typeface="Calibri"/>
                </a:rPr>
                <a:t>CONCLUSION</a:t>
              </a:r>
              <a:r>
                <a:rPr lang="en-US" sz="6500">
                  <a:solidFill>
                    <a:schemeClr val="dk1"/>
                  </a:solidFill>
                  <a:latin typeface="Calibri"/>
                  <a:ea typeface="Calibri"/>
                  <a:cs typeface="Calibri"/>
                  <a:sym typeface="Calibri"/>
                </a:rPr>
                <a:t>:</a:t>
              </a:r>
              <a:endParaRPr/>
            </a:p>
          </p:txBody>
        </p:sp>
        <p:sp>
          <p:nvSpPr>
            <p:cNvPr id="144" name="Google Shape;144;p24"/>
            <p:cNvSpPr/>
            <p:nvPr/>
          </p:nvSpPr>
          <p:spPr>
            <a:xfrm>
              <a:off x="2917720" y="1629777"/>
              <a:ext cx="8273700" cy="4220400"/>
            </a:xfrm>
            <a:prstGeom prst="rect">
              <a:avLst/>
            </a:prstGeom>
            <a:solidFill>
              <a:schemeClr val="lt1">
                <a:alpha val="89800"/>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txBox="1"/>
            <p:nvPr/>
          </p:nvSpPr>
          <p:spPr>
            <a:xfrm>
              <a:off x="2917720" y="1629777"/>
              <a:ext cx="8273700" cy="1947900"/>
            </a:xfrm>
            <a:prstGeom prst="rect">
              <a:avLst/>
            </a:prstGeom>
            <a:noFill/>
            <a:ln>
              <a:noFill/>
            </a:ln>
          </p:spPr>
          <p:txBody>
            <a:bodyPr spcFirstLastPara="1" wrap="square" lIns="76200" tIns="76200" rIns="76200" bIns="76200" anchor="ctr" anchorCtr="0">
              <a:noAutofit/>
            </a:bodyPr>
            <a:lstStyle/>
            <a:p>
              <a:pPr marL="0" marR="0" lvl="0" indent="0" algn="just" rtl="0">
                <a:lnSpc>
                  <a:spcPct val="90000"/>
                </a:lnSpc>
                <a:spcBef>
                  <a:spcPts val="0"/>
                </a:spcBef>
                <a:spcAft>
                  <a:spcPts val="0"/>
                </a:spcAft>
                <a:buClr>
                  <a:schemeClr val="dk1"/>
                </a:buClr>
                <a:buSzPts val="2000"/>
                <a:buFont typeface="Arial"/>
                <a:buNone/>
              </a:pPr>
              <a:r>
                <a:rPr lang="en-US" sz="2000">
                  <a:solidFill>
                    <a:schemeClr val="dk1"/>
                  </a:solidFill>
                </a:rPr>
                <a:t>In conclusion, heart disease prediction is a key advancement in healthcare, promising earlier detection and personalized treatment for a leading cause of death. By leveraging advanced technologies and data analysis, we can improve patient outcomes and reduce the burden on healthcare systems with more accurate risk assessments.</a:t>
              </a:r>
              <a:endParaRPr sz="2000">
                <a:solidFill>
                  <a:schemeClr val="dk1"/>
                </a:solidFill>
                <a:latin typeface="Arial"/>
                <a:ea typeface="Arial"/>
                <a:cs typeface="Arial"/>
                <a:sym typeface="Arial"/>
              </a:endParaRPr>
            </a:p>
          </p:txBody>
        </p:sp>
        <p:sp>
          <p:nvSpPr>
            <p:cNvPr id="146" name="Google Shape;146;p24"/>
            <p:cNvSpPr/>
            <p:nvPr/>
          </p:nvSpPr>
          <p:spPr>
            <a:xfrm>
              <a:off x="2925096" y="3942721"/>
              <a:ext cx="8264100" cy="1755000"/>
            </a:xfrm>
            <a:prstGeom prst="rect">
              <a:avLst/>
            </a:prstGeom>
            <a:solidFill>
              <a:schemeClr val="lt1">
                <a:alpha val="89800"/>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txBox="1"/>
            <p:nvPr/>
          </p:nvSpPr>
          <p:spPr>
            <a:xfrm>
              <a:off x="2925096" y="3942721"/>
              <a:ext cx="8264100" cy="1755000"/>
            </a:xfrm>
            <a:prstGeom prst="rect">
              <a:avLst/>
            </a:prstGeom>
            <a:noFill/>
            <a:ln>
              <a:noFill/>
            </a:ln>
          </p:spPr>
          <p:txBody>
            <a:bodyPr spcFirstLastPara="1" wrap="square" lIns="76200" tIns="76200" rIns="76200" bIns="76200" anchor="ctr" anchorCtr="0">
              <a:noAutofit/>
            </a:bodyPr>
            <a:lstStyle/>
            <a:p>
              <a:pPr marL="0" marR="0" lvl="0" indent="0" algn="just" rtl="0">
                <a:lnSpc>
                  <a:spcPct val="90000"/>
                </a:lnSpc>
                <a:spcBef>
                  <a:spcPts val="0"/>
                </a:spcBef>
                <a:spcAft>
                  <a:spcPts val="0"/>
                </a:spcAft>
                <a:buClr>
                  <a:schemeClr val="dk1"/>
                </a:buClr>
                <a:buSzPts val="2000"/>
                <a:buFont typeface="Arial"/>
                <a:buNone/>
              </a:pPr>
              <a:r>
                <a:rPr lang="en-US" sz="2000">
                  <a:solidFill>
                    <a:schemeClr val="dk1"/>
                  </a:solidFill>
                </a:rPr>
                <a:t>Future advancements in real-time health data and genetic insights will enhance predictive models for heart disease. These improvements will lead to more precise predictions and a healthier global population.</a:t>
              </a:r>
              <a:endParaRPr sz="2000">
                <a:solidFill>
                  <a:schemeClr val="dk1"/>
                </a:solidFill>
                <a:latin typeface="Arial"/>
                <a:ea typeface="Arial"/>
                <a:cs typeface="Arial"/>
                <a:sym typeface="Arial"/>
              </a:endParaRPr>
            </a:p>
          </p:txBody>
        </p:sp>
      </p:grpSp>
      <p:pic>
        <p:nvPicPr>
          <p:cNvPr id="148" name="Google Shape;148;p24"/>
          <p:cNvPicPr preferRelativeResize="0"/>
          <p:nvPr/>
        </p:nvPicPr>
        <p:blipFill>
          <a:blip r:embed="rId3">
            <a:alphaModFix/>
          </a:blip>
          <a:stretch>
            <a:fillRect/>
          </a:stretch>
        </p:blipFill>
        <p:spPr>
          <a:xfrm>
            <a:off x="84100" y="1655375"/>
            <a:ext cx="3547250" cy="354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
            </a:r>
            <a:br>
              <a:rPr lang="en-US" dirty="0" smtClean="0"/>
            </a:br>
            <a:r>
              <a:rPr lang="en-US" dirty="0" smtClean="0"/>
              <a:t>                        </a:t>
            </a:r>
            <a:br>
              <a:rPr lang="en-US" dirty="0" smtClean="0"/>
            </a:br>
            <a:r>
              <a:rPr lang="en-US" dirty="0" smtClean="0"/>
              <a:t>                        TEAM MEMBERS  OF THE PROJECTS</a:t>
            </a:r>
            <a:endParaRPr lang="en-US" dirty="0"/>
          </a:p>
        </p:txBody>
      </p:sp>
      <p:sp>
        <p:nvSpPr>
          <p:cNvPr id="3" name="Text Placeholder 2"/>
          <p:cNvSpPr>
            <a:spLocks noGrp="1"/>
          </p:cNvSpPr>
          <p:nvPr>
            <p:ph type="body" idx="1"/>
          </p:nvPr>
        </p:nvSpPr>
        <p:spPr/>
        <p:txBody>
          <a:bodyPr>
            <a:normAutofit fontScale="92500" lnSpcReduction="10000"/>
          </a:bodyPr>
          <a:lstStyle/>
          <a:p>
            <a:pPr>
              <a:buNone/>
            </a:pPr>
            <a:r>
              <a:rPr lang="en-US" dirty="0" smtClean="0"/>
              <a:t>                                </a:t>
            </a:r>
          </a:p>
          <a:p>
            <a:pPr>
              <a:buNone/>
            </a:pPr>
            <a:r>
              <a:rPr lang="en-US" dirty="0" smtClean="0"/>
              <a:t>                                       </a:t>
            </a:r>
          </a:p>
          <a:p>
            <a:pPr>
              <a:buNone/>
            </a:pPr>
            <a:r>
              <a:rPr lang="en-US" dirty="0" smtClean="0"/>
              <a:t>                                </a:t>
            </a:r>
            <a:r>
              <a:rPr lang="en-US" dirty="0" smtClean="0"/>
              <a:t>       </a:t>
            </a:r>
            <a:endParaRPr lang="en-US" dirty="0" smtClean="0">
              <a:solidFill>
                <a:schemeClr val="accent2">
                  <a:lumMod val="60000"/>
                  <a:lumOff val="40000"/>
                </a:schemeClr>
              </a:solidFill>
              <a:effectLst>
                <a:outerShdw blurRad="38100" dist="38100" dir="2700000" algn="tl">
                  <a:srgbClr val="000000">
                    <a:alpha val="43137"/>
                  </a:srgbClr>
                </a:outerShdw>
              </a:effectLst>
            </a:endParaRPr>
          </a:p>
          <a:p>
            <a:pPr>
              <a:buNone/>
            </a:pPr>
            <a:r>
              <a:rPr lang="en-US" dirty="0" smtClean="0">
                <a:solidFill>
                  <a:schemeClr val="accent2">
                    <a:lumMod val="60000"/>
                    <a:lumOff val="40000"/>
                  </a:schemeClr>
                </a:solidFill>
                <a:effectLst>
                  <a:outerShdw blurRad="38100" dist="38100" dir="2700000" algn="tl">
                    <a:srgbClr val="000000">
                      <a:alpha val="43137"/>
                    </a:srgbClr>
                  </a:outerShdw>
                </a:effectLst>
              </a:rPr>
              <a:t>                                       </a:t>
            </a:r>
            <a:endParaRPr lang="en-US" dirty="0" smtClean="0">
              <a:solidFill>
                <a:schemeClr val="accent2">
                  <a:lumMod val="60000"/>
                  <a:lumOff val="40000"/>
                </a:schemeClr>
              </a:solidFill>
              <a:effectLst>
                <a:outerShdw blurRad="38100" dist="38100" dir="2700000" algn="tl">
                  <a:srgbClr val="000000">
                    <a:alpha val="43137"/>
                  </a:srgbClr>
                </a:outerShdw>
              </a:effectLst>
            </a:endParaRPr>
          </a:p>
          <a:p>
            <a:pPr>
              <a:buNone/>
            </a:pPr>
            <a:r>
              <a:rPr lang="en-US" dirty="0" smtClean="0">
                <a:solidFill>
                  <a:schemeClr val="accent2">
                    <a:lumMod val="60000"/>
                    <a:lumOff val="40000"/>
                  </a:schemeClr>
                </a:solidFill>
                <a:effectLst>
                  <a:outerShdw blurRad="38100" dist="38100" dir="2700000" algn="tl">
                    <a:srgbClr val="000000">
                      <a:alpha val="43137"/>
                    </a:srgbClr>
                  </a:outerShdw>
                </a:effectLst>
              </a:rPr>
              <a:t> </a:t>
            </a:r>
            <a:r>
              <a:rPr lang="en-US" dirty="0" smtClean="0">
                <a:solidFill>
                  <a:schemeClr val="accent2">
                    <a:lumMod val="60000"/>
                    <a:lumOff val="40000"/>
                  </a:schemeClr>
                </a:solidFill>
                <a:effectLst>
                  <a:outerShdw blurRad="38100" dist="38100" dir="2700000" algn="tl">
                    <a:srgbClr val="000000">
                      <a:alpha val="43137"/>
                    </a:srgbClr>
                  </a:outerShdw>
                </a:effectLst>
              </a:rPr>
              <a:t>                                      </a:t>
            </a:r>
            <a:r>
              <a:rPr lang="en-US" dirty="0" smtClean="0">
                <a:solidFill>
                  <a:schemeClr val="accent2">
                    <a:lumMod val="60000"/>
                    <a:lumOff val="40000"/>
                  </a:schemeClr>
                </a:solidFill>
                <a:effectLst>
                  <a:outerShdw blurRad="38100" dist="38100" dir="2700000" algn="tl">
                    <a:srgbClr val="000000">
                      <a:alpha val="43137"/>
                    </a:srgbClr>
                  </a:outerShdw>
                </a:effectLst>
              </a:rPr>
              <a:t>       </a:t>
            </a:r>
            <a:r>
              <a:rPr lang="en-US" dirty="0" smtClean="0">
                <a:solidFill>
                  <a:schemeClr val="accent2">
                    <a:lumMod val="60000"/>
                    <a:lumOff val="40000"/>
                  </a:schemeClr>
                </a:solidFill>
              </a:rPr>
              <a:t>ABHISHEK  ROUTRAY(22CSE678)</a:t>
            </a:r>
          </a:p>
          <a:p>
            <a:pPr>
              <a:buNone/>
            </a:pPr>
            <a:r>
              <a:rPr lang="en-US" dirty="0" smtClean="0">
                <a:solidFill>
                  <a:schemeClr val="accent2">
                    <a:lumMod val="60000"/>
                    <a:lumOff val="40000"/>
                  </a:schemeClr>
                </a:solidFill>
              </a:rPr>
              <a:t>                                              SHUBHAM SETHIYA(22CSE452)</a:t>
            </a:r>
          </a:p>
          <a:p>
            <a:pPr>
              <a:buNone/>
            </a:pPr>
            <a:r>
              <a:rPr lang="en-US" dirty="0" smtClean="0">
                <a:solidFill>
                  <a:schemeClr val="accent2">
                    <a:lumMod val="60000"/>
                    <a:lumOff val="40000"/>
                  </a:schemeClr>
                </a:solidFill>
              </a:rPr>
              <a:t>                                              ANKUSH  KUMAR(22CSE849)</a:t>
            </a:r>
          </a:p>
          <a:p>
            <a:pPr>
              <a:buNone/>
            </a:pPr>
            <a:endParaRPr lang="en-US" dirty="0" smtClean="0">
              <a:solidFill>
                <a:schemeClr val="accent2">
                  <a:lumMod val="60000"/>
                  <a:lumOff val="40000"/>
                </a:schemeClr>
              </a:solidFill>
            </a:endParaRPr>
          </a:p>
          <a:p>
            <a:pPr>
              <a:buNone/>
            </a:pPr>
            <a:r>
              <a:rPr lang="en-US" dirty="0" smtClean="0">
                <a:solidFill>
                  <a:schemeClr val="accent2">
                    <a:lumMod val="60000"/>
                    <a:lumOff val="40000"/>
                  </a:schemeClr>
                </a:solidFill>
              </a:rPr>
              <a:t>                                                      </a:t>
            </a:r>
            <a:r>
              <a:rPr lang="en-US" b="1" dirty="0" smtClean="0">
                <a:solidFill>
                  <a:schemeClr val="accent2">
                    <a:lumMod val="60000"/>
                    <a:lumOff val="40000"/>
                  </a:schemeClr>
                </a:solidFill>
              </a:rPr>
              <a:t>Under  the guidance  of</a:t>
            </a:r>
          </a:p>
          <a:p>
            <a:pPr>
              <a:buNone/>
            </a:pPr>
            <a:r>
              <a:rPr lang="en-US" b="1" dirty="0" smtClean="0">
                <a:solidFill>
                  <a:schemeClr val="accent2">
                    <a:lumMod val="60000"/>
                    <a:lumOff val="40000"/>
                  </a:schemeClr>
                </a:solidFill>
              </a:rPr>
              <a:t>                                             Assist  Prof.  Dr.   </a:t>
            </a:r>
            <a:r>
              <a:rPr lang="en-US" b="1" dirty="0" err="1" smtClean="0">
                <a:solidFill>
                  <a:schemeClr val="accent2">
                    <a:lumMod val="60000"/>
                    <a:lumOff val="40000"/>
                  </a:schemeClr>
                </a:solidFill>
              </a:rPr>
              <a:t>Sibo</a:t>
            </a:r>
            <a:r>
              <a:rPr lang="en-US" b="1" dirty="0" smtClean="0">
                <a:solidFill>
                  <a:schemeClr val="accent2">
                    <a:lumMod val="60000"/>
                    <a:lumOff val="40000"/>
                  </a:schemeClr>
                </a:solidFill>
              </a:rPr>
              <a:t> Prasad </a:t>
            </a:r>
            <a:r>
              <a:rPr lang="en-US" b="1" dirty="0" err="1" smtClean="0">
                <a:solidFill>
                  <a:schemeClr val="accent2">
                    <a:lumMod val="60000"/>
                    <a:lumOff val="40000"/>
                  </a:schemeClr>
                </a:solidFill>
              </a:rPr>
              <a:t>Patro</a:t>
            </a:r>
            <a:r>
              <a:rPr lang="en-US" b="1" dirty="0" smtClean="0">
                <a:solidFill>
                  <a:schemeClr val="accent2">
                    <a:lumMod val="60000"/>
                    <a:lumOff val="40000"/>
                  </a:schemeClr>
                </a:solidFill>
              </a:rPr>
              <a:t> </a:t>
            </a:r>
            <a:endParaRPr lang="en-US" dirty="0" smtClean="0">
              <a:solidFill>
                <a:schemeClr val="accent2">
                  <a:lumMod val="60000"/>
                  <a:lumOff val="40000"/>
                </a:schemeClr>
              </a:solidFill>
            </a:endParaRPr>
          </a:p>
          <a:p>
            <a:pPr>
              <a:buNone/>
            </a:pPr>
            <a:r>
              <a:rPr lang="en-US" dirty="0" smtClean="0">
                <a:solidFill>
                  <a:schemeClr val="accent2">
                    <a:lumMod val="60000"/>
                    <a:lumOff val="40000"/>
                  </a:schemeClr>
                </a:solidFill>
                <a:effectLst>
                  <a:outerShdw blurRad="38100" dist="38100" dir="2700000" algn="tl">
                    <a:srgbClr val="000000">
                      <a:alpha val="43137"/>
                    </a:srgbClr>
                  </a:outerShdw>
                </a:effectLst>
              </a:rPr>
              <a:t>                                    </a:t>
            </a:r>
          </a:p>
          <a:p>
            <a:pPr>
              <a:buNone/>
            </a:pPr>
            <a:r>
              <a:rPr lang="en-US" dirty="0" smtClean="0">
                <a:solidFill>
                  <a:schemeClr val="accent2">
                    <a:lumMod val="60000"/>
                    <a:lumOff val="40000"/>
                  </a:schemeClr>
                </a:solidFill>
                <a:effectLst>
                  <a:outerShdw blurRad="38100" dist="38100" dir="2700000" algn="tl">
                    <a:srgbClr val="000000">
                      <a:alpha val="43137"/>
                    </a:srgbClr>
                  </a:outerShdw>
                </a:effectLst>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238917" y="1086150"/>
            <a:ext cx="5673900" cy="2497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93750"/>
              <a:buFont typeface="Calibri"/>
              <a:buNone/>
            </a:pPr>
            <a:r>
              <a:rPr lang="en-US"/>
              <a:t>Heart Disease</a:t>
            </a:r>
            <a:br>
              <a:rPr lang="en-US"/>
            </a:br>
            <a:r>
              <a:rPr lang="en-US"/>
              <a:t> Prediction: A Vital Tool</a:t>
            </a:r>
            <a:endParaRPr/>
          </a:p>
        </p:txBody>
      </p:sp>
      <p:sp>
        <p:nvSpPr>
          <p:cNvPr id="64" name="Google Shape;64;p13"/>
          <p:cNvSpPr txBox="1">
            <a:spLocks noGrp="1"/>
          </p:cNvSpPr>
          <p:nvPr>
            <p:ph type="subTitle" idx="1"/>
          </p:nvPr>
        </p:nvSpPr>
        <p:spPr>
          <a:xfrm>
            <a:off x="143267" y="3961717"/>
            <a:ext cx="5673900" cy="927300"/>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ct val="85714"/>
              <a:buNone/>
            </a:pPr>
            <a:r>
              <a:rPr lang="en-US"/>
              <a:t>Understanding heart disease risks is crucial for</a:t>
            </a:r>
            <a:endParaRPr/>
          </a:p>
          <a:p>
            <a:pPr marL="0" lvl="0" indent="0" algn="ctr" rtl="0">
              <a:lnSpc>
                <a:spcPct val="90000"/>
              </a:lnSpc>
              <a:spcBef>
                <a:spcPts val="1000"/>
              </a:spcBef>
              <a:spcAft>
                <a:spcPts val="0"/>
              </a:spcAft>
              <a:buClr>
                <a:schemeClr val="dk1"/>
              </a:buClr>
              <a:buSzPct val="85714"/>
              <a:buNone/>
            </a:pPr>
            <a:r>
              <a:rPr lang="en-US"/>
              <a:t> improving patient outcomes.</a:t>
            </a:r>
            <a:endParaRPr/>
          </a:p>
        </p:txBody>
      </p:sp>
      <p:pic>
        <p:nvPicPr>
          <p:cNvPr id="65" name="Google Shape;65;p13"/>
          <p:cNvPicPr preferRelativeResize="0"/>
          <p:nvPr/>
        </p:nvPicPr>
        <p:blipFill>
          <a:blip r:embed="rId3">
            <a:alphaModFix/>
          </a:blip>
          <a:stretch>
            <a:fillRect/>
          </a:stretch>
        </p:blipFill>
        <p:spPr>
          <a:xfrm>
            <a:off x="5817175" y="0"/>
            <a:ext cx="6374825" cy="685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CONTENTS OF THE PROJECT</a:t>
            </a:r>
            <a:endParaRPr lang="en-US" dirty="0"/>
          </a:p>
        </p:txBody>
      </p:sp>
      <p:sp>
        <p:nvSpPr>
          <p:cNvPr id="3" name="Text Placeholder 2"/>
          <p:cNvSpPr>
            <a:spLocks noGrp="1"/>
          </p:cNvSpPr>
          <p:nvPr>
            <p:ph type="body" idx="1"/>
          </p:nvPr>
        </p:nvSpPr>
        <p:spPr/>
        <p:txBody>
          <a:bodyPr/>
          <a:lstStyle/>
          <a:p>
            <a:pPr marL="990600" lvl="1" indent="-457200">
              <a:buFont typeface="Wingdings" pitchFamily="2" charset="2"/>
              <a:buChar char="Ø"/>
            </a:pPr>
            <a:r>
              <a:rPr lang="en-US" dirty="0" smtClean="0"/>
              <a:t>OBJECTIVES</a:t>
            </a:r>
          </a:p>
          <a:p>
            <a:pPr marL="990600" lvl="1" indent="-457200">
              <a:buFont typeface="Wingdings" pitchFamily="2" charset="2"/>
              <a:buChar char="Ø"/>
            </a:pPr>
            <a:r>
              <a:rPr lang="en-US" dirty="0" smtClean="0"/>
              <a:t>PROBLEM STATEMENTS</a:t>
            </a:r>
          </a:p>
          <a:p>
            <a:pPr marL="990600" lvl="1" indent="-457200">
              <a:buFont typeface="Wingdings" pitchFamily="2" charset="2"/>
              <a:buChar char="Ø"/>
            </a:pPr>
            <a:r>
              <a:rPr lang="en-US" dirty="0" smtClean="0"/>
              <a:t>ABSTRACT</a:t>
            </a:r>
          </a:p>
          <a:p>
            <a:pPr marL="990600" lvl="1" indent="-457200">
              <a:buFont typeface="Wingdings" pitchFamily="2" charset="2"/>
              <a:buChar char="Ø"/>
            </a:pPr>
            <a:r>
              <a:rPr lang="en-US" dirty="0" smtClean="0"/>
              <a:t>INTRODUCTION</a:t>
            </a:r>
          </a:p>
          <a:p>
            <a:pPr marL="990600" lvl="1" indent="-457200">
              <a:buFont typeface="Wingdings" pitchFamily="2" charset="2"/>
              <a:buChar char="Ø"/>
            </a:pPr>
            <a:r>
              <a:rPr lang="en-US" dirty="0" smtClean="0"/>
              <a:t>LANGUAGE AND SOFTWARE / HARDWARE REQUAREMENTS</a:t>
            </a:r>
          </a:p>
          <a:p>
            <a:pPr marL="990600" lvl="1" indent="-457200">
              <a:buFont typeface="Wingdings" pitchFamily="2" charset="2"/>
              <a:buChar char="Ø"/>
            </a:pPr>
            <a:r>
              <a:rPr lang="en-US" dirty="0" smtClean="0"/>
              <a:t>FUTURE SCOPE  OF THE PROJECT</a:t>
            </a:r>
          </a:p>
          <a:p>
            <a:pPr marL="990600" lvl="1" indent="-457200">
              <a:buFont typeface="Wingdings" pitchFamily="2" charset="2"/>
              <a:buChar char="Ø"/>
            </a:pPr>
            <a:r>
              <a:rPr lang="en-US" dirty="0" smtClean="0"/>
              <a:t>CONCLUSION</a:t>
            </a:r>
          </a:p>
          <a:p>
            <a:pPr marL="990600" lvl="1" indent="-457200">
              <a:buFont typeface="Wingdings" pitchFamily="2" charset="2"/>
              <a:buChar char="Ø"/>
            </a:pPr>
            <a:endParaRPr lang="en-US" dirty="0" smtClean="0"/>
          </a:p>
          <a:p>
            <a:pPr marL="990600" lvl="1" indent="-457200">
              <a:buFont typeface="Wingdings" pitchFamily="2" charset="2"/>
              <a:buChar char="Ø"/>
            </a:pPr>
            <a:endParaRPr lang="en-US" dirty="0" smtClean="0"/>
          </a:p>
          <a:p>
            <a:pPr marL="990600" lvl="1" indent="-457200">
              <a:buFont typeface="Wingdings" pitchFamily="2" charset="2"/>
              <a:buChar char="Ø"/>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txBox="1"/>
          <p:nvPr/>
        </p:nvSpPr>
        <p:spPr>
          <a:xfrm>
            <a:off x="557550" y="1043250"/>
            <a:ext cx="11076900" cy="4771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0" i="0" u="none" strike="noStrike" cap="none">
                <a:solidFill>
                  <a:srgbClr val="C55A11"/>
                </a:solidFill>
                <a:latin typeface="Calibri"/>
                <a:ea typeface="Calibri"/>
                <a:cs typeface="Calibri"/>
                <a:sym typeface="Calibri"/>
              </a:rPr>
              <a:t>OBJECTIVES</a:t>
            </a:r>
            <a:r>
              <a:rPr lang="en-US" sz="4400" b="0" i="0" u="none" strike="noStrike" cap="none">
                <a:solidFill>
                  <a:schemeClr val="dk1"/>
                </a:solidFill>
                <a:latin typeface="Calibri"/>
                <a:ea typeface="Calibri"/>
                <a:cs typeface="Calibri"/>
                <a:sym typeface="Calibri"/>
              </a:rPr>
              <a:t>:</a:t>
            </a:r>
            <a:endParaRPr sz="4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4400">
              <a:solidFill>
                <a:schemeClr val="dk1"/>
              </a:solidFill>
              <a:latin typeface="Calibri"/>
              <a:ea typeface="Calibri"/>
              <a:cs typeface="Calibri"/>
              <a:sym typeface="Calibri"/>
            </a:endParaRPr>
          </a:p>
          <a:p>
            <a:pPr marL="457200" marR="0" lvl="0" indent="-381000" algn="just"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The objective of "Heart Disease Prediction" is to develop advanced methodologies for early and accurate detection of heart disease. By utilizing machine learning, statistical methods, and data-driven approaches, the goal is to identify key risk factors within patient data, improving outcomes and enabling timely interventions. </a:t>
            </a:r>
            <a:endParaRPr sz="2400" b="1">
              <a:solidFill>
                <a:schemeClr val="dk1"/>
              </a:solidFill>
              <a:latin typeface="Calibri"/>
              <a:ea typeface="Calibri"/>
              <a:cs typeface="Calibri"/>
              <a:sym typeface="Calibri"/>
            </a:endParaRPr>
          </a:p>
          <a:p>
            <a:pPr marL="914400" marR="0" lvl="0" indent="0" algn="just" rtl="0">
              <a:spcBef>
                <a:spcPts val="0"/>
              </a:spcBef>
              <a:spcAft>
                <a:spcPts val="0"/>
              </a:spcAft>
              <a:buNone/>
            </a:pPr>
            <a:endParaRPr sz="2400" b="1">
              <a:solidFill>
                <a:schemeClr val="dk1"/>
              </a:solidFill>
              <a:latin typeface="Calibri"/>
              <a:ea typeface="Calibri"/>
              <a:cs typeface="Calibri"/>
              <a:sym typeface="Calibri"/>
            </a:endParaRPr>
          </a:p>
          <a:p>
            <a:pPr marL="457200" marR="0" lvl="0" indent="-381000" algn="just"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This work aims to advance personalized medicine, reduce healthcare costs, and enhance prevention strategies, ultimately saving lives and improving the quality of life for those at risk.</a:t>
            </a:r>
            <a:endParaRPr sz="24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5"/>
          <p:cNvSpPr txBox="1"/>
          <p:nvPr/>
        </p:nvSpPr>
        <p:spPr>
          <a:xfrm>
            <a:off x="722099" y="673800"/>
            <a:ext cx="10747800" cy="551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rgbClr val="C55A11"/>
                </a:solidFill>
                <a:latin typeface="Calibri"/>
                <a:ea typeface="Calibri"/>
                <a:cs typeface="Calibri"/>
                <a:sym typeface="Calibri"/>
              </a:rPr>
              <a:t>PROBLEM STATEMENT</a:t>
            </a:r>
            <a:r>
              <a:rPr lang="en-US" sz="4400">
                <a:solidFill>
                  <a:schemeClr val="dk1"/>
                </a:solidFill>
                <a:latin typeface="Calibri"/>
                <a:ea typeface="Calibri"/>
                <a:cs typeface="Calibri"/>
                <a:sym typeface="Calibri"/>
              </a:rPr>
              <a:t>:</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endParaRPr sz="4400">
              <a:solidFill>
                <a:schemeClr val="dk1"/>
              </a:solidFill>
              <a:latin typeface="Calibri"/>
              <a:ea typeface="Calibri"/>
              <a:cs typeface="Calibri"/>
              <a:sym typeface="Calibri"/>
            </a:endParaRPr>
          </a:p>
          <a:p>
            <a:pPr marL="457200" marR="0" lvl="0" indent="-381000" algn="just" rtl="0">
              <a:spcBef>
                <a:spcPts val="0"/>
              </a:spcBef>
              <a:spcAft>
                <a:spcPts val="0"/>
              </a:spcAft>
              <a:buClr>
                <a:schemeClr val="dk1"/>
              </a:buClr>
              <a:buSzPts val="2400"/>
              <a:buChar char="●"/>
            </a:pPr>
            <a:r>
              <a:rPr lang="en-US" sz="2400">
                <a:solidFill>
                  <a:schemeClr val="dk1"/>
                </a:solidFill>
              </a:rPr>
              <a:t>The challenge of predicting heart disease lies in accurately identifying individuals at risk, as the condition is influenced by numerous factors, including age, gender, lifestyle, genetics, and other health conditions like diabetes and hypertension. Traditional risk models often struggle with this complexity. </a:t>
            </a:r>
            <a:endParaRPr sz="2400">
              <a:solidFill>
                <a:schemeClr val="dk1"/>
              </a:solidFill>
            </a:endParaRPr>
          </a:p>
          <a:p>
            <a:pPr marL="457200" marR="0" lvl="0" indent="-381000" algn="just" rtl="0">
              <a:spcBef>
                <a:spcPts val="0"/>
              </a:spcBef>
              <a:spcAft>
                <a:spcPts val="0"/>
              </a:spcAft>
              <a:buClr>
                <a:schemeClr val="dk1"/>
              </a:buClr>
              <a:buSzPts val="2400"/>
              <a:buChar char="●"/>
            </a:pPr>
            <a:r>
              <a:rPr lang="en-US" sz="2400">
                <a:solidFill>
                  <a:schemeClr val="dk1"/>
                </a:solidFill>
              </a:rPr>
              <a:t>The goal is to develop advanced predictive models that can analyze vast data from diverse sources, uncover key patterns, and accurately assess the likelihood of heart disease. </a:t>
            </a:r>
            <a:endParaRPr sz="2400">
              <a:solidFill>
                <a:schemeClr val="dk1"/>
              </a:solidFill>
            </a:endParaRPr>
          </a:p>
          <a:p>
            <a:pPr marL="457200" marR="0" lvl="0" indent="-381000" algn="just" rtl="0">
              <a:spcBef>
                <a:spcPts val="0"/>
              </a:spcBef>
              <a:spcAft>
                <a:spcPts val="0"/>
              </a:spcAft>
              <a:buClr>
                <a:schemeClr val="dk1"/>
              </a:buClr>
              <a:buSzPts val="2400"/>
              <a:buChar char="●"/>
            </a:pPr>
            <a:r>
              <a:rPr lang="en-US" sz="2400">
                <a:solidFill>
                  <a:schemeClr val="dk1"/>
                </a:solidFill>
              </a:rPr>
              <a:t>These models must be effective across different populations, minimize errors, and provide actionable insights for healthcare providers to implement timely interventions.</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821400" y="304350"/>
            <a:ext cx="10549200" cy="624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rgbClr val="C55A11"/>
                </a:solidFill>
                <a:latin typeface="Calibri"/>
                <a:ea typeface="Calibri"/>
                <a:cs typeface="Calibri"/>
                <a:sym typeface="Calibri"/>
              </a:rPr>
              <a:t>ABSTRACT</a:t>
            </a:r>
            <a:r>
              <a:rPr lang="en-US" sz="4400">
                <a:solidFill>
                  <a:schemeClr val="dk1"/>
                </a:solidFill>
                <a:latin typeface="Calibri"/>
                <a:ea typeface="Calibri"/>
                <a:cs typeface="Calibri"/>
                <a:sym typeface="Calibri"/>
              </a:rPr>
              <a:t>:</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endParaRPr sz="4400">
              <a:solidFill>
                <a:schemeClr val="dk1"/>
              </a:solidFill>
              <a:latin typeface="Calibri"/>
              <a:ea typeface="Calibri"/>
              <a:cs typeface="Calibri"/>
              <a:sym typeface="Calibri"/>
            </a:endParaRPr>
          </a:p>
          <a:p>
            <a:pPr marL="457200" marR="0" lvl="0" indent="-381000" algn="just" rtl="0">
              <a:spcBef>
                <a:spcPts val="0"/>
              </a:spcBef>
              <a:spcAft>
                <a:spcPts val="0"/>
              </a:spcAft>
              <a:buClr>
                <a:schemeClr val="dk1"/>
              </a:buClr>
              <a:buSzPts val="2400"/>
              <a:buChar char="●"/>
            </a:pPr>
            <a:r>
              <a:rPr lang="en-US" sz="2400">
                <a:solidFill>
                  <a:schemeClr val="dk1"/>
                </a:solidFill>
              </a:rPr>
              <a:t>Heart disease prediction aims to reduce the global impact of cardiovascular diseases by developing better predictive models. These models analyze data from patient demographics, lifestyle, genetics, and medical history to identify those at risk. </a:t>
            </a:r>
            <a:endParaRPr sz="2400">
              <a:solidFill>
                <a:schemeClr val="dk1"/>
              </a:solidFill>
            </a:endParaRPr>
          </a:p>
          <a:p>
            <a:pPr marL="457200" marR="0" lvl="0" indent="-381000" algn="just" rtl="0">
              <a:spcBef>
                <a:spcPts val="0"/>
              </a:spcBef>
              <a:spcAft>
                <a:spcPts val="0"/>
              </a:spcAft>
              <a:buClr>
                <a:schemeClr val="dk1"/>
              </a:buClr>
              <a:buSzPts val="2400"/>
              <a:buChar char="●"/>
            </a:pPr>
            <a:r>
              <a:rPr lang="en-US" sz="2400">
                <a:solidFill>
                  <a:schemeClr val="dk1"/>
                </a:solidFill>
              </a:rPr>
              <a:t>Traditional methods often struggle with the complexity of these factors, leading to inaccurate predictions. By leveraging machine learning and data-driven techniques, this research seeks to improve prediction accuracy, enabling healthcare professionals to make earlier, personalized decisions. </a:t>
            </a:r>
            <a:endParaRPr sz="2400">
              <a:solidFill>
                <a:schemeClr val="dk1"/>
              </a:solidFill>
            </a:endParaRPr>
          </a:p>
          <a:p>
            <a:pPr marL="457200" marR="0" lvl="0" indent="-381000" algn="just" rtl="0">
              <a:spcBef>
                <a:spcPts val="0"/>
              </a:spcBef>
              <a:spcAft>
                <a:spcPts val="0"/>
              </a:spcAft>
              <a:buClr>
                <a:schemeClr val="dk1"/>
              </a:buClr>
              <a:buSzPts val="2400"/>
              <a:buChar char="●"/>
            </a:pPr>
            <a:r>
              <a:rPr lang="en-US" sz="2400">
                <a:solidFill>
                  <a:schemeClr val="dk1"/>
                </a:solidFill>
              </a:rPr>
              <a:t>This presentation explores how advanced predictive models can revolutionize heart disease prevention and management, ultimately improving patient outcomes.</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5503800" y="581400"/>
            <a:ext cx="6411600" cy="5695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rgbClr val="C55A11"/>
                </a:solidFill>
                <a:latin typeface="Calibri"/>
                <a:ea typeface="Calibri"/>
                <a:cs typeface="Calibri"/>
                <a:sym typeface="Calibri"/>
              </a:rPr>
              <a:t>INTRODUCTION</a:t>
            </a:r>
            <a:r>
              <a:rPr lang="en-US" sz="4400">
                <a:solidFill>
                  <a:schemeClr val="dk1"/>
                </a:solidFill>
                <a:latin typeface="Calibri"/>
                <a:ea typeface="Calibri"/>
                <a:cs typeface="Calibri"/>
                <a:sym typeface="Calibri"/>
              </a:rPr>
              <a:t>:</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rPr>
              <a:t>Heart disease is a leading global health challenge, causing millions of deaths annually across all demographics. Early detection and prevention are critical for saving lives through timely interventions and personalized treatments. </a:t>
            </a: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r>
              <a:rPr lang="en-US" sz="2000">
                <a:solidFill>
                  <a:schemeClr val="dk1"/>
                </a:solidFill>
              </a:rPr>
              <a:t>This presentation will cover heart disease prediction—its significance and modern approaches. We will examine contributing factors like age, lifestyle, genetics, and health conditions, and how these can be used to assess risk. Additionally, we’ll explore the role of technology, specifically machine learning and data analytics, in developing more accurate and reliable predictive models to enhance early detection and prevention strategies in modern medicine.</a:t>
            </a:r>
            <a:endParaRPr sz="2400">
              <a:solidFill>
                <a:schemeClr val="dk1"/>
              </a:solidFill>
              <a:latin typeface="Calibri"/>
              <a:ea typeface="Calibri"/>
              <a:cs typeface="Calibri"/>
              <a:sym typeface="Calibri"/>
            </a:endParaRPr>
          </a:p>
        </p:txBody>
      </p:sp>
      <p:pic>
        <p:nvPicPr>
          <p:cNvPr id="87" name="Google Shape;87;p17"/>
          <p:cNvPicPr preferRelativeResize="0"/>
          <p:nvPr/>
        </p:nvPicPr>
        <p:blipFill>
          <a:blip r:embed="rId3">
            <a:alphaModFix/>
          </a:blip>
          <a:stretch>
            <a:fillRect/>
          </a:stretch>
        </p:blipFill>
        <p:spPr>
          <a:xfrm>
            <a:off x="4" y="-17350"/>
            <a:ext cx="5193098" cy="68926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838200" y="365125"/>
            <a:ext cx="10515600" cy="107038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55A11"/>
              </a:buClr>
              <a:buSzPct val="100000"/>
              <a:buFont typeface="Calibri"/>
              <a:buNone/>
            </a:pPr>
            <a:r>
              <a:rPr lang="en-US" sz="4900" dirty="0">
                <a:solidFill>
                  <a:srgbClr val="C55A11"/>
                </a:solidFill>
              </a:rPr>
              <a:t>Why</a:t>
            </a:r>
            <a:r>
              <a:rPr lang="en-US" sz="5300" dirty="0">
                <a:solidFill>
                  <a:srgbClr val="C55A11"/>
                </a:solidFill>
              </a:rPr>
              <a:t> </a:t>
            </a:r>
            <a:r>
              <a:rPr lang="en-US" sz="4900" dirty="0">
                <a:solidFill>
                  <a:srgbClr val="C55A11"/>
                </a:solidFill>
              </a:rPr>
              <a:t>Predicting</a:t>
            </a:r>
            <a:r>
              <a:rPr lang="en-US" sz="5300" dirty="0">
                <a:solidFill>
                  <a:srgbClr val="C55A11"/>
                </a:solidFill>
              </a:rPr>
              <a:t> Heart Disease Matters</a:t>
            </a:r>
            <a:r>
              <a:rPr lang="en-US" sz="5300" dirty="0"/>
              <a:t>:</a:t>
            </a:r>
            <a:r>
              <a:rPr lang="en-US" dirty="0"/>
              <a:t/>
            </a:r>
            <a:br>
              <a:rPr lang="en-US" dirty="0"/>
            </a:br>
            <a:endParaRPr dirty="0"/>
          </a:p>
        </p:txBody>
      </p:sp>
      <p:sp>
        <p:nvSpPr>
          <p:cNvPr id="93" name="Google Shape;93;p18"/>
          <p:cNvSpPr txBox="1"/>
          <p:nvPr/>
        </p:nvSpPr>
        <p:spPr>
          <a:xfrm>
            <a:off x="167148" y="1111045"/>
            <a:ext cx="118282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   </a:t>
            </a:r>
            <a:r>
              <a:rPr lang="en-US" sz="2400">
                <a:solidFill>
                  <a:schemeClr val="dk1"/>
                </a:solidFill>
                <a:latin typeface="Arial"/>
                <a:ea typeface="Arial"/>
                <a:cs typeface="Arial"/>
                <a:sym typeface="Arial"/>
              </a:rPr>
              <a:t>Early detection allows for timely interventions to prevent heart attacks and strokes</a:t>
            </a:r>
            <a:endParaRPr sz="2800">
              <a:solidFill>
                <a:schemeClr val="dk1"/>
              </a:solidFill>
              <a:latin typeface="Arial"/>
              <a:ea typeface="Arial"/>
              <a:cs typeface="Arial"/>
              <a:sym typeface="Arial"/>
            </a:endParaRPr>
          </a:p>
        </p:txBody>
      </p:sp>
      <p:sp>
        <p:nvSpPr>
          <p:cNvPr id="94" name="Google Shape;94;p18"/>
          <p:cNvSpPr txBox="1"/>
          <p:nvPr/>
        </p:nvSpPr>
        <p:spPr>
          <a:xfrm>
            <a:off x="966021" y="2044249"/>
            <a:ext cx="37461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Improved Patient Care</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Personalized treatments based on individual risk factors.</a:t>
            </a:r>
            <a:r>
              <a:rPr lang="en-US" sz="20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8"/>
          <p:cNvSpPr txBox="1"/>
          <p:nvPr/>
        </p:nvSpPr>
        <p:spPr>
          <a:xfrm>
            <a:off x="8008374" y="1995948"/>
            <a:ext cx="39918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Reduced Healthcare Costs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Early intervention can lower the cost of managing chronic conditions.</a:t>
            </a:r>
            <a:endParaRPr/>
          </a:p>
        </p:txBody>
      </p:sp>
      <p:sp>
        <p:nvSpPr>
          <p:cNvPr id="96" name="Google Shape;96;p18"/>
          <p:cNvSpPr txBox="1"/>
          <p:nvPr/>
        </p:nvSpPr>
        <p:spPr>
          <a:xfrm>
            <a:off x="1042220" y="4129549"/>
            <a:ext cx="3461100" cy="166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Enhanced Quality Of Life</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Preventative measures can maintain a healthy lifestyle and prevent complications</a:t>
            </a:r>
            <a:r>
              <a:rPr lang="en-US" sz="1800">
                <a:solidFill>
                  <a:schemeClr val="dk1"/>
                </a:solidFill>
                <a:latin typeface="Calibri"/>
                <a:ea typeface="Calibri"/>
                <a:cs typeface="Calibri"/>
                <a:sym typeface="Calibri"/>
              </a:rPr>
              <a:t>.</a:t>
            </a:r>
            <a:endParaRPr/>
          </a:p>
        </p:txBody>
      </p:sp>
      <p:sp>
        <p:nvSpPr>
          <p:cNvPr id="97" name="Google Shape;97;p18"/>
          <p:cNvSpPr txBox="1"/>
          <p:nvPr/>
        </p:nvSpPr>
        <p:spPr>
          <a:xfrm>
            <a:off x="8136194" y="4178710"/>
            <a:ext cx="3618300" cy="129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Public Health Benefits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Predictive models can identify high risk populations for targeted inventions.</a:t>
            </a:r>
            <a:endParaRPr/>
          </a:p>
        </p:txBody>
      </p:sp>
      <p:sp>
        <p:nvSpPr>
          <p:cNvPr id="98" name="Google Shape;98;p18"/>
          <p:cNvSpPr/>
          <p:nvPr/>
        </p:nvSpPr>
        <p:spPr>
          <a:xfrm>
            <a:off x="287594" y="2310581"/>
            <a:ext cx="474300" cy="461700"/>
          </a:xfrm>
          <a:prstGeom prst="flowChartConnector">
            <a:avLst/>
          </a:prstGeom>
          <a:solidFill>
            <a:schemeClr val="accent5">
              <a:lumMod val="50000"/>
            </a:schemeClr>
          </a:solidFill>
          <a:ln w="9525" cap="flat" cmpd="sng">
            <a:solidFill>
              <a:srgbClr val="0C0C0C"/>
            </a:solidFill>
            <a:prstDash val="solid"/>
            <a:miter lim="800000"/>
            <a:headEnd type="none" w="sm" len="sm"/>
            <a:tailEnd type="none" w="sm" len="sm"/>
          </a:ln>
          <a:scene3d>
            <a:camera prst="orthographicFront"/>
            <a:lightRig rig="threePt" dir="t"/>
          </a:scene3d>
          <a:sp3d>
            <a:bevelT w="114300" prst="hardEdge"/>
          </a:sp3d>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1</a:t>
            </a:r>
            <a:endParaRPr dirty="0"/>
          </a:p>
        </p:txBody>
      </p:sp>
      <p:sp>
        <p:nvSpPr>
          <p:cNvPr id="99" name="Google Shape;99;p18"/>
          <p:cNvSpPr/>
          <p:nvPr/>
        </p:nvSpPr>
        <p:spPr>
          <a:xfrm>
            <a:off x="7359445" y="2272946"/>
            <a:ext cx="481800" cy="461700"/>
          </a:xfrm>
          <a:prstGeom prst="flowChartConnector">
            <a:avLst/>
          </a:prstGeom>
          <a:solidFill>
            <a:schemeClr val="accent5">
              <a:lumMod val="50000"/>
            </a:schemeClr>
          </a:solidFill>
          <a:ln w="9525" cap="flat" cmpd="sng">
            <a:solidFill>
              <a:srgbClr val="0C0C0C"/>
            </a:solidFill>
            <a:prstDash val="solid"/>
            <a:miter lim="800000"/>
            <a:headEnd type="none" w="sm" len="sm"/>
            <a:tailEnd type="none" w="sm" len="sm"/>
          </a:ln>
          <a:scene3d>
            <a:camera prst="orthographicFront"/>
            <a:lightRig rig="threePt" dir="t"/>
          </a:scene3d>
          <a:sp3d>
            <a:bevelT w="114300" prst="hardEdge"/>
          </a:sp3d>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00" name="Google Shape;100;p18"/>
          <p:cNvSpPr/>
          <p:nvPr/>
        </p:nvSpPr>
        <p:spPr>
          <a:xfrm>
            <a:off x="287594" y="4314215"/>
            <a:ext cx="474300" cy="461700"/>
          </a:xfrm>
          <a:prstGeom prst="flowChartConnector">
            <a:avLst/>
          </a:prstGeom>
          <a:solidFill>
            <a:schemeClr val="accent5">
              <a:lumMod val="50000"/>
            </a:schemeClr>
          </a:solidFill>
          <a:ln w="9525" cap="flat" cmpd="sng">
            <a:solidFill>
              <a:schemeClr val="tx2">
                <a:lumMod val="10000"/>
              </a:schemeClr>
            </a:solidFill>
            <a:prstDash val="solid"/>
            <a:miter lim="800000"/>
            <a:headEnd type="none" w="sm" len="sm"/>
            <a:tailEnd type="none" w="sm" len="sm"/>
          </a:ln>
          <a:scene3d>
            <a:camera prst="orthographicFront"/>
            <a:lightRig rig="threePt" dir="t"/>
          </a:scene3d>
          <a:sp3d>
            <a:bevelT w="114300" prst="hardEdge"/>
          </a:sp3d>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3</a:t>
            </a:r>
            <a:endParaRPr dirty="0"/>
          </a:p>
        </p:txBody>
      </p:sp>
      <p:sp>
        <p:nvSpPr>
          <p:cNvPr id="101" name="Google Shape;101;p18"/>
          <p:cNvSpPr/>
          <p:nvPr/>
        </p:nvSpPr>
        <p:spPr>
          <a:xfrm>
            <a:off x="7359445" y="4316361"/>
            <a:ext cx="481800" cy="461700"/>
          </a:xfrm>
          <a:prstGeom prst="flowChartConnector">
            <a:avLst/>
          </a:prstGeom>
          <a:solidFill>
            <a:schemeClr val="accent5">
              <a:lumMod val="50000"/>
            </a:schemeClr>
          </a:solidFill>
          <a:ln w="9525" cap="flat" cmpd="sng">
            <a:solidFill>
              <a:schemeClr val="tx2">
                <a:lumMod val="10000"/>
              </a:schemeClr>
            </a:solidFill>
            <a:prstDash val="solid"/>
            <a:miter lim="800000"/>
            <a:headEnd type="none" w="sm" len="sm"/>
            <a:tailEnd type="none" w="sm" len="sm"/>
          </a:ln>
          <a:scene3d>
            <a:camera prst="orthographicFront"/>
            <a:lightRig rig="threePt" dir="t"/>
          </a:scene3d>
          <a:sp3d>
            <a:bevelT w="114300" prst="hardEdge"/>
          </a:sp3d>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4</a:t>
            </a:r>
            <a:endParaRPr dirty="0"/>
          </a:p>
        </p:txBody>
      </p:sp>
      <p:pic>
        <p:nvPicPr>
          <p:cNvPr id="102" name="Google Shape;102;p18"/>
          <p:cNvPicPr preferRelativeResize="0"/>
          <p:nvPr/>
        </p:nvPicPr>
        <p:blipFill>
          <a:blip r:embed="rId3">
            <a:alphaModFix/>
          </a:blip>
          <a:stretch>
            <a:fillRect/>
          </a:stretch>
        </p:blipFill>
        <p:spPr>
          <a:xfrm>
            <a:off x="4712113" y="2267563"/>
            <a:ext cx="2322870" cy="232287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1285</Words>
  <Application>Microsoft Office PowerPoint</Application>
  <PresentationFormat>Custom</PresentationFormat>
  <Paragraphs>120</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Oswald</vt:lpstr>
      <vt:lpstr>Calibri</vt:lpstr>
      <vt:lpstr>Average</vt:lpstr>
      <vt:lpstr>Wingdings</vt:lpstr>
      <vt:lpstr>Noto Sans Symbols</vt:lpstr>
      <vt:lpstr>Slate</vt:lpstr>
      <vt:lpstr>Slide 1</vt:lpstr>
      <vt:lpstr>                                                                          TEAM MEMBERS  OF THE PROJECTS</vt:lpstr>
      <vt:lpstr>Heart Disease  Prediction: A Vital Tool</vt:lpstr>
      <vt:lpstr>                             CONTENTS OF THE PROJECT</vt:lpstr>
      <vt:lpstr>Slide 5</vt:lpstr>
      <vt:lpstr>Slide 6</vt:lpstr>
      <vt:lpstr>Slide 7</vt:lpstr>
      <vt:lpstr>Slide 8</vt:lpstr>
      <vt:lpstr>Why Predicting Heart Disease Matters: </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A Vital Tool</dc:title>
  <dc:creator>PC</dc:creator>
  <cp:lastModifiedBy>PC</cp:lastModifiedBy>
  <cp:revision>6</cp:revision>
  <dcterms:modified xsi:type="dcterms:W3CDTF">2024-08-16T02:15:41Z</dcterms:modified>
</cp:coreProperties>
</file>