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 bookmarkIdSeed="2">
  <p:sldMasterIdLst>
    <p:sldMasterId id="2147483653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21945600" cy="16459200"/>
  <p:notesSz cx="7010400" cy="92964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125384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26924" algn="l" defTabSz="125384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53846" algn="l" defTabSz="125384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880770" algn="l" defTabSz="125384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07693" algn="l" defTabSz="125384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34617" algn="l" defTabSz="125384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761539" algn="l" defTabSz="125384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388463" algn="l" defTabSz="125384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015387" algn="l" defTabSz="125384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84" userDrawn="1">
          <p15:clr>
            <a:srgbClr val="A4A3A4"/>
          </p15:clr>
        </p15:guide>
        <p15:guide id="2" pos="69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eazu, Robert (CDC/DDID/NCEZID/DFWED)" initials="BR(" lastIdx="7" clrIdx="0">
    <p:extLst>
      <p:ext uri="{19B8F6BF-5375-455C-9EA6-DF929625EA0E}">
        <p15:presenceInfo xmlns:p15="http://schemas.microsoft.com/office/powerpoint/2012/main" userId="S::oin1@cdc.gov::8d7a876f-2635-4b54-9466-ebd74f8a823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78"/>
    <a:srgbClr val="000000"/>
    <a:srgbClr val="FFFFFF"/>
    <a:srgbClr val="006A71"/>
    <a:srgbClr val="781D7E"/>
    <a:srgbClr val="D9531E"/>
    <a:srgbClr val="8D8B00"/>
    <a:srgbClr val="8B3102"/>
    <a:srgbClr val="9F98C2"/>
    <a:srgbClr val="3F39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86" autoAdjust="0"/>
    <p:restoredTop sz="92490" autoAdjust="0"/>
  </p:normalViewPr>
  <p:slideViewPr>
    <p:cSldViewPr snapToGrid="0">
      <p:cViewPr varScale="1">
        <p:scale>
          <a:sx n="40" d="100"/>
          <a:sy n="40" d="100"/>
        </p:scale>
        <p:origin x="774" y="54"/>
      </p:cViewPr>
      <p:guideLst>
        <p:guide orient="horz" pos="5184"/>
        <p:guide pos="6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-1944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r">
              <a:defRPr sz="1200"/>
            </a:lvl1pPr>
          </a:lstStyle>
          <a:p>
            <a:fld id="{92F3F98B-9B56-48C8-90F8-6BB872339D23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r">
              <a:defRPr sz="1200"/>
            </a:lvl1pPr>
          </a:lstStyle>
          <a:p>
            <a:fld id="{D66259C2-B3DA-4971-B437-8431068264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6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01500-A26A-4922-BC3A-920B5C731C95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F34ED-DFCB-4A18-8127-411B42E67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18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F34ED-DFCB-4A18-8127-411B42E678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12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DC 4x8 Scientific Poster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464820"/>
            <a:ext cx="16701827" cy="1028700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 rot="10800000" flipV="1">
            <a:off x="51931" y="16168976"/>
            <a:ext cx="12883484" cy="202018"/>
          </a:xfrm>
          <a:prstGeom prst="rect">
            <a:avLst/>
          </a:prstGeom>
          <a:noFill/>
        </p:spPr>
        <p:txBody>
          <a:bodyPr wrap="square" lIns="93385" tIns="46692" rIns="93385" bIns="46692" rtlCol="0">
            <a:spAutoFit/>
          </a:bodyPr>
          <a:lstStyle/>
          <a:p>
            <a:pPr marL="0" marR="0" indent="0" algn="l" defTabSz="12808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 baseline="0" dirty="0">
                <a:solidFill>
                  <a:schemeClr val="bg2"/>
                </a:solidFill>
                <a:latin typeface="Calibri" pitchFamily="34" charset="0"/>
                <a:ea typeface="+mn-ea"/>
                <a:cs typeface="+mn-cs"/>
              </a:rPr>
              <a:t>www.cdc.gov | Contact CDC at: 1-800-CDC-INFO or </a:t>
            </a:r>
            <a:r>
              <a:rPr lang="en-US" sz="700" u="sng" kern="1200" baseline="0" dirty="0">
                <a:solidFill>
                  <a:schemeClr val="bg2"/>
                </a:solidFill>
                <a:latin typeface="Calibri" pitchFamily="34" charset="0"/>
                <a:ea typeface="+mn-ea"/>
                <a:cs typeface="+mn-cs"/>
              </a:rPr>
              <a:t>www.cdc.gov/info</a:t>
            </a:r>
            <a:r>
              <a:rPr lang="en-US" sz="700" kern="1200" baseline="0" dirty="0">
                <a:solidFill>
                  <a:schemeClr val="bg2"/>
                </a:solidFill>
                <a:latin typeface="Calibri" pitchFamily="34" charset="0"/>
                <a:ea typeface="+mn-ea"/>
                <a:cs typeface="+mn-cs"/>
              </a:rPr>
              <a:t>  The findings and conclusions in this report are those of the authors and do not necessarily represent the official position of the Centers for Disease Control and Prevention.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245338" y="2125980"/>
            <a:ext cx="4494303" cy="8732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  <a:lvl2pPr marL="287352" indent="-107955">
              <a:buFont typeface="Arial" panose="020B0604020202020204" pitchFamily="34" charset="0"/>
              <a:buChar char="•"/>
              <a:tabLst/>
              <a:defRPr sz="1400"/>
            </a:lvl2pPr>
            <a:lvl3pPr marL="519139" indent="-119069">
              <a:buFont typeface="Calibri" panose="020F0502020204030204" pitchFamily="34" charset="0"/>
              <a:buChar char="»"/>
              <a:tabLst>
                <a:tab pos="1028751" algn="l"/>
              </a:tabLst>
              <a:defRPr sz="1200"/>
            </a:lvl3pPr>
            <a:lvl4pPr marL="682659" indent="-109543">
              <a:defRPr sz="1100"/>
            </a:lvl4pPr>
            <a:lvl5pPr marL="804904" indent="-122244"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ED072D-33C9-4282-8E38-C6CF4DE70A0B}"/>
              </a:ext>
            </a:extLst>
          </p:cNvPr>
          <p:cNvSpPr/>
          <p:nvPr userDrawn="1"/>
        </p:nvSpPr>
        <p:spPr>
          <a:xfrm>
            <a:off x="125374" y="491255"/>
            <a:ext cx="276549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chemeClr val="bg2"/>
                </a:solidFill>
                <a:effectLst/>
                <a:latin typeface="Helvetica Neue"/>
              </a:rPr>
              <a:t>APHL </a:t>
            </a:r>
            <a:r>
              <a:rPr lang="en-US" b="1" i="0" dirty="0" err="1">
                <a:solidFill>
                  <a:schemeClr val="bg2"/>
                </a:solidFill>
                <a:effectLst/>
                <a:latin typeface="Helvetica Neue"/>
              </a:rPr>
              <a:t>InFORM</a:t>
            </a:r>
            <a:r>
              <a:rPr lang="en-US" b="1" i="0" dirty="0">
                <a:solidFill>
                  <a:schemeClr val="bg2"/>
                </a:solidFill>
                <a:effectLst/>
                <a:latin typeface="Helvetica Neue"/>
              </a:rPr>
              <a:t> 2020 Conference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3AD8DDF-BA04-4DA0-92CF-5D6529F72A5E}"/>
              </a:ext>
            </a:extLst>
          </p:cNvPr>
          <p:cNvSpPr/>
          <p:nvPr userDrawn="1"/>
        </p:nvSpPr>
        <p:spPr>
          <a:xfrm>
            <a:off x="15722526" y="1655668"/>
            <a:ext cx="6223075" cy="1443523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1EDBA6-2801-481F-83EF-8B5E2599EB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997525" y="14653500"/>
            <a:ext cx="2418795" cy="1369547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0A27C49A-CC0C-4B38-A926-07923C49362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18270"/>
            <a:ext cx="21970930" cy="1437399"/>
          </a:xfrm>
          <a:prstGeom prst="rect">
            <a:avLst/>
          </a:prstGeom>
          <a:solidFill>
            <a:srgbClr val="D9531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C819574-4D07-4BD6-B264-11A54A5CC7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876773" y="16090898"/>
            <a:ext cx="4078917" cy="368301"/>
          </a:xfrm>
          <a:prstGeom prst="rect">
            <a:avLst/>
          </a:prstGeom>
          <a:solidFill>
            <a:srgbClr val="005DA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2E16BA4-166A-4535-85B2-29292DC61E2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722526" y="16090898"/>
            <a:ext cx="1069516" cy="368301"/>
          </a:xfrm>
          <a:prstGeom prst="rect">
            <a:avLst/>
          </a:prstGeom>
          <a:solidFill>
            <a:srgbClr val="8B3102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08DC45-16E9-4950-816C-708BAA11E0B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792041" y="16090898"/>
            <a:ext cx="1099089" cy="368301"/>
          </a:xfrm>
          <a:prstGeom prst="rect">
            <a:avLst/>
          </a:prstGeom>
          <a:solidFill>
            <a:srgbClr val="006A71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1761C16-88C4-4951-8CC9-CB788C456C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891105" y="16090898"/>
            <a:ext cx="1097881" cy="368301"/>
          </a:xfrm>
          <a:prstGeom prst="rect">
            <a:avLst/>
          </a:prstGeom>
          <a:solidFill>
            <a:srgbClr val="781D7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61" name="Rectangle 20">
            <a:extLst>
              <a:ext uri="{FF2B5EF4-FFF2-40B4-BE49-F238E27FC236}">
                <a16:creationId xmlns:a16="http://schemas.microsoft.com/office/drawing/2014/main" id="{C0ADFF7F-6CC6-419E-A564-74DF9C2672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" y="16090898"/>
            <a:ext cx="14637796" cy="368299"/>
          </a:xfrm>
          <a:prstGeom prst="rect">
            <a:avLst/>
          </a:prstGeom>
          <a:solidFill>
            <a:srgbClr val="D9531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3246486-1F2F-45A6-AD74-74E726A7159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626124" y="16090898"/>
            <a:ext cx="1099089" cy="368301"/>
          </a:xfrm>
          <a:prstGeom prst="rect">
            <a:avLst/>
          </a:prstGeom>
          <a:solidFill>
            <a:srgbClr val="8D8B00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62EB126-C1BA-4607-A511-838DE5CCBA72}"/>
              </a:ext>
            </a:extLst>
          </p:cNvPr>
          <p:cNvGrpSpPr/>
          <p:nvPr userDrawn="1"/>
        </p:nvGrpSpPr>
        <p:grpSpPr>
          <a:xfrm>
            <a:off x="0" y="1"/>
            <a:ext cx="21970930" cy="218268"/>
            <a:chOff x="-14758" y="0"/>
            <a:chExt cx="21960358" cy="411480"/>
          </a:xfrm>
        </p:grpSpPr>
        <p:sp>
          <p:nvSpPr>
            <p:cNvPr id="64" name="bk object 25">
              <a:extLst>
                <a:ext uri="{FF2B5EF4-FFF2-40B4-BE49-F238E27FC236}">
                  <a16:creationId xmlns:a16="http://schemas.microsoft.com/office/drawing/2014/main" id="{814B3016-9FE3-4D29-B6AD-D86BA8251714}"/>
                </a:ext>
              </a:extLst>
            </p:cNvPr>
            <p:cNvSpPr/>
            <p:nvPr userDrawn="1"/>
          </p:nvSpPr>
          <p:spPr>
            <a:xfrm>
              <a:off x="-14758" y="0"/>
              <a:ext cx="1254518" cy="411480"/>
            </a:xfrm>
            <a:custGeom>
              <a:avLst/>
              <a:gdLst/>
              <a:ahLst/>
              <a:cxnLst/>
              <a:rect l="l" t="t" r="r" b="b"/>
              <a:pathLst>
                <a:path w="1047115" h="141351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CE4F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bk object 26">
              <a:extLst>
                <a:ext uri="{FF2B5EF4-FFF2-40B4-BE49-F238E27FC236}">
                  <a16:creationId xmlns:a16="http://schemas.microsoft.com/office/drawing/2014/main" id="{AA24B286-B2A2-4C23-8FA5-DC15B33C92EA}"/>
                </a:ext>
              </a:extLst>
            </p:cNvPr>
            <p:cNvSpPr/>
            <p:nvPr userDrawn="1"/>
          </p:nvSpPr>
          <p:spPr>
            <a:xfrm>
              <a:off x="817224" y="0"/>
              <a:ext cx="2073877" cy="411480"/>
            </a:xfrm>
            <a:custGeom>
              <a:avLst/>
              <a:gdLst/>
              <a:ahLst/>
              <a:cxnLst/>
              <a:rect l="l" t="t" r="r" b="b"/>
              <a:pathLst>
                <a:path w="1731010" h="141351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E469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bk object 27">
              <a:extLst>
                <a:ext uri="{FF2B5EF4-FFF2-40B4-BE49-F238E27FC236}">
                  <a16:creationId xmlns:a16="http://schemas.microsoft.com/office/drawing/2014/main" id="{0FDF9741-477F-4AB3-8BB6-7A8B907E6F85}"/>
                </a:ext>
              </a:extLst>
            </p:cNvPr>
            <p:cNvSpPr/>
            <p:nvPr userDrawn="1"/>
          </p:nvSpPr>
          <p:spPr>
            <a:xfrm>
              <a:off x="2094518" y="0"/>
              <a:ext cx="3226452" cy="411480"/>
            </a:xfrm>
            <a:custGeom>
              <a:avLst/>
              <a:gdLst/>
              <a:ahLst/>
              <a:cxnLst/>
              <a:rect l="l" t="t" r="r" b="b"/>
              <a:pathLst>
                <a:path w="2693035" h="141351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C74C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bk object 28">
              <a:extLst>
                <a:ext uri="{FF2B5EF4-FFF2-40B4-BE49-F238E27FC236}">
                  <a16:creationId xmlns:a16="http://schemas.microsoft.com/office/drawing/2014/main" id="{2E681A7E-00DD-4959-9B5F-81B9F8F127F7}"/>
                </a:ext>
              </a:extLst>
            </p:cNvPr>
            <p:cNvSpPr/>
            <p:nvPr userDrawn="1"/>
          </p:nvSpPr>
          <p:spPr>
            <a:xfrm>
              <a:off x="3958947" y="0"/>
              <a:ext cx="3272099" cy="411480"/>
            </a:xfrm>
            <a:custGeom>
              <a:avLst/>
              <a:gdLst/>
              <a:ahLst/>
              <a:cxnLst/>
              <a:rect l="l" t="t" r="r" b="b"/>
              <a:pathLst>
                <a:path w="2731134" h="141351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E25C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bk object 29">
              <a:extLst>
                <a:ext uri="{FF2B5EF4-FFF2-40B4-BE49-F238E27FC236}">
                  <a16:creationId xmlns:a16="http://schemas.microsoft.com/office/drawing/2014/main" id="{EC67D16A-C67F-48B7-B85E-D0BC3BAE4730}"/>
                </a:ext>
              </a:extLst>
            </p:cNvPr>
            <p:cNvSpPr/>
            <p:nvPr userDrawn="1"/>
          </p:nvSpPr>
          <p:spPr>
            <a:xfrm>
              <a:off x="5520495" y="0"/>
              <a:ext cx="2251896" cy="411480"/>
            </a:xfrm>
            <a:custGeom>
              <a:avLst/>
              <a:gdLst/>
              <a:ahLst/>
              <a:cxnLst/>
              <a:rect l="l" t="t" r="r" b="b"/>
              <a:pathLst>
                <a:path w="1879600" h="141351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BC4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bk object 30">
              <a:extLst>
                <a:ext uri="{FF2B5EF4-FFF2-40B4-BE49-F238E27FC236}">
                  <a16:creationId xmlns:a16="http://schemas.microsoft.com/office/drawing/2014/main" id="{59FE951E-1FED-471D-A8CC-1871A6E24AB8}"/>
                </a:ext>
              </a:extLst>
            </p:cNvPr>
            <p:cNvSpPr/>
            <p:nvPr userDrawn="1"/>
          </p:nvSpPr>
          <p:spPr>
            <a:xfrm>
              <a:off x="6120907" y="0"/>
              <a:ext cx="5965246" cy="411480"/>
            </a:xfrm>
            <a:custGeom>
              <a:avLst/>
              <a:gdLst/>
              <a:ahLst/>
              <a:cxnLst/>
              <a:rect l="l" t="t" r="r" b="b"/>
              <a:pathLst>
                <a:path w="4979034" h="141351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CE4F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bk object 31">
              <a:extLst>
                <a:ext uri="{FF2B5EF4-FFF2-40B4-BE49-F238E27FC236}">
                  <a16:creationId xmlns:a16="http://schemas.microsoft.com/office/drawing/2014/main" id="{FB93B0FD-68C8-4533-9302-9E1CA27D94B0}"/>
                </a:ext>
              </a:extLst>
            </p:cNvPr>
            <p:cNvSpPr/>
            <p:nvPr userDrawn="1"/>
          </p:nvSpPr>
          <p:spPr>
            <a:xfrm>
              <a:off x="9197462" y="0"/>
              <a:ext cx="4599653" cy="411480"/>
            </a:xfrm>
            <a:custGeom>
              <a:avLst/>
              <a:gdLst/>
              <a:ahLst/>
              <a:cxnLst/>
              <a:rect l="l" t="t" r="r" b="b"/>
              <a:pathLst>
                <a:path w="3839209" h="141351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E159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bk object 32">
              <a:extLst>
                <a:ext uri="{FF2B5EF4-FFF2-40B4-BE49-F238E27FC236}">
                  <a16:creationId xmlns:a16="http://schemas.microsoft.com/office/drawing/2014/main" id="{91C9D62C-6408-4A9F-B227-05FF22D30EAD}"/>
                </a:ext>
              </a:extLst>
            </p:cNvPr>
            <p:cNvSpPr/>
            <p:nvPr userDrawn="1"/>
          </p:nvSpPr>
          <p:spPr>
            <a:xfrm>
              <a:off x="10693721" y="0"/>
              <a:ext cx="11251879" cy="411480"/>
            </a:xfrm>
            <a:custGeom>
              <a:avLst/>
              <a:gdLst/>
              <a:ahLst/>
              <a:cxnLst/>
              <a:rect l="l" t="t" r="r" b="b"/>
              <a:pathLst>
                <a:path w="9391650" h="141351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BC481A"/>
                </a:gs>
                <a:gs pos="100000">
                  <a:srgbClr val="D9531E"/>
                </a:gs>
              </a:gsLst>
              <a:lin ang="0" scaled="0"/>
            </a:gradFill>
          </p:spPr>
          <p:txBody>
            <a:bodyPr wrap="square" lIns="0" tIns="0" rIns="0" bIns="0" rtlCol="0"/>
            <a:lstStyle/>
            <a:p>
              <a:endParaRPr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76262A8-6769-4F37-9833-45E0D3245446}"/>
                </a:ext>
              </a:extLst>
            </p:cNvPr>
            <p:cNvCxnSpPr/>
            <p:nvPr userDrawn="1"/>
          </p:nvCxnSpPr>
          <p:spPr>
            <a:xfrm>
              <a:off x="-14758" y="411480"/>
              <a:ext cx="21960358" cy="0"/>
            </a:xfrm>
            <a:prstGeom prst="line">
              <a:avLst/>
            </a:prstGeom>
            <a:ln w="25400">
              <a:solidFill>
                <a:srgbClr val="E469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>
    <p:fade/>
  </p:transition>
  <p:txStyles>
    <p:titleStyle>
      <a:lvl1pPr algn="ctr" defTabSz="836023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3509" indent="-313509" algn="l" defTabSz="836023" rtl="0" eaLnBrk="1" latinLnBrk="0" hangingPunct="1">
        <a:spcBef>
          <a:spcPct val="20000"/>
        </a:spcBef>
        <a:buFont typeface="Arial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1pPr>
      <a:lvl2pPr marL="679269" indent="-261258" algn="l" defTabSz="836023" rtl="0" eaLnBrk="1" latinLnBrk="0" hangingPunct="1">
        <a:spcBef>
          <a:spcPct val="20000"/>
        </a:spcBef>
        <a:buFont typeface="Arial" pitchFamily="34" charset="0"/>
        <a:buChar char="–"/>
        <a:defRPr sz="2533" kern="1200">
          <a:solidFill>
            <a:schemeClr val="tx1"/>
          </a:solidFill>
          <a:latin typeface="+mn-lt"/>
          <a:ea typeface="+mn-ea"/>
          <a:cs typeface="+mn-cs"/>
        </a:defRPr>
      </a:lvl2pPr>
      <a:lvl3pPr marL="1045028" indent="-209006" algn="l" defTabSz="836023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463040" indent="-209006" algn="l" defTabSz="836023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81052" indent="-209006" algn="l" defTabSz="836023" rtl="0" eaLnBrk="1" latinLnBrk="0" hangingPunct="1">
        <a:spcBef>
          <a:spcPct val="20000"/>
        </a:spcBef>
        <a:buFont typeface="Arial" pitchFamily="34" charset="0"/>
        <a:buChar char="»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99063" indent="-209006" algn="l" defTabSz="836023" rtl="0" eaLnBrk="1" latinLnBrk="0" hangingPunct="1">
        <a:spcBef>
          <a:spcPct val="20000"/>
        </a:spcBef>
        <a:buFont typeface="Arial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17075" indent="-209006" algn="l" defTabSz="836023" rtl="0" eaLnBrk="1" latinLnBrk="0" hangingPunct="1">
        <a:spcBef>
          <a:spcPct val="20000"/>
        </a:spcBef>
        <a:buFont typeface="Arial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135087" indent="-209006" algn="l" defTabSz="836023" rtl="0" eaLnBrk="1" latinLnBrk="0" hangingPunct="1">
        <a:spcBef>
          <a:spcPct val="20000"/>
        </a:spcBef>
        <a:buFont typeface="Arial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553098" indent="-209006" algn="l" defTabSz="836023" rtl="0" eaLnBrk="1" latinLnBrk="0" hangingPunct="1">
        <a:spcBef>
          <a:spcPct val="20000"/>
        </a:spcBef>
        <a:buFont typeface="Arial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6023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1pPr>
      <a:lvl2pPr marL="418012" algn="l" defTabSz="836023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2pPr>
      <a:lvl3pPr marL="836023" algn="l" defTabSz="836023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254035" algn="l" defTabSz="836023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1672047" algn="l" defTabSz="836023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2090058" algn="l" defTabSz="836023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508069" algn="l" defTabSz="836023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926082" algn="l" defTabSz="836023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344093" algn="l" defTabSz="836023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C3C5C5-6A61-4087-888B-1F47EA22BE9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89076" y="1661338"/>
            <a:ext cx="9336024" cy="1442956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113428" y="368300"/>
            <a:ext cx="16701827" cy="1117183"/>
          </a:xfrm>
        </p:spPr>
        <p:txBody>
          <a:bodyPr/>
          <a:lstStyle/>
          <a:p>
            <a:r>
              <a:rPr lang="en-US" sz="2400" dirty="0"/>
              <a:t>Inadequate Refrigeration of Commercial Foods as a Continued Source of Foodborne Botulism in the United States, 1994–2017</a:t>
            </a:r>
            <a:br>
              <a:rPr lang="en-US" sz="2400" dirty="0"/>
            </a:br>
            <a:r>
              <a:rPr lang="en-US" sz="1600" dirty="0"/>
              <a:t>S. Edmunds,</a:t>
            </a:r>
            <a:r>
              <a:rPr lang="en-US" sz="1600" baseline="30000" dirty="0"/>
              <a:t>1,2</a:t>
            </a:r>
            <a:r>
              <a:rPr lang="en-US" sz="1600" dirty="0"/>
              <a:t> D. J. Vugia</a:t>
            </a:r>
            <a:r>
              <a:rPr lang="en-US" sz="1600" baseline="30000" dirty="0"/>
              <a:t>3</a:t>
            </a:r>
            <a:r>
              <a:rPr lang="en-US" sz="1600" dirty="0"/>
              <a:t>, H. Rosen</a:t>
            </a:r>
            <a:r>
              <a:rPr lang="en-US" sz="1600" baseline="30000" dirty="0"/>
              <a:t>3</a:t>
            </a:r>
            <a:r>
              <a:rPr lang="en-US" sz="1600" dirty="0"/>
              <a:t>, K. Wong</a:t>
            </a:r>
            <a:r>
              <a:rPr lang="en-US" sz="1600" baseline="30000" dirty="0"/>
              <a:t>1</a:t>
            </a:r>
            <a:r>
              <a:rPr lang="en-US" sz="1600" dirty="0"/>
              <a:t>, K. Chatham-Stephens</a:t>
            </a:r>
            <a:r>
              <a:rPr lang="en-US" sz="1600" baseline="30000" dirty="0"/>
              <a:t>1</a:t>
            </a:r>
            <a:br>
              <a:rPr lang="en-US" sz="1600" dirty="0"/>
            </a:br>
            <a:r>
              <a:rPr lang="en-US" sz="1600" baseline="30000" dirty="0"/>
              <a:t>1</a:t>
            </a:r>
            <a:r>
              <a:rPr lang="en-US" sz="1600" dirty="0"/>
              <a:t>Centers for Disease Control and Prevention, Atlanta, GA; </a:t>
            </a:r>
            <a:r>
              <a:rPr lang="en-US" sz="1600" baseline="30000" dirty="0"/>
              <a:t>2</a:t>
            </a:r>
            <a:r>
              <a:rPr lang="en-US" sz="1600" dirty="0"/>
              <a:t>Oak Ridge Institute for Science and Education, Oak Ridge, TN; </a:t>
            </a:r>
            <a:r>
              <a:rPr lang="en-US" sz="1600" baseline="30000" dirty="0"/>
              <a:t>3</a:t>
            </a:r>
            <a:r>
              <a:rPr lang="en-US" sz="1600" dirty="0"/>
              <a:t>California Department of Public Health, Richmond and Los Angeles, CA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526FF0-E3F1-4DC8-ACA2-82D83BE78F1C}"/>
              </a:ext>
            </a:extLst>
          </p:cNvPr>
          <p:cNvSpPr txBox="1"/>
          <p:nvPr/>
        </p:nvSpPr>
        <p:spPr>
          <a:xfrm>
            <a:off x="16528785" y="14784540"/>
            <a:ext cx="1997738" cy="103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6A71"/>
                </a:solidFill>
              </a:rPr>
              <a:t>CONTACT INFO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</a:rPr>
              <a:t>Seth Edmunds</a:t>
            </a:r>
          </a:p>
          <a:p>
            <a:r>
              <a:rPr lang="en-US" sz="1400" dirty="0">
                <a:solidFill>
                  <a:srgbClr val="000000"/>
                </a:solidFill>
              </a:rPr>
              <a:t>wex2@cdc.gov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706109-84E9-4B21-B892-60F6831ACBC4}"/>
              </a:ext>
            </a:extLst>
          </p:cNvPr>
          <p:cNvCxnSpPr/>
          <p:nvPr/>
        </p:nvCxnSpPr>
        <p:spPr>
          <a:xfrm>
            <a:off x="2876550" y="439145"/>
            <a:ext cx="0" cy="106568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3">
            <a:extLst>
              <a:ext uri="{FF2B5EF4-FFF2-40B4-BE49-F238E27FC236}">
                <a16:creationId xmlns:a16="http://schemas.microsoft.com/office/drawing/2014/main" id="{160042BF-6873-4507-9365-D0A21F906F88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6376652" y="3378202"/>
            <a:ext cx="5197475" cy="232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Text Placeholder 8">
            <a:extLst>
              <a:ext uri="{FF2B5EF4-FFF2-40B4-BE49-F238E27FC236}">
                <a16:creationId xmlns:a16="http://schemas.microsoft.com/office/drawing/2014/main" id="{ACEE5790-E963-4D2A-88B7-3850944B07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929" y="1577722"/>
            <a:ext cx="5920998" cy="14016022"/>
          </a:xfrm>
        </p:spPr>
        <p:txBody>
          <a:bodyPr/>
          <a:lstStyle/>
          <a:p>
            <a:r>
              <a:rPr lang="en-US" sz="2800" dirty="0">
                <a:solidFill>
                  <a:srgbClr val="006A71"/>
                </a:solidFill>
              </a:rPr>
              <a:t>Background</a:t>
            </a:r>
          </a:p>
          <a:p>
            <a:endParaRPr lang="en-US" dirty="0"/>
          </a:p>
          <a:p>
            <a:r>
              <a:rPr lang="en-US" dirty="0"/>
              <a:t>Foodborne botulism is a rapidly-progressive and potentially fatal paralyzing illness caused by the consumption of botulinum neurotoxin, most commonly produced by </a:t>
            </a:r>
            <a:r>
              <a:rPr lang="en-US" i="1" dirty="0"/>
              <a:t>Clostridium botulinum.</a:t>
            </a:r>
            <a:r>
              <a:rPr lang="en-US" dirty="0"/>
              <a:t> Refrigeration serves as the primary barrier to botulinum neurotoxin production in many minimally- processed foods meant to be refrigerated. However, when foods are not properly refrigerated, </a:t>
            </a:r>
            <a:r>
              <a:rPr lang="en-US" i="1" dirty="0"/>
              <a:t>C. botulinum</a:t>
            </a:r>
            <a:r>
              <a:rPr lang="en-US" dirty="0"/>
              <a:t> toxin production has occurred and caused foodborne botulism in the United States. </a:t>
            </a:r>
          </a:p>
          <a:p>
            <a:endParaRPr lang="en-US" dirty="0"/>
          </a:p>
          <a:p>
            <a:r>
              <a:rPr lang="en-US" sz="2800" dirty="0">
                <a:solidFill>
                  <a:srgbClr val="006A71"/>
                </a:solidFill>
              </a:rPr>
              <a:t>Findings</a:t>
            </a:r>
            <a:endParaRPr lang="en-US" dirty="0">
              <a:solidFill>
                <a:srgbClr val="006A71"/>
              </a:solidFill>
            </a:endParaRPr>
          </a:p>
          <a:p>
            <a:endParaRPr lang="en-US" dirty="0"/>
          </a:p>
          <a:p>
            <a:r>
              <a:rPr lang="en-US" dirty="0"/>
              <a:t>During 1994–2017, we identified 34 cases, including 3 deaths, from 11 botulism events associated with the inadequate refrigeration of commercially-prepared products. In  9 events, the patient stored the product unrefrigerated at home; in 2 events, a product was kept unrefrigerated at the store before the consumer purchased it. In 3 events, there were issues with the refrigeration instructions: 1 label printed on outer but not inner packaging, 1 label not clearly visible, and 1 label in Korean only. The number of people affected per event ranged from 1–16. Using enhanced cost estimates for foodborne</a:t>
            </a:r>
            <a:r>
              <a:rPr lang="en-US" i="1" dirty="0"/>
              <a:t> </a:t>
            </a:r>
            <a:r>
              <a:rPr lang="en-US" dirty="0"/>
              <a:t>botulism cases from a published economic model, these events were estimated to cost over $64M.</a:t>
            </a:r>
            <a:r>
              <a:rPr lang="en-US" baseline="30000" dirty="0"/>
              <a:t>1</a:t>
            </a:r>
          </a:p>
          <a:p>
            <a:endParaRPr lang="en-US" dirty="0"/>
          </a:p>
          <a:p>
            <a:r>
              <a:rPr lang="en-US" sz="2800" dirty="0">
                <a:solidFill>
                  <a:srgbClr val="006A71"/>
                </a:solidFill>
              </a:rPr>
              <a:t>Recommendations</a:t>
            </a:r>
            <a:endParaRPr lang="en-US" dirty="0">
              <a:solidFill>
                <a:srgbClr val="006A71"/>
              </a:solidFill>
            </a:endParaRP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Add a secondary barrier, such as an acidifier, to prevent botulinum toxin production</a:t>
            </a:r>
          </a:p>
          <a:p>
            <a:pPr marL="342900" indent="-342900">
              <a:buAutoNum type="arabicParenR"/>
            </a:pPr>
            <a:r>
              <a:rPr lang="en-US" dirty="0"/>
              <a:t>Improve labeling to convey risks of minimally- processed, refrigerated foods to help prevent improper storage and handling.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sz="1800" dirty="0"/>
              <a:t>References</a:t>
            </a:r>
          </a:p>
          <a:p>
            <a:r>
              <a:rPr lang="en-US" sz="1800" dirty="0"/>
              <a:t>1. Scharff, R. L. 2015. State estimates for the annual cost of foodborne illness</a:t>
            </a:r>
            <a:r>
              <a:rPr lang="en-US" sz="1800" i="1" dirty="0"/>
              <a:t>.</a:t>
            </a:r>
            <a:r>
              <a:rPr lang="en-US" sz="1800" dirty="0"/>
              <a:t> </a:t>
            </a:r>
            <a:r>
              <a:rPr lang="en-US" sz="1800" i="1" dirty="0"/>
              <a:t>J Food Prot</a:t>
            </a:r>
            <a:r>
              <a:rPr lang="en-US" sz="1800" dirty="0"/>
              <a:t>. 78:1064-71.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89076" y="5967442"/>
            <a:ext cx="9336024" cy="5262979"/>
          </a:xfrm>
          <a:prstGeom prst="rect">
            <a:avLst/>
          </a:prstGeom>
          <a:gradFill>
            <a:gsLst>
              <a:gs pos="0">
                <a:schemeClr val="accent1">
                  <a:lumMod val="67000"/>
                  <a:alpha val="11000"/>
                </a:schemeClr>
              </a:gs>
              <a:gs pos="62000">
                <a:schemeClr val="accent1">
                  <a:lumMod val="98000"/>
                  <a:alpha val="87000"/>
                </a:schemeClr>
              </a:gs>
            </a:gsLst>
            <a:lin ang="10800000" scaled="0"/>
          </a:gradFill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2"/>
                </a:solidFill>
                <a:effectLst>
                  <a:glow rad="139700">
                    <a:schemeClr val="tx1">
                      <a:lumMod val="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Refrigeration instructions are not always enough.</a:t>
            </a:r>
          </a:p>
          <a:p>
            <a:r>
              <a:rPr lang="en-US" sz="4800" b="1" dirty="0">
                <a:solidFill>
                  <a:schemeClr val="bg2"/>
                </a:solidFill>
                <a:effectLst>
                  <a:glow rad="139700">
                    <a:schemeClr val="tx1">
                      <a:lumMod val="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</a:p>
          <a:p>
            <a:r>
              <a:rPr lang="en-US" sz="4800" b="1" dirty="0">
                <a:solidFill>
                  <a:schemeClr val="bg2"/>
                </a:solidFill>
                <a:effectLst>
                  <a:glow rad="139700">
                    <a:schemeClr val="tx1">
                      <a:lumMod val="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Additional strategies are necessary to prevent foodborne botulism outbreaks from some commercially-prepared foods.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293B8AF-C608-4C16-A9AB-A83008B42D55}"/>
              </a:ext>
            </a:extLst>
          </p:cNvPr>
          <p:cNvGrpSpPr/>
          <p:nvPr/>
        </p:nvGrpSpPr>
        <p:grpSpPr>
          <a:xfrm>
            <a:off x="8220322" y="15262904"/>
            <a:ext cx="387350" cy="688975"/>
            <a:chOff x="8070501" y="14752647"/>
            <a:chExt cx="387350" cy="688975"/>
          </a:xfrm>
        </p:grpSpPr>
        <p:sp>
          <p:nvSpPr>
            <p:cNvPr id="80" name="Freeform 34">
              <a:extLst>
                <a:ext uri="{FF2B5EF4-FFF2-40B4-BE49-F238E27FC236}">
                  <a16:creationId xmlns:a16="http://schemas.microsoft.com/office/drawing/2014/main" id="{A4B2B8D2-87EA-40D9-9DF1-C6924E2272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70501" y="14752647"/>
              <a:ext cx="387350" cy="688975"/>
            </a:xfrm>
            <a:custGeom>
              <a:avLst/>
              <a:gdLst>
                <a:gd name="T0" fmla="*/ 0 w 103"/>
                <a:gd name="T1" fmla="*/ 32 h 181"/>
                <a:gd name="T2" fmla="*/ 103 w 103"/>
                <a:gd name="T3" fmla="*/ 32 h 181"/>
                <a:gd name="T4" fmla="*/ 103 w 103"/>
                <a:gd name="T5" fmla="*/ 16 h 181"/>
                <a:gd name="T6" fmla="*/ 87 w 103"/>
                <a:gd name="T7" fmla="*/ 0 h 181"/>
                <a:gd name="T8" fmla="*/ 16 w 103"/>
                <a:gd name="T9" fmla="*/ 0 h 181"/>
                <a:gd name="T10" fmla="*/ 0 w 103"/>
                <a:gd name="T11" fmla="*/ 16 h 181"/>
                <a:gd name="T12" fmla="*/ 0 w 103"/>
                <a:gd name="T13" fmla="*/ 32 h 181"/>
                <a:gd name="T14" fmla="*/ 61 w 103"/>
                <a:gd name="T15" fmla="*/ 166 h 181"/>
                <a:gd name="T16" fmla="*/ 52 w 103"/>
                <a:gd name="T17" fmla="*/ 175 h 181"/>
                <a:gd name="T18" fmla="*/ 43 w 103"/>
                <a:gd name="T19" fmla="*/ 166 h 181"/>
                <a:gd name="T20" fmla="*/ 52 w 103"/>
                <a:gd name="T21" fmla="*/ 157 h 181"/>
                <a:gd name="T22" fmla="*/ 61 w 103"/>
                <a:gd name="T23" fmla="*/ 166 h 181"/>
                <a:gd name="T24" fmla="*/ 103 w 103"/>
                <a:gd name="T25" fmla="*/ 165 h 181"/>
                <a:gd name="T26" fmla="*/ 103 w 103"/>
                <a:gd name="T27" fmla="*/ 151 h 181"/>
                <a:gd name="T28" fmla="*/ 0 w 103"/>
                <a:gd name="T29" fmla="*/ 151 h 181"/>
                <a:gd name="T30" fmla="*/ 0 w 103"/>
                <a:gd name="T31" fmla="*/ 165 h 181"/>
                <a:gd name="T32" fmla="*/ 16 w 103"/>
                <a:gd name="T33" fmla="*/ 181 h 181"/>
                <a:gd name="T34" fmla="*/ 87 w 103"/>
                <a:gd name="T35" fmla="*/ 181 h 181"/>
                <a:gd name="T36" fmla="*/ 103 w 103"/>
                <a:gd name="T37" fmla="*/ 16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81">
                  <a:moveTo>
                    <a:pt x="0" y="32"/>
                  </a:moveTo>
                  <a:cubicBezTo>
                    <a:pt x="103" y="32"/>
                    <a:pt x="103" y="32"/>
                    <a:pt x="103" y="32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103" y="16"/>
                    <a:pt x="103" y="0"/>
                    <a:pt x="8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0" y="0"/>
                    <a:pt x="0" y="16"/>
                  </a:cubicBezTo>
                  <a:lnTo>
                    <a:pt x="0" y="32"/>
                  </a:lnTo>
                  <a:close/>
                  <a:moveTo>
                    <a:pt x="61" y="166"/>
                  </a:moveTo>
                  <a:cubicBezTo>
                    <a:pt x="61" y="171"/>
                    <a:pt x="57" y="175"/>
                    <a:pt x="52" y="175"/>
                  </a:cubicBezTo>
                  <a:cubicBezTo>
                    <a:pt x="47" y="175"/>
                    <a:pt x="43" y="171"/>
                    <a:pt x="43" y="166"/>
                  </a:cubicBezTo>
                  <a:cubicBezTo>
                    <a:pt x="43" y="161"/>
                    <a:pt x="47" y="157"/>
                    <a:pt x="52" y="157"/>
                  </a:cubicBezTo>
                  <a:cubicBezTo>
                    <a:pt x="57" y="157"/>
                    <a:pt x="61" y="161"/>
                    <a:pt x="61" y="166"/>
                  </a:cubicBezTo>
                  <a:moveTo>
                    <a:pt x="103" y="165"/>
                  </a:moveTo>
                  <a:cubicBezTo>
                    <a:pt x="103" y="151"/>
                    <a:pt x="103" y="151"/>
                    <a:pt x="103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81"/>
                    <a:pt x="16" y="181"/>
                  </a:cubicBezTo>
                  <a:cubicBezTo>
                    <a:pt x="87" y="181"/>
                    <a:pt x="87" y="181"/>
                    <a:pt x="87" y="181"/>
                  </a:cubicBezTo>
                  <a:cubicBezTo>
                    <a:pt x="87" y="181"/>
                    <a:pt x="103" y="181"/>
                    <a:pt x="103" y="165"/>
                  </a:cubicBezTo>
                </a:path>
              </a:pathLst>
            </a:cu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7E916AA8-E371-4589-AAB7-7D72E61E1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9232" y="14765347"/>
              <a:ext cx="369888" cy="668338"/>
            </a:xfrm>
            <a:custGeom>
              <a:avLst/>
              <a:gdLst>
                <a:gd name="T0" fmla="*/ 18 w 98"/>
                <a:gd name="T1" fmla="*/ 0 h 176"/>
                <a:gd name="T2" fmla="*/ 0 w 98"/>
                <a:gd name="T3" fmla="*/ 18 h 176"/>
                <a:gd name="T4" fmla="*/ 0 w 98"/>
                <a:gd name="T5" fmla="*/ 158 h 176"/>
                <a:gd name="T6" fmla="*/ 18 w 98"/>
                <a:gd name="T7" fmla="*/ 176 h 176"/>
                <a:gd name="T8" fmla="*/ 80 w 98"/>
                <a:gd name="T9" fmla="*/ 176 h 176"/>
                <a:gd name="T10" fmla="*/ 98 w 98"/>
                <a:gd name="T11" fmla="*/ 158 h 176"/>
                <a:gd name="T12" fmla="*/ 98 w 98"/>
                <a:gd name="T13" fmla="*/ 18 h 176"/>
                <a:gd name="T14" fmla="*/ 80 w 98"/>
                <a:gd name="T15" fmla="*/ 0 h 176"/>
                <a:gd name="T16" fmla="*/ 18 w 98"/>
                <a:gd name="T1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176">
                  <a:moveTo>
                    <a:pt x="18" y="0"/>
                  </a:moveTo>
                  <a:cubicBezTo>
                    <a:pt x="18" y="0"/>
                    <a:pt x="0" y="0"/>
                    <a:pt x="0" y="1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76"/>
                    <a:pt x="18" y="176"/>
                  </a:cubicBezTo>
                  <a:cubicBezTo>
                    <a:pt x="80" y="176"/>
                    <a:pt x="80" y="176"/>
                    <a:pt x="80" y="176"/>
                  </a:cubicBezTo>
                  <a:cubicBezTo>
                    <a:pt x="80" y="176"/>
                    <a:pt x="98" y="176"/>
                    <a:pt x="98" y="158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8"/>
                    <a:pt x="98" y="0"/>
                    <a:pt x="80" y="0"/>
                  </a:cubicBezTo>
                  <a:lnTo>
                    <a:pt x="18" y="0"/>
                  </a:lnTo>
                  <a:close/>
                </a:path>
              </a:pathLst>
            </a:custGeom>
            <a:noFill/>
            <a:ln w="30163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59DAE71A-DD51-4500-8EAA-897252B1814D}"/>
              </a:ext>
            </a:extLst>
          </p:cNvPr>
          <p:cNvSpPr txBox="1"/>
          <p:nvPr/>
        </p:nvSpPr>
        <p:spPr>
          <a:xfrm>
            <a:off x="8737846" y="15280357"/>
            <a:ext cx="227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n w="3175">
                  <a:noFill/>
                </a:ln>
              </a:rPr>
              <a:t>SCAN HERE FOR MORE INFORMATION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1077F3-9BB8-4D76-83FB-B321CEED8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3439" y="6950710"/>
            <a:ext cx="5486400" cy="40426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488FDE2-F4CE-4BFE-BD3C-6992ECD375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83439" y="3018619"/>
            <a:ext cx="5486400" cy="27644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27E620E-718F-4A59-B9EE-D245F615BE57}"/>
              </a:ext>
            </a:extLst>
          </p:cNvPr>
          <p:cNvSpPr txBox="1"/>
          <p:nvPr/>
        </p:nvSpPr>
        <p:spPr>
          <a:xfrm>
            <a:off x="15983439" y="1926962"/>
            <a:ext cx="5323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Foodborne Botulism Cases Due to Inadequate Refrigeration of Commercial Foods and Resulting Deaths, United States, 1994–2017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AD2525-A593-4F92-BED2-501E83688931}"/>
              </a:ext>
            </a:extLst>
          </p:cNvPr>
          <p:cNvSpPr txBox="1"/>
          <p:nvPr/>
        </p:nvSpPr>
        <p:spPr>
          <a:xfrm>
            <a:off x="15983439" y="5859053"/>
            <a:ext cx="5655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Geographic Distribution of Foodborne Botulism Cases Due to Inadequate Refrigeration of Commercial Foods, United States, 1994–2017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96A51C-BB58-4420-96E6-7319B57B3B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8570" y="14438727"/>
            <a:ext cx="1556283" cy="16133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8C2728A-2BF6-4484-93B0-6B3E80F7083E}"/>
              </a:ext>
            </a:extLst>
          </p:cNvPr>
          <p:cNvSpPr txBox="1"/>
          <p:nvPr/>
        </p:nvSpPr>
        <p:spPr>
          <a:xfrm>
            <a:off x="15983439" y="12160982"/>
            <a:ext cx="5486400" cy="2283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Bean dip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Clam chowder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Burrito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Frozen chili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Carrot juice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Potato soup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Broccoli soup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Grain and vegetable product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Herbal tea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B2AF98-7DB6-4D12-A2C4-CAA3652A3287}"/>
              </a:ext>
            </a:extLst>
          </p:cNvPr>
          <p:cNvSpPr txBox="1"/>
          <p:nvPr/>
        </p:nvSpPr>
        <p:spPr>
          <a:xfrm>
            <a:off x="15983439" y="11069324"/>
            <a:ext cx="5655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Implicated Commercial Foods causing Foodborne </a:t>
            </a:r>
            <a:r>
              <a:rPr lang="en-US" sz="2000" b="1"/>
              <a:t>Botulism Due </a:t>
            </a:r>
            <a:r>
              <a:rPr lang="en-US" sz="2000" b="1" dirty="0"/>
              <a:t>to Inadequate Refrigeration, United States, 1994–2017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NCHHSTP_35x59_ppt_sciposter_dark_072010[1]">
  <a:themeElements>
    <a:clrScheme name="NCHHSTP SciPoster Colors">
      <a:dk1>
        <a:srgbClr val="3F3F3F"/>
      </a:dk1>
      <a:lt1>
        <a:srgbClr val="0F56DC"/>
      </a:lt1>
      <a:dk2>
        <a:srgbClr val="FFFFFF"/>
      </a:dk2>
      <a:lt2>
        <a:srgbClr val="FFFFFF"/>
      </a:lt2>
      <a:accent1>
        <a:srgbClr val="006778"/>
      </a:accent1>
      <a:accent2>
        <a:srgbClr val="452325"/>
      </a:accent2>
      <a:accent3>
        <a:srgbClr val="8E258D"/>
      </a:accent3>
      <a:accent4>
        <a:srgbClr val="AA272F"/>
      </a:accent4>
      <a:accent5>
        <a:srgbClr val="EC7A08"/>
      </a:accent5>
      <a:accent6>
        <a:srgbClr val="002060"/>
      </a:accent6>
      <a:hlink>
        <a:srgbClr val="FFC000"/>
      </a:hlink>
      <a:folHlink>
        <a:srgbClr val="3077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B3B62F87679744948D3C68A939FFD2" ma:contentTypeVersion="6" ma:contentTypeDescription="Create a new document." ma:contentTypeScope="" ma:versionID="9f4a095b6b004ef26ef305491063b9b3">
  <xsd:schema xmlns:xsd="http://www.w3.org/2001/XMLSchema" xmlns:xs="http://www.w3.org/2001/XMLSchema" xmlns:p="http://schemas.microsoft.com/office/2006/metadata/properties" xmlns:ns1="http://schemas.microsoft.com/sharepoint/v3" xmlns:ns3="38d094c5-c4df-4d92-8ae7-c99f3112b59f" targetNamespace="http://schemas.microsoft.com/office/2006/metadata/properties" ma:root="true" ma:fieldsID="16c60bc1f22faa0479c376659fcf83cc" ns1:_="" ns3:_="">
    <xsd:import namespace="http://schemas.microsoft.com/sharepoint/v3"/>
    <xsd:import namespace="38d094c5-c4df-4d92-8ae7-c99f3112b59f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094c5-c4df-4d92-8ae7-c99f3112b5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082DFE-885B-463B-917F-666F8AE6F729}">
  <ds:schemaRefs>
    <ds:schemaRef ds:uri="http://schemas.microsoft.com/office/2006/metadata/properties"/>
    <ds:schemaRef ds:uri="http://schemas.openxmlformats.org/package/2006/metadata/core-properties"/>
    <ds:schemaRef ds:uri="38d094c5-c4df-4d92-8ae7-c99f3112b59f"/>
    <ds:schemaRef ds:uri="http://schemas.microsoft.com/sharepoint/v3"/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C8AB28E-8969-4373-A4F5-70309E4A4B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8d094c5-c4df-4d92-8ae7-c99f3112b5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386AC93-D55C-4030-A546-AD4F3D8BF3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4480</TotalTime>
  <Words>208</Words>
  <Application>Microsoft Office PowerPoint</Application>
  <PresentationFormat>Custom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Helvetica Neue</vt:lpstr>
      <vt:lpstr>Calibri</vt:lpstr>
      <vt:lpstr>Arial</vt:lpstr>
      <vt:lpstr>NCHHSTP_35x59_ppt_sciposter_dark_072010[1]</vt:lpstr>
      <vt:lpstr>Inadequate Refrigeration of Commercial Foods as a Continued Source of Foodborne Botulism in the United States, 1994–2017 S. Edmunds,1,2 D. J. Vugia3, H. Rosen3, K. Wong1, K. Chatham-Stephens1 1Centers for Disease Control and Prevention, Atlanta, GA; 2Oak Ridge Institute for Science and Education, Oak Ridge, TN; 3California Department of Public Health, Richmond and Los Angeles, CA</vt:lpstr>
    </vt:vector>
  </TitlesOfParts>
  <Company>Centers for Disease Control and Prevention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CDC User</dc:creator>
  <cp:lastModifiedBy>Edmunds, Seth (CDC/DDID/NCEZID/DFWED)</cp:lastModifiedBy>
  <cp:revision>260</cp:revision>
  <dcterms:created xsi:type="dcterms:W3CDTF">2012-09-07T18:20:25Z</dcterms:created>
  <dcterms:modified xsi:type="dcterms:W3CDTF">2020-02-21T18:27:07Z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0x0101006AB3B62F87679744948D3C68A939FFD2</vt:lpwstr>
  </property>
  <property fmtid="{D5CDD505-2E9C-101B-9397-08002B2CF9AE}" pid="3" name="_dlc_DocIdItemGuid">
    <vt:lpwstr>9b759dd6-416c-4c5e-a188-e6f857d46b2f</vt:lpwstr>
  </property>
</Properties>
</file>