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notesMasterIdLst>
    <p:notesMasterId r:id="rId15"/>
  </p:notesMasterIdLst>
  <p:sldIdLst>
    <p:sldId id="258" r:id="rId2"/>
    <p:sldId id="259" r:id="rId3"/>
    <p:sldId id="256" r:id="rId4"/>
    <p:sldId id="263" r:id="rId5"/>
    <p:sldId id="267" r:id="rId6"/>
    <p:sldId id="262" r:id="rId7"/>
    <p:sldId id="261" r:id="rId8"/>
    <p:sldId id="269" r:id="rId9"/>
    <p:sldId id="273" r:id="rId10"/>
    <p:sldId id="272" r:id="rId11"/>
    <p:sldId id="260" r:id="rId12"/>
    <p:sldId id="264"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08" autoAdjust="0"/>
    <p:restoredTop sz="90025" autoAdjust="0"/>
  </p:normalViewPr>
  <p:slideViewPr>
    <p:cSldViewPr snapToGrid="0">
      <p:cViewPr varScale="1">
        <p:scale>
          <a:sx n="65" d="100"/>
          <a:sy n="65" d="100"/>
        </p:scale>
        <p:origin x="5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4/15/2019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dirty="0"/>
          </a:p>
        </p:txBody>
      </p:sp>
    </p:spTree>
    <p:extLst>
      <p:ext uri="{BB962C8B-B14F-4D97-AF65-F5344CB8AC3E}">
        <p14:creationId xmlns:p14="http://schemas.microsoft.com/office/powerpoint/2010/main" val="928734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dirty="0"/>
          </a:p>
        </p:txBody>
      </p:sp>
    </p:spTree>
    <p:extLst>
      <p:ext uri="{BB962C8B-B14F-4D97-AF65-F5344CB8AC3E}">
        <p14:creationId xmlns:p14="http://schemas.microsoft.com/office/powerpoint/2010/main" val="928734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Appendix example 1 for Box Plot programming</a:t>
            </a:r>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dirty="0"/>
          </a:p>
        </p:txBody>
      </p:sp>
    </p:spTree>
    <p:extLst>
      <p:ext uri="{BB962C8B-B14F-4D97-AF65-F5344CB8AC3E}">
        <p14:creationId xmlns:p14="http://schemas.microsoft.com/office/powerpoint/2010/main" val="1992398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Talking points:</a:t>
            </a:r>
          </a:p>
          <a:p>
            <a:r>
              <a:rPr lang="en-US" dirty="0"/>
              <a:t>- Interesting that GDP has such a higher correlation to happiness but……</a:t>
            </a:r>
          </a:p>
          <a:p>
            <a:pPr marL="171450" indent="-171450">
              <a:buFontTx/>
              <a:buChar char="-"/>
            </a:pPr>
            <a:r>
              <a:rPr lang="en-US" dirty="0"/>
              <a:t>Obviously not enough data to really come to a solid conclusion, could be many other factors that drives happiness but going with what data we had.  </a:t>
            </a:r>
          </a:p>
          <a:p>
            <a:pPr marL="171450" indent="-171450">
              <a:buFontTx/>
              <a:buChar char="-"/>
            </a:pPr>
            <a:r>
              <a:rPr lang="en-US" dirty="0"/>
              <a:t>Tried to gather temperature data from World Bank to have an API source but the  website was broken.  That would have been an interesting data point as well</a:t>
            </a:r>
          </a:p>
          <a:p>
            <a:pPr marL="628650" lvl="1" indent="-171450">
              <a:buFontTx/>
              <a:buChar char="-"/>
            </a:pPr>
            <a:r>
              <a:rPr lang="en-US" dirty="0"/>
              <a:t>Temp</a:t>
            </a:r>
          </a:p>
          <a:p>
            <a:pPr marL="628650" lvl="1" indent="-171450">
              <a:buFontTx/>
              <a:buChar char="-"/>
            </a:pPr>
            <a:r>
              <a:rPr lang="en-US" dirty="0"/>
              <a:t>Population</a:t>
            </a:r>
          </a:p>
          <a:p>
            <a:pPr marL="628650" lvl="1" indent="-171450">
              <a:buFontTx/>
              <a:buChar char="-"/>
            </a:pPr>
            <a:r>
              <a:rPr lang="en-US" dirty="0" err="1"/>
              <a:t>Hrs</a:t>
            </a:r>
            <a:r>
              <a:rPr lang="en-US" dirty="0"/>
              <a:t> Worked</a:t>
            </a:r>
          </a:p>
          <a:p>
            <a:pPr marL="628650" lvl="1" indent="-171450">
              <a:buFontTx/>
              <a:buChar char="-"/>
            </a:pPr>
            <a:r>
              <a:rPr lang="en-US" dirty="0"/>
              <a:t>Crime</a:t>
            </a:r>
          </a:p>
          <a:p>
            <a:pPr marL="171450" indent="-171450">
              <a:buFontTx/>
              <a:buChar char="-"/>
            </a:pPr>
            <a:endParaRPr lang="en-US" dirty="0"/>
          </a:p>
          <a:p>
            <a:pPr marL="171450" indent="-171450">
              <a:buFontTx/>
              <a:buChar char="-"/>
            </a:pPr>
            <a:r>
              <a:rPr lang="en-US" dirty="0"/>
              <a:t>Could have also calculated Chi Squared calculation as well </a:t>
            </a:r>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dirty="0"/>
          </a:p>
        </p:txBody>
      </p:sp>
    </p:spTree>
    <p:extLst>
      <p:ext uri="{BB962C8B-B14F-4D97-AF65-F5344CB8AC3E}">
        <p14:creationId xmlns:p14="http://schemas.microsoft.com/office/powerpoint/2010/main" val="2650970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Talking points:</a:t>
            </a:r>
          </a:p>
          <a:p>
            <a:pPr marL="171450" indent="-171450">
              <a:buFontTx/>
              <a:buChar char="-"/>
            </a:pPr>
            <a:r>
              <a:rPr lang="en-US" dirty="0"/>
              <a:t>Bubble graph similar to what we did in the </a:t>
            </a:r>
            <a:r>
              <a:rPr lang="en-US" dirty="0" err="1"/>
              <a:t>PyUber</a:t>
            </a:r>
            <a:r>
              <a:rPr lang="en-US" dirty="0"/>
              <a:t> exercise- added labels next to bubbles for identification, made box wider so bubbles weren’t too close together</a:t>
            </a:r>
          </a:p>
          <a:p>
            <a:pPr marL="171450" indent="-171450">
              <a:buFontTx/>
              <a:buChar char="-"/>
            </a:pPr>
            <a:r>
              <a:rPr lang="en-US" dirty="0"/>
              <a:t>Good visualization to see trends of a lot of data</a:t>
            </a:r>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dirty="0"/>
          </a:p>
        </p:txBody>
      </p:sp>
    </p:spTree>
    <p:extLst>
      <p:ext uri="{BB962C8B-B14F-4D97-AF65-F5344CB8AC3E}">
        <p14:creationId xmlns:p14="http://schemas.microsoft.com/office/powerpoint/2010/main" val="1976342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point:</a:t>
            </a:r>
          </a:p>
          <a:p>
            <a:endParaRPr lang="en-US" dirty="0"/>
          </a:p>
          <a:p>
            <a:r>
              <a:rPr lang="en-US" dirty="0"/>
              <a:t>- Do demo in </a:t>
            </a:r>
            <a:r>
              <a:rPr lang="en-US" dirty="0" err="1"/>
              <a:t>Jupyter</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dirty="0"/>
          </a:p>
        </p:txBody>
      </p:sp>
    </p:spTree>
    <p:extLst>
      <p:ext uri="{BB962C8B-B14F-4D97-AF65-F5344CB8AC3E}">
        <p14:creationId xmlns:p14="http://schemas.microsoft.com/office/powerpoint/2010/main" val="1977768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Talking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world map color-coded by each country’s overall happiness score in 2018.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darker the red, the higher the happiness score. The happiest regions of the world appear to be in Europe, North and South America, Australia and New Zealand. Africa appears to contain the lowest overall happiness scores.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Lessons learned- found pyplot to be the most efficient tool to create a choropleth.  Note you must sign-up on pyplot.com to be able to run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dirty="0"/>
          </a:p>
        </p:txBody>
      </p:sp>
    </p:spTree>
    <p:extLst>
      <p:ext uri="{BB962C8B-B14F-4D97-AF65-F5344CB8AC3E}">
        <p14:creationId xmlns:p14="http://schemas.microsoft.com/office/powerpoint/2010/main" val="3071970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Talking points:</a:t>
            </a:r>
          </a:p>
          <a:p>
            <a:endParaRPr lang="en-US" dirty="0"/>
          </a:p>
          <a:p>
            <a:r>
              <a:rPr lang="en-US" dirty="0"/>
              <a:t>Demo in </a:t>
            </a:r>
            <a:r>
              <a:rPr lang="en-US" dirty="0" err="1"/>
              <a:t>Jupyter</a:t>
            </a:r>
            <a:r>
              <a:rPr lang="en-US" dirty="0"/>
              <a:t> Notebook</a:t>
            </a:r>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dirty="0"/>
          </a:p>
        </p:txBody>
      </p:sp>
    </p:spTree>
    <p:extLst>
      <p:ext uri="{BB962C8B-B14F-4D97-AF65-F5344CB8AC3E}">
        <p14:creationId xmlns:p14="http://schemas.microsoft.com/office/powerpoint/2010/main" val="1261298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dirty="0"/>
          </a:p>
        </p:txBody>
      </p:sp>
    </p:spTree>
    <p:extLst>
      <p:ext uri="{BB962C8B-B14F-4D97-AF65-F5344CB8AC3E}">
        <p14:creationId xmlns:p14="http://schemas.microsoft.com/office/powerpoint/2010/main" val="35866854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C633830-2244-49AE-BC4A-47F415C177C6}" type="datetimeFigureOut">
              <a:rPr lang="en-US" smtClean="0"/>
              <a:pPr/>
              <a:t>4/15/2019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76274479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93944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204923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777844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41345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633830-2244-49AE-BC4A-47F415C177C6}" type="datetimeFigureOut">
              <a:rPr lang="en-US" smtClean="0"/>
              <a:pPr/>
              <a:t>4/15/2019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16776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633830-2244-49AE-BC4A-47F415C177C6}" type="datetimeFigureOut">
              <a:rPr lang="en-US" smtClean="0"/>
              <a:pPr/>
              <a:t>4/15/2019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619626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C633830-2244-49AE-BC4A-47F415C177C6}" type="datetimeFigureOut">
              <a:rPr lang="en-US" smtClean="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667997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C633830-2244-49AE-BC4A-47F415C177C6}" type="datetimeFigureOut">
              <a:rPr lang="en-US" smtClean="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10361561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dirty="0"/>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270508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419732125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smtClean="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751772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smtClean="0"/>
              <a:t>4/15/2019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39808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smtClean="0"/>
              <a:t>4/15/2019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23311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smtClean="0"/>
              <a:t>4/15/2019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114100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60343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45556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C633830-2244-49AE-BC4A-47F415C177C6}" type="datetimeFigureOut">
              <a:rPr lang="en-US" smtClean="0"/>
              <a:pPr/>
              <a:t>4/15/2019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39386111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661"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Data_analysi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3305" y="648987"/>
            <a:ext cx="6231263" cy="5560026"/>
          </a:xfrm>
        </p:spPr>
        <p:txBody>
          <a:bodyPr anchor="ctr">
            <a:normAutofit/>
          </a:bodyPr>
          <a:lstStyle/>
          <a:p>
            <a:pPr algn="r"/>
            <a:r>
              <a:rPr lang="en-US" sz="4400" dirty="0"/>
              <a:t>Happiness vs indicators</a:t>
            </a:r>
          </a:p>
        </p:txBody>
      </p:sp>
      <p:sp>
        <p:nvSpPr>
          <p:cNvPr id="3" name="Content Placeholder 2"/>
          <p:cNvSpPr>
            <a:spLocks noGrp="1"/>
          </p:cNvSpPr>
          <p:nvPr>
            <p:ph type="subTitle" idx="1"/>
          </p:nvPr>
        </p:nvSpPr>
        <p:spPr>
          <a:xfrm>
            <a:off x="7856387" y="648987"/>
            <a:ext cx="3689098" cy="5560026"/>
          </a:xfrm>
        </p:spPr>
        <p:txBody>
          <a:bodyPr anchor="ctr">
            <a:normAutofit/>
          </a:bodyPr>
          <a:lstStyle/>
          <a:p>
            <a:r>
              <a:rPr lang="en-US" sz="2800" dirty="0"/>
              <a:t>Group: Fab 5</a:t>
            </a:r>
          </a:p>
          <a:p>
            <a:r>
              <a:rPr lang="en-US" sz="2800" dirty="0"/>
              <a:t>Seth</a:t>
            </a:r>
          </a:p>
          <a:p>
            <a:r>
              <a:rPr lang="en-US" sz="2800" dirty="0"/>
              <a:t>Ryan</a:t>
            </a:r>
          </a:p>
          <a:p>
            <a:r>
              <a:rPr lang="en-US" sz="2800" dirty="0"/>
              <a:t>Mona</a:t>
            </a:r>
          </a:p>
          <a:p>
            <a:r>
              <a:rPr lang="en-US" sz="2800" dirty="0"/>
              <a:t>Mendie</a:t>
            </a:r>
          </a:p>
          <a:p>
            <a:r>
              <a:rPr lang="en-US" sz="2800" dirty="0"/>
              <a:t>Dawn</a:t>
            </a:r>
            <a:endParaRPr sz="2800" dirty="0"/>
          </a:p>
        </p:txBody>
      </p:sp>
    </p:spTree>
    <p:extLst>
      <p:ext uri="{BB962C8B-B14F-4D97-AF65-F5344CB8AC3E}">
        <p14:creationId xmlns:p14="http://schemas.microsoft.com/office/powerpoint/2010/main" val="168576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E6CA-257E-4D11-B480-CD3F71CBD35E}"/>
              </a:ext>
            </a:extLst>
          </p:cNvPr>
          <p:cNvSpPr>
            <a:spLocks noGrp="1"/>
          </p:cNvSpPr>
          <p:nvPr>
            <p:ph type="title"/>
          </p:nvPr>
        </p:nvSpPr>
        <p:spPr/>
        <p:txBody>
          <a:bodyPr/>
          <a:lstStyle/>
          <a:p>
            <a:r>
              <a:rPr lang="en-US" sz="4900" dirty="0"/>
              <a:t>Happiness and Literacy</a:t>
            </a:r>
          </a:p>
        </p:txBody>
      </p:sp>
      <p:pic>
        <p:nvPicPr>
          <p:cNvPr id="5" name="Content Placeholder 4">
            <a:extLst>
              <a:ext uri="{FF2B5EF4-FFF2-40B4-BE49-F238E27FC236}">
                <a16:creationId xmlns:a16="http://schemas.microsoft.com/office/drawing/2014/main" id="{48E31733-39C0-4435-BC30-4D7FD81F3E45}"/>
              </a:ext>
            </a:extLst>
          </p:cNvPr>
          <p:cNvPicPr>
            <a:picLocks noGrp="1" noChangeAspect="1"/>
          </p:cNvPicPr>
          <p:nvPr>
            <p:ph sz="half" idx="1"/>
          </p:nvPr>
        </p:nvPicPr>
        <p:blipFill>
          <a:blip r:embed="rId2"/>
          <a:stretch>
            <a:fillRect/>
          </a:stretch>
        </p:blipFill>
        <p:spPr>
          <a:xfrm>
            <a:off x="401054" y="2603500"/>
            <a:ext cx="5579060" cy="4254500"/>
          </a:xfrm>
        </p:spPr>
      </p:pic>
      <p:sp>
        <p:nvSpPr>
          <p:cNvPr id="6" name="Content Placeholder 5">
            <a:extLst>
              <a:ext uri="{FF2B5EF4-FFF2-40B4-BE49-F238E27FC236}">
                <a16:creationId xmlns:a16="http://schemas.microsoft.com/office/drawing/2014/main" id="{0138997B-D786-4C72-AD34-1FDF240D5626}"/>
              </a:ext>
            </a:extLst>
          </p:cNvPr>
          <p:cNvSpPr>
            <a:spLocks noGrp="1"/>
          </p:cNvSpPr>
          <p:nvPr>
            <p:ph sz="half" idx="2"/>
          </p:nvPr>
        </p:nvSpPr>
        <p:spPr>
          <a:xfrm>
            <a:off x="6208712" y="2603499"/>
            <a:ext cx="4825159" cy="4254500"/>
          </a:xfrm>
        </p:spPr>
        <p:txBody>
          <a:bodyPr>
            <a:noAutofit/>
          </a:bodyPr>
          <a:lstStyle/>
          <a:p>
            <a:r>
              <a:rPr lang="en-US" sz="2400" dirty="0"/>
              <a:t>- Scatter plot showing happiness score vs literacy % </a:t>
            </a:r>
          </a:p>
          <a:p>
            <a:r>
              <a:rPr lang="en-US" sz="2400" dirty="0"/>
              <a:t>- Each red circle represents a country</a:t>
            </a:r>
          </a:p>
          <a:p>
            <a:r>
              <a:rPr lang="en-US" sz="2400" dirty="0"/>
              <a:t>- Analysis of the data shows no clear correlation between literacy and a country’s happiness score</a:t>
            </a:r>
          </a:p>
        </p:txBody>
      </p:sp>
    </p:spTree>
    <p:extLst>
      <p:ext uri="{BB962C8B-B14F-4D97-AF65-F5344CB8AC3E}">
        <p14:creationId xmlns:p14="http://schemas.microsoft.com/office/powerpoint/2010/main" val="281860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61" y="434101"/>
            <a:ext cx="7169753" cy="1232750"/>
          </a:xfrm>
        </p:spPr>
        <p:txBody>
          <a:bodyPr anchor="b">
            <a:normAutofit fontScale="90000"/>
          </a:bodyPr>
          <a:lstStyle/>
          <a:p>
            <a:pPr algn="l"/>
            <a:r>
              <a:rPr lang="en-US" sz="4500" dirty="0">
                <a:solidFill>
                  <a:schemeClr val="bg1"/>
                </a:solidFill>
              </a:rPr>
              <a:t>Happiness</a:t>
            </a:r>
            <a:r>
              <a:rPr lang="en-US" sz="3900" dirty="0">
                <a:solidFill>
                  <a:schemeClr val="bg1"/>
                </a:solidFill>
              </a:rPr>
              <a:t> Around the World</a:t>
            </a:r>
          </a:p>
        </p:txBody>
      </p:sp>
      <p:pic>
        <p:nvPicPr>
          <p:cNvPr id="8" name="Content Placeholder 7">
            <a:extLst>
              <a:ext uri="{FF2B5EF4-FFF2-40B4-BE49-F238E27FC236}">
                <a16:creationId xmlns:a16="http://schemas.microsoft.com/office/drawing/2014/main" id="{DEE534DE-7881-41FE-9B2B-BD7C88B7FBEE}"/>
              </a:ext>
            </a:extLst>
          </p:cNvPr>
          <p:cNvPicPr>
            <a:picLocks noGrp="1" noChangeAspect="1"/>
          </p:cNvPicPr>
          <p:nvPr>
            <p:ph idx="1"/>
          </p:nvPr>
        </p:nvPicPr>
        <p:blipFill>
          <a:blip r:embed="rId3"/>
          <a:stretch>
            <a:fillRect/>
          </a:stretch>
        </p:blipFill>
        <p:spPr>
          <a:xfrm>
            <a:off x="316793" y="2712801"/>
            <a:ext cx="7475621" cy="3719448"/>
          </a:xfrm>
          <a:prstGeom prst="rect">
            <a:avLst/>
          </a:prstGeom>
        </p:spPr>
      </p:pic>
      <p:sp>
        <p:nvSpPr>
          <p:cNvPr id="16" name="TextBox 15">
            <a:extLst>
              <a:ext uri="{FF2B5EF4-FFF2-40B4-BE49-F238E27FC236}">
                <a16:creationId xmlns:a16="http://schemas.microsoft.com/office/drawing/2014/main" id="{3FFC0CBA-22FA-4AA3-BD4B-6A0CA9C853FB}"/>
              </a:ext>
            </a:extLst>
          </p:cNvPr>
          <p:cNvSpPr txBox="1"/>
          <p:nvPr/>
        </p:nvSpPr>
        <p:spPr>
          <a:xfrm>
            <a:off x="206829" y="2285999"/>
            <a:ext cx="9557656" cy="523220"/>
          </a:xfrm>
          <a:prstGeom prst="rect">
            <a:avLst/>
          </a:prstGeom>
          <a:noFill/>
        </p:spPr>
        <p:txBody>
          <a:bodyPr wrap="square" rtlCol="0">
            <a:spAutoFit/>
          </a:bodyPr>
          <a:lstStyle/>
          <a:p>
            <a:endParaRPr lang="en-US" sz="2800" dirty="0"/>
          </a:p>
        </p:txBody>
      </p:sp>
      <p:sp>
        <p:nvSpPr>
          <p:cNvPr id="17" name="TextBox 16">
            <a:extLst>
              <a:ext uri="{FF2B5EF4-FFF2-40B4-BE49-F238E27FC236}">
                <a16:creationId xmlns:a16="http://schemas.microsoft.com/office/drawing/2014/main" id="{1A0020D4-598C-49EB-9290-DA86D12E58BC}"/>
              </a:ext>
            </a:extLst>
          </p:cNvPr>
          <p:cNvSpPr txBox="1"/>
          <p:nvPr/>
        </p:nvSpPr>
        <p:spPr>
          <a:xfrm>
            <a:off x="8244349" y="2537775"/>
            <a:ext cx="3740822" cy="3416320"/>
          </a:xfrm>
          <a:prstGeom prst="rect">
            <a:avLst/>
          </a:prstGeom>
          <a:noFill/>
        </p:spPr>
        <p:txBody>
          <a:bodyPr wrap="square" rtlCol="0">
            <a:spAutoFit/>
          </a:bodyPr>
          <a:lstStyle/>
          <a:p>
            <a:r>
              <a:rPr lang="en-US" dirty="0"/>
              <a:t>Here’s a world map color-coded by each country’s overall happiness score in 2018.</a:t>
            </a:r>
          </a:p>
          <a:p>
            <a:endParaRPr lang="en-US" dirty="0"/>
          </a:p>
          <a:p>
            <a:r>
              <a:rPr lang="en-US" dirty="0"/>
              <a:t>-The darker the red, the higher the happiness score. The happiest regions of the world appear to be in Europe, North and South America, Australia and New Zealand. Africa appears to contain the lowest overall happiness scores.</a:t>
            </a:r>
          </a:p>
        </p:txBody>
      </p:sp>
      <p:sp>
        <p:nvSpPr>
          <p:cNvPr id="18" name="TextBox 17">
            <a:extLst>
              <a:ext uri="{FF2B5EF4-FFF2-40B4-BE49-F238E27FC236}">
                <a16:creationId xmlns:a16="http://schemas.microsoft.com/office/drawing/2014/main" id="{200CC713-60B6-4707-AD8E-A4A0398B1EFB}"/>
              </a:ext>
            </a:extLst>
          </p:cNvPr>
          <p:cNvSpPr txBox="1"/>
          <p:nvPr/>
        </p:nvSpPr>
        <p:spPr>
          <a:xfrm>
            <a:off x="511629" y="2590799"/>
            <a:ext cx="9557656"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25014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3359" y="421236"/>
            <a:ext cx="7169753" cy="1232750"/>
          </a:xfrm>
        </p:spPr>
        <p:txBody>
          <a:bodyPr anchor="b">
            <a:normAutofit/>
          </a:bodyPr>
          <a:lstStyle/>
          <a:p>
            <a:pPr algn="l"/>
            <a:r>
              <a:rPr lang="en-US" sz="4500" dirty="0">
                <a:solidFill>
                  <a:schemeClr val="bg1"/>
                </a:solidFill>
              </a:rPr>
              <a:t>Happiness</a:t>
            </a:r>
            <a:r>
              <a:rPr lang="en-US" sz="3900" dirty="0">
                <a:solidFill>
                  <a:schemeClr val="bg1"/>
                </a:solidFill>
              </a:rPr>
              <a:t> Score Gauge</a:t>
            </a:r>
          </a:p>
        </p:txBody>
      </p:sp>
      <p:pic>
        <p:nvPicPr>
          <p:cNvPr id="14" name="Content Placeholder 4">
            <a:extLst>
              <a:ext uri="{FF2B5EF4-FFF2-40B4-BE49-F238E27FC236}">
                <a16:creationId xmlns:a16="http://schemas.microsoft.com/office/drawing/2014/main" id="{52058DB5-3B55-42CF-B44F-75B92F52FB3E}"/>
              </a:ext>
            </a:extLst>
          </p:cNvPr>
          <p:cNvPicPr>
            <a:picLocks noChangeAspect="1"/>
          </p:cNvPicPr>
          <p:nvPr/>
        </p:nvPicPr>
        <p:blipFill>
          <a:blip r:embed="rId3"/>
          <a:stretch>
            <a:fillRect/>
          </a:stretch>
        </p:blipFill>
        <p:spPr>
          <a:xfrm>
            <a:off x="5091927" y="3067325"/>
            <a:ext cx="6335491" cy="3582735"/>
          </a:xfrm>
          <a:prstGeom prst="rect">
            <a:avLst/>
          </a:prstGeom>
        </p:spPr>
      </p:pic>
      <p:sp>
        <p:nvSpPr>
          <p:cNvPr id="16" name="TextBox 15">
            <a:extLst>
              <a:ext uri="{FF2B5EF4-FFF2-40B4-BE49-F238E27FC236}">
                <a16:creationId xmlns:a16="http://schemas.microsoft.com/office/drawing/2014/main" id="{3951B80D-2F0E-4ABE-84E5-E3F18D1CED48}"/>
              </a:ext>
            </a:extLst>
          </p:cNvPr>
          <p:cNvSpPr txBox="1"/>
          <p:nvPr/>
        </p:nvSpPr>
        <p:spPr>
          <a:xfrm>
            <a:off x="0" y="2274579"/>
            <a:ext cx="5324038" cy="2862322"/>
          </a:xfrm>
          <a:prstGeom prst="rect">
            <a:avLst/>
          </a:prstGeom>
          <a:noFill/>
        </p:spPr>
        <p:txBody>
          <a:bodyPr wrap="square" rtlCol="0">
            <a:spAutoFit/>
          </a:bodyPr>
          <a:lstStyle/>
          <a:p>
            <a:pPr algn="ctr" fontAlgn="base"/>
            <a:r>
              <a:rPr lang="en-US" sz="2000" b="1" dirty="0"/>
              <a:t>Visualization with Matplotlib</a:t>
            </a:r>
          </a:p>
          <a:p>
            <a:pPr marL="285744" indent="-285744">
              <a:buFont typeface="Arial" panose="020B0604020202020204" pitchFamily="34" charset="0"/>
              <a:buChar char="•"/>
            </a:pPr>
            <a:r>
              <a:rPr lang="en-US" sz="2000" dirty="0"/>
              <a:t>Using Matplotlib's patches to create Arcs, Sectors and  Arrow of this gauge chart.</a:t>
            </a:r>
          </a:p>
          <a:p>
            <a:pPr marL="285744" indent="-285744">
              <a:buFont typeface="Arial" panose="020B0604020202020204" pitchFamily="34" charset="0"/>
              <a:buChar char="•"/>
            </a:pPr>
            <a:r>
              <a:rPr lang="en-US" sz="2000" dirty="0"/>
              <a:t>Using Emoji to labels each Sectors.</a:t>
            </a:r>
          </a:p>
          <a:p>
            <a:pPr algn="ctr"/>
            <a:r>
              <a:rPr lang="en-US" sz="2000" b="1" dirty="0"/>
              <a:t>Python GUI</a:t>
            </a:r>
          </a:p>
          <a:p>
            <a:pPr marL="285744" indent="-285744">
              <a:buFont typeface="Arial" panose="020B0604020202020204" pitchFamily="34" charset="0"/>
              <a:buChar char="•"/>
            </a:pPr>
            <a:r>
              <a:rPr lang="en-US" sz="2000" dirty="0"/>
              <a:t>Using  built-in Python module </a:t>
            </a:r>
            <a:r>
              <a:rPr lang="en-US" sz="2000" b="1" dirty="0"/>
              <a:t>Tkinter</a:t>
            </a:r>
            <a:r>
              <a:rPr lang="en-US" sz="2000" dirty="0"/>
              <a:t> to create simple  </a:t>
            </a:r>
            <a:r>
              <a:rPr lang="en-US" sz="2000" b="1" dirty="0"/>
              <a:t>OptionMenu </a:t>
            </a:r>
            <a:r>
              <a:rPr lang="en-US" sz="2000" dirty="0"/>
              <a:t>Widget (combobox).</a:t>
            </a:r>
          </a:p>
        </p:txBody>
      </p:sp>
      <p:pic>
        <p:nvPicPr>
          <p:cNvPr id="17" name="Picture 16">
            <a:extLst>
              <a:ext uri="{FF2B5EF4-FFF2-40B4-BE49-F238E27FC236}">
                <a16:creationId xmlns:a16="http://schemas.microsoft.com/office/drawing/2014/main" id="{F1963ECC-A46F-4A60-B298-D3ECD935D639}"/>
              </a:ext>
            </a:extLst>
          </p:cNvPr>
          <p:cNvPicPr>
            <a:picLocks noChangeAspect="1"/>
          </p:cNvPicPr>
          <p:nvPr/>
        </p:nvPicPr>
        <p:blipFill>
          <a:blip r:embed="rId4"/>
          <a:stretch>
            <a:fillRect/>
          </a:stretch>
        </p:blipFill>
        <p:spPr>
          <a:xfrm>
            <a:off x="563359" y="5023841"/>
            <a:ext cx="3501577" cy="1834159"/>
          </a:xfrm>
          <a:prstGeom prst="rect">
            <a:avLst/>
          </a:prstGeom>
        </p:spPr>
      </p:pic>
    </p:spTree>
    <p:extLst>
      <p:ext uri="{BB962C8B-B14F-4D97-AF65-F5344CB8AC3E}">
        <p14:creationId xmlns:p14="http://schemas.microsoft.com/office/powerpoint/2010/main" val="1792401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3359" y="421236"/>
            <a:ext cx="7169753" cy="1232750"/>
          </a:xfrm>
        </p:spPr>
        <p:txBody>
          <a:bodyPr anchor="b">
            <a:normAutofit/>
          </a:bodyPr>
          <a:lstStyle/>
          <a:p>
            <a:pPr algn="l"/>
            <a:r>
              <a:rPr lang="en-US" sz="4500" dirty="0">
                <a:solidFill>
                  <a:schemeClr val="bg1"/>
                </a:solidFill>
              </a:rPr>
              <a:t>Conclusion</a:t>
            </a:r>
            <a:endParaRPr lang="en-US" sz="3900" dirty="0">
              <a:solidFill>
                <a:schemeClr val="bg1"/>
              </a:solidFill>
            </a:endParaRPr>
          </a:p>
        </p:txBody>
      </p:sp>
      <p:sp>
        <p:nvSpPr>
          <p:cNvPr id="3" name="TextBox 2">
            <a:extLst>
              <a:ext uri="{FF2B5EF4-FFF2-40B4-BE49-F238E27FC236}">
                <a16:creationId xmlns:a16="http://schemas.microsoft.com/office/drawing/2014/main" id="{12889AD3-15A8-4522-AB63-C667BCDC5B1F}"/>
              </a:ext>
            </a:extLst>
          </p:cNvPr>
          <p:cNvSpPr txBox="1"/>
          <p:nvPr/>
        </p:nvSpPr>
        <p:spPr>
          <a:xfrm>
            <a:off x="563359" y="2536371"/>
            <a:ext cx="10180841" cy="3693319"/>
          </a:xfrm>
          <a:prstGeom prst="rect">
            <a:avLst/>
          </a:prstGeom>
          <a:noFill/>
        </p:spPr>
        <p:txBody>
          <a:bodyPr wrap="square" rtlCol="0">
            <a:spAutoFit/>
          </a:bodyPr>
          <a:lstStyle/>
          <a:p>
            <a:pPr marL="285750" indent="-285750">
              <a:buFont typeface="Arial" panose="020B0604020202020204" pitchFamily="34" charset="0"/>
              <a:buChar char="•"/>
            </a:pPr>
            <a:r>
              <a:rPr lang="en-US" dirty="0"/>
              <a:t>GDP, freedom, and life expectancy all show a positive correlation with happiness with GDP showing the greatest impact.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Neither literacy % or infant mortality rate show any correlation with happiness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happiest regions of the world appear to be in Europe, North and South America, Australia and New Zealand. Africa appears to contain the lowest overall happiness scores.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Identifying reliable sources of data can sometimes be challenging, </a:t>
            </a:r>
            <a:r>
              <a:rPr lang="en-US" dirty="0" err="1"/>
              <a:t>ie</a:t>
            </a:r>
            <a:r>
              <a:rPr lang="en-US" dirty="0"/>
              <a:t>. World Bank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07222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0120" y="434101"/>
            <a:ext cx="7169753" cy="1232750"/>
          </a:xfrm>
        </p:spPr>
        <p:txBody>
          <a:bodyPr anchor="b">
            <a:normAutofit/>
          </a:bodyPr>
          <a:lstStyle/>
          <a:p>
            <a:pPr algn="l"/>
            <a:r>
              <a:rPr lang="en-US" dirty="0">
                <a:solidFill>
                  <a:schemeClr val="bg1"/>
                </a:solidFill>
              </a:rPr>
              <a:t>Contents</a:t>
            </a:r>
          </a:p>
        </p:txBody>
      </p:sp>
      <p:sp>
        <p:nvSpPr>
          <p:cNvPr id="3" name="Content Placeholder 2"/>
          <p:cNvSpPr>
            <a:spLocks noGrp="1"/>
          </p:cNvSpPr>
          <p:nvPr>
            <p:ph idx="1"/>
          </p:nvPr>
        </p:nvSpPr>
        <p:spPr>
          <a:xfrm>
            <a:off x="960119" y="2942252"/>
            <a:ext cx="10266681" cy="3172409"/>
          </a:xfrm>
        </p:spPr>
        <p:txBody>
          <a:bodyPr>
            <a:normAutofit fontScale="92500" lnSpcReduction="20000"/>
          </a:bodyPr>
          <a:lstStyle/>
          <a:p>
            <a:r>
              <a:rPr lang="en-US" dirty="0"/>
              <a:t>Study design</a:t>
            </a:r>
          </a:p>
          <a:p>
            <a:r>
              <a:rPr lang="en-US" dirty="0"/>
              <a:t>Data sets and questions asked</a:t>
            </a:r>
          </a:p>
          <a:p>
            <a:r>
              <a:rPr lang="en-US" dirty="0"/>
              <a:t>Motivation and inspiration</a:t>
            </a:r>
          </a:p>
          <a:p>
            <a:r>
              <a:rPr lang="en-US" dirty="0"/>
              <a:t>GDP, Life Expectancy, and Freedom regression analysis</a:t>
            </a:r>
          </a:p>
          <a:p>
            <a:r>
              <a:rPr lang="en-US" dirty="0"/>
              <a:t>Happiness and GDP trends</a:t>
            </a:r>
          </a:p>
          <a:p>
            <a:r>
              <a:rPr lang="en-US" dirty="0"/>
              <a:t>Happiness indicators by country</a:t>
            </a:r>
          </a:p>
          <a:p>
            <a:r>
              <a:rPr lang="en-US" dirty="0"/>
              <a:t>Infant mortality and Literacy scatter plots</a:t>
            </a:r>
          </a:p>
          <a:p>
            <a:r>
              <a:rPr lang="en-US" dirty="0"/>
              <a:t>Happiness map and score </a:t>
            </a:r>
            <a:r>
              <a:rPr lang="en-US" dirty="0" err="1"/>
              <a:t>guage</a:t>
            </a:r>
            <a:endParaRPr lang="en-US" dirty="0"/>
          </a:p>
          <a:p>
            <a:r>
              <a:rPr lang="en-US" dirty="0"/>
              <a:t>Conclusion</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5774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Happiness vs Indicators</a:t>
            </a:r>
          </a:p>
        </p:txBody>
      </p:sp>
      <p:sp>
        <p:nvSpPr>
          <p:cNvPr id="22" name="Footer Placeholder 2"/>
          <p:cNvSpPr>
            <a:spLocks noGrp="1"/>
          </p:cNvSpPr>
          <p:nvPr>
            <p:ph type="ftr" sz="quarter" idx="11"/>
          </p:nvPr>
        </p:nvSpPr>
        <p:spPr>
          <a:xfrm>
            <a:off x="6412831" y="6492875"/>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sp>
        <p:nvSpPr>
          <p:cNvPr id="21" name="Content Placeholder 2"/>
          <p:cNvSpPr txBox="1">
            <a:spLocks/>
          </p:cNvSpPr>
          <p:nvPr/>
        </p:nvSpPr>
        <p:spPr>
          <a:xfrm>
            <a:off x="850250" y="2359742"/>
            <a:ext cx="10465450" cy="4498258"/>
          </a:xfrm>
          <a:prstGeom prst="rect">
            <a:avLst/>
          </a:prstGeom>
          <a:ln w="57150">
            <a:noFill/>
          </a:ln>
        </p:spPr>
        <p:txBody>
          <a:bodyPr vert="horz" lIns="91440" tIns="45720" rIns="91440" bIns="45720" numCol="1" rtlCol="0" anchor="t">
            <a:noAutofit/>
          </a:bodyPr>
          <a:lstStyle/>
          <a:p>
            <a:pPr marL="0" indent="0">
              <a:lnSpc>
                <a:spcPct val="150000"/>
              </a:lnSpc>
              <a:spcBef>
                <a:spcPts val="0"/>
              </a:spcBef>
              <a:buFont typeface="Arial" panose="020B0604020202020204" pitchFamily="34" charset="0"/>
              <a:buNone/>
            </a:pPr>
            <a:r>
              <a:rPr lang="en-US" sz="2000" dirty="0">
                <a:solidFill>
                  <a:schemeClr val="tx1">
                    <a:lumMod val="65000"/>
                    <a:lumOff val="35000"/>
                  </a:schemeClr>
                </a:solidFill>
                <a:latin typeface="+mj-lt"/>
                <a:ea typeface="Segoe UI" panose="020B0502040204020203" pitchFamily="34" charset="0"/>
                <a:cs typeface="Segoe UI Semilight" panose="020B0402040204020203" pitchFamily="34" charset="0"/>
              </a:rPr>
              <a:t>- Is there a correlation between happiness and the following indicators:</a:t>
            </a:r>
          </a:p>
          <a:p>
            <a:pPr marL="0" indent="0">
              <a:lnSpc>
                <a:spcPct val="150000"/>
              </a:lnSpc>
              <a:spcBef>
                <a:spcPts val="0"/>
              </a:spcBef>
              <a:buFont typeface="Arial" panose="020B0604020202020204" pitchFamily="34" charset="0"/>
              <a:buNone/>
            </a:pPr>
            <a:r>
              <a:rPr lang="en-US" sz="2000" dirty="0">
                <a:solidFill>
                  <a:schemeClr val="tx1">
                    <a:lumMod val="65000"/>
                    <a:lumOff val="35000"/>
                  </a:schemeClr>
                </a:solidFill>
                <a:latin typeface="+mj-lt"/>
                <a:ea typeface="Segoe UI" panose="020B0502040204020203" pitchFamily="34" charset="0"/>
                <a:cs typeface="Segoe UI Semilight" panose="020B0402040204020203" pitchFamily="34" charset="0"/>
              </a:rPr>
              <a:t>	GDP per capita, Freedom, Life expectancy, Infant mortality %, Literacy %</a:t>
            </a:r>
          </a:p>
          <a:p>
            <a:pPr>
              <a:lnSpc>
                <a:spcPct val="150000"/>
              </a:lnSpc>
            </a:pPr>
            <a:endParaRPr lang="en-US" sz="2000" dirty="0">
              <a:solidFill>
                <a:schemeClr val="tx1">
                  <a:lumMod val="65000"/>
                  <a:lumOff val="35000"/>
                </a:schemeClr>
              </a:solidFill>
              <a:latin typeface="+mj-lt"/>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r>
              <a:rPr lang="en-US" sz="2000" dirty="0">
                <a:solidFill>
                  <a:schemeClr val="tx1">
                    <a:lumMod val="65000"/>
                    <a:lumOff val="35000"/>
                  </a:schemeClr>
                </a:solidFill>
                <a:latin typeface="+mj-lt"/>
                <a:ea typeface="Segoe UI" panose="020B0502040204020203" pitchFamily="34" charset="0"/>
                <a:cs typeface="Segoe UI Semilight" panose="020B0402040204020203" pitchFamily="34" charset="0"/>
              </a:rPr>
              <a:t>- Our goal is to determine if happiness is determined in part by several indicators of data gathered in the study. In other words, what makes people happy? </a:t>
            </a:r>
          </a:p>
          <a:p>
            <a:pPr marL="0" indent="0">
              <a:lnSpc>
                <a:spcPct val="150000"/>
              </a:lnSpc>
              <a:spcBef>
                <a:spcPts val="0"/>
              </a:spcBef>
              <a:buFont typeface="Arial" panose="020B0604020202020204" pitchFamily="34" charset="0"/>
              <a:buNone/>
            </a:pPr>
            <a:endParaRPr lang="en-US" sz="2000" dirty="0">
              <a:solidFill>
                <a:schemeClr val="tx1">
                  <a:lumMod val="65000"/>
                  <a:lumOff val="35000"/>
                </a:schemeClr>
              </a:solidFill>
              <a:latin typeface="+mj-lt"/>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r>
              <a:rPr lang="en-US" sz="2000" dirty="0">
                <a:solidFill>
                  <a:schemeClr val="tx1">
                    <a:lumMod val="65000"/>
                    <a:lumOff val="35000"/>
                  </a:schemeClr>
                </a:solidFill>
                <a:latin typeface="+mj-lt"/>
                <a:ea typeface="Segoe UI" panose="020B0502040204020203" pitchFamily="34" charset="0"/>
                <a:cs typeface="Segoe UI Semilight" panose="020B0402040204020203" pitchFamily="34" charset="0"/>
              </a:rPr>
              <a:t>-We used data from the World Happiness Report as well as The World Bank world development indicators.</a:t>
            </a:r>
            <a:endParaRPr lang="en-US" sz="2000" dirty="0">
              <a:solidFill>
                <a:srgbClr val="FF0000"/>
              </a:solidFill>
              <a:latin typeface="+mj-lt"/>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endParaRPr lang="en-US" sz="1600" dirty="0">
              <a:solidFill>
                <a:schemeClr val="tx1">
                  <a:lumMod val="65000"/>
                  <a:lumOff val="35000"/>
                </a:schemeClr>
              </a:solidFill>
              <a:latin typeface="+mj-lt"/>
              <a:ea typeface="Segoe UI"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748667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6CA5-01B0-4524-A7A6-CF392A84BB92}"/>
              </a:ext>
            </a:extLst>
          </p:cNvPr>
          <p:cNvSpPr>
            <a:spLocks noGrp="1"/>
          </p:cNvSpPr>
          <p:nvPr>
            <p:ph type="title"/>
          </p:nvPr>
        </p:nvSpPr>
        <p:spPr/>
        <p:txBody>
          <a:bodyPr/>
          <a:lstStyle/>
          <a:p>
            <a:r>
              <a:rPr lang="en-US" dirty="0"/>
              <a:t>Datasets</a:t>
            </a:r>
            <a:br>
              <a:rPr lang="en-US" dirty="0"/>
            </a:br>
            <a:r>
              <a:rPr lang="en-US" dirty="0"/>
              <a:t>Used and Questions Asked</a:t>
            </a:r>
          </a:p>
        </p:txBody>
      </p:sp>
      <p:sp>
        <p:nvSpPr>
          <p:cNvPr id="3" name="Content Placeholder 2">
            <a:extLst>
              <a:ext uri="{FF2B5EF4-FFF2-40B4-BE49-F238E27FC236}">
                <a16:creationId xmlns:a16="http://schemas.microsoft.com/office/drawing/2014/main" id="{A0F24DB5-7773-42EE-96EF-BE30665E470E}"/>
              </a:ext>
            </a:extLst>
          </p:cNvPr>
          <p:cNvSpPr>
            <a:spLocks noGrp="1"/>
          </p:cNvSpPr>
          <p:nvPr>
            <p:ph sz="half" idx="1"/>
          </p:nvPr>
        </p:nvSpPr>
        <p:spPr/>
        <p:txBody>
          <a:bodyPr>
            <a:normAutofit/>
          </a:bodyPr>
          <a:lstStyle/>
          <a:p>
            <a:pPr marL="0" indent="0">
              <a:buNone/>
            </a:pPr>
            <a:r>
              <a:rPr lang="en-US" sz="2800" dirty="0"/>
              <a:t>Datasets:</a:t>
            </a:r>
          </a:p>
          <a:p>
            <a:pPr>
              <a:buFontTx/>
              <a:buChar char="-"/>
            </a:pPr>
            <a:r>
              <a:rPr lang="en-US" dirty="0"/>
              <a:t>World Happiness Report</a:t>
            </a:r>
          </a:p>
          <a:p>
            <a:pPr lvl="1">
              <a:buFontTx/>
              <a:buChar char="-"/>
            </a:pPr>
            <a:r>
              <a:rPr lang="en-US" dirty="0"/>
              <a:t>Happiness score, GDP per capita, Life expectancy, and Freedom</a:t>
            </a:r>
          </a:p>
          <a:p>
            <a:pPr>
              <a:buFontTx/>
              <a:buChar char="-"/>
            </a:pPr>
            <a:r>
              <a:rPr lang="en-US" dirty="0"/>
              <a:t>World Bank</a:t>
            </a:r>
          </a:p>
          <a:p>
            <a:pPr marL="0" indent="0">
              <a:buNone/>
            </a:pPr>
            <a:r>
              <a:rPr lang="en-US" dirty="0"/>
              <a:t>        -    Infant mortality and Literacy % </a:t>
            </a:r>
          </a:p>
        </p:txBody>
      </p:sp>
      <p:sp>
        <p:nvSpPr>
          <p:cNvPr id="4" name="Content Placeholder 3">
            <a:extLst>
              <a:ext uri="{FF2B5EF4-FFF2-40B4-BE49-F238E27FC236}">
                <a16:creationId xmlns:a16="http://schemas.microsoft.com/office/drawing/2014/main" id="{4DDAA5FA-5B76-4B24-ABB3-00867B67A9C5}"/>
              </a:ext>
            </a:extLst>
          </p:cNvPr>
          <p:cNvSpPr>
            <a:spLocks noGrp="1"/>
          </p:cNvSpPr>
          <p:nvPr>
            <p:ph sz="half" idx="2"/>
          </p:nvPr>
        </p:nvSpPr>
        <p:spPr/>
        <p:txBody>
          <a:bodyPr>
            <a:normAutofit/>
          </a:bodyPr>
          <a:lstStyle/>
          <a:p>
            <a:pPr marL="0" indent="0">
              <a:buNone/>
            </a:pPr>
            <a:r>
              <a:rPr lang="en-US" dirty="0"/>
              <a:t>Questions asked:</a:t>
            </a:r>
          </a:p>
          <a:p>
            <a:pPr>
              <a:buFontTx/>
              <a:buChar char="-"/>
            </a:pPr>
            <a:r>
              <a:rPr lang="en-US" dirty="0"/>
              <a:t>Which indicators influence happiness and which has the greatest impact?</a:t>
            </a:r>
          </a:p>
          <a:p>
            <a:pPr>
              <a:buFontTx/>
              <a:buChar char="-"/>
            </a:pPr>
            <a:r>
              <a:rPr lang="en-US" dirty="0"/>
              <a:t>Do GDP per capita, freedom, life expectancy, literacy %, and infant mortality correlate with happiness?</a:t>
            </a:r>
          </a:p>
          <a:p>
            <a:pPr>
              <a:buFontTx/>
              <a:buChar char="-"/>
            </a:pPr>
            <a:r>
              <a:rPr lang="en-US" dirty="0"/>
              <a:t>Does being in a certain region [continent] have any correlation to the average score of countries?</a:t>
            </a:r>
          </a:p>
          <a:p>
            <a:pPr>
              <a:buFontTx/>
              <a:buChar char="-"/>
            </a:pPr>
            <a:endParaRPr lang="en-US" dirty="0"/>
          </a:p>
        </p:txBody>
      </p:sp>
    </p:spTree>
    <p:extLst>
      <p:ext uri="{BB962C8B-B14F-4D97-AF65-F5344CB8AC3E}">
        <p14:creationId xmlns:p14="http://schemas.microsoft.com/office/powerpoint/2010/main" val="232285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8911EBD-3FE3-4273-88ED-C5A41978809B}"/>
              </a:ext>
            </a:extLst>
          </p:cNvPr>
          <p:cNvPicPr>
            <a:picLocks noChangeAspect="1"/>
          </p:cNvPicPr>
          <p:nvPr/>
        </p:nvPicPr>
        <p:blipFill>
          <a:blip r:embed="rId3"/>
          <a:stretch>
            <a:fillRect/>
          </a:stretch>
        </p:blipFill>
        <p:spPr>
          <a:xfrm>
            <a:off x="108857" y="2373801"/>
            <a:ext cx="8754948" cy="4396397"/>
          </a:xfrm>
          <a:prstGeom prst="rect">
            <a:avLst/>
          </a:prstGeom>
        </p:spPr>
      </p:pic>
      <p:sp>
        <p:nvSpPr>
          <p:cNvPr id="17" name="Title 1">
            <a:extLst>
              <a:ext uri="{FF2B5EF4-FFF2-40B4-BE49-F238E27FC236}">
                <a16:creationId xmlns:a16="http://schemas.microsoft.com/office/drawing/2014/main" id="{D4AD3E94-767F-4D86-AC36-42E9860802E2}"/>
              </a:ext>
            </a:extLst>
          </p:cNvPr>
          <p:cNvSpPr txBox="1">
            <a:spLocks/>
          </p:cNvSpPr>
          <p:nvPr/>
        </p:nvSpPr>
        <p:spPr>
          <a:xfrm>
            <a:off x="587829" y="433388"/>
            <a:ext cx="7541759" cy="1233487"/>
          </a:xfrm>
          <a:prstGeom prst="rect">
            <a:avLst/>
          </a:prstGeom>
        </p:spPr>
        <p:txBody>
          <a:bodyPr vert="horz" lIns="91440" tIns="45720" rIns="91440" bIns="45720" rtlCol="0" anchor="b">
            <a:normAutofit fontScale="97500"/>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US" dirty="0">
                <a:solidFill>
                  <a:schemeClr val="bg1"/>
                </a:solidFill>
              </a:rPr>
              <a:t>Motivation and Inspiration</a:t>
            </a:r>
          </a:p>
        </p:txBody>
      </p:sp>
      <p:sp>
        <p:nvSpPr>
          <p:cNvPr id="18" name="Content Placeholder 2">
            <a:extLst>
              <a:ext uri="{FF2B5EF4-FFF2-40B4-BE49-F238E27FC236}">
                <a16:creationId xmlns:a16="http://schemas.microsoft.com/office/drawing/2014/main" id="{129C4005-B075-4A59-8EE3-A92AE4CA91AD}"/>
              </a:ext>
            </a:extLst>
          </p:cNvPr>
          <p:cNvSpPr>
            <a:spLocks noGrp="1"/>
          </p:cNvSpPr>
          <p:nvPr>
            <p:ph idx="1"/>
          </p:nvPr>
        </p:nvSpPr>
        <p:spPr>
          <a:xfrm>
            <a:off x="8863805" y="2376941"/>
            <a:ext cx="3012509" cy="2195058"/>
          </a:xfrm>
        </p:spPr>
        <p:txBody>
          <a:bodyPr>
            <a:noAutofit/>
          </a:bodyPr>
          <a:lstStyle/>
          <a:p>
            <a:r>
              <a:rPr lang="en-US" sz="1400" dirty="0"/>
              <a:t>Project goal: to study and analyze datasets to answer the question of what really goes into a country’s overall happiness. </a:t>
            </a:r>
          </a:p>
          <a:p>
            <a:r>
              <a:rPr lang="en-US" sz="1400" dirty="0"/>
              <a:t>Happiness Defined: our dataset took nationally representative samples of respondents from each country. Questions asked were based on The Cantril Ladder, which asks respondents to subjectively evaluate their life based their unique facts and circumstances. </a:t>
            </a:r>
          </a:p>
          <a:p>
            <a:r>
              <a:rPr lang="en-US" sz="1400" dirty="0"/>
              <a:t>How do variables like GDP and Freedom factor into a country’s overall happiness? </a:t>
            </a:r>
            <a:endParaRPr sz="1400" dirty="0"/>
          </a:p>
        </p:txBody>
      </p:sp>
    </p:spTree>
    <p:extLst>
      <p:ext uri="{BB962C8B-B14F-4D97-AF65-F5344CB8AC3E}">
        <p14:creationId xmlns:p14="http://schemas.microsoft.com/office/powerpoint/2010/main" val="3179860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61" y="401443"/>
            <a:ext cx="10959739" cy="1232750"/>
          </a:xfrm>
        </p:spPr>
        <p:txBody>
          <a:bodyPr anchor="b">
            <a:normAutofit/>
          </a:bodyPr>
          <a:lstStyle/>
          <a:p>
            <a:pPr algn="l"/>
            <a:r>
              <a:rPr lang="en-US" dirty="0">
                <a:solidFill>
                  <a:schemeClr val="bg1"/>
                </a:solidFill>
              </a:rPr>
              <a:t>Happiness vs GDP, Life Expectancy and Freedom</a:t>
            </a:r>
          </a:p>
        </p:txBody>
      </p:sp>
      <p:pic>
        <p:nvPicPr>
          <p:cNvPr id="8" name="Picture 7">
            <a:extLst>
              <a:ext uri="{FF2B5EF4-FFF2-40B4-BE49-F238E27FC236}">
                <a16:creationId xmlns:a16="http://schemas.microsoft.com/office/drawing/2014/main" id="{BB183F5D-4F35-47DB-84D9-DBB6B12DBBD5}"/>
              </a:ext>
            </a:extLst>
          </p:cNvPr>
          <p:cNvPicPr>
            <a:picLocks noChangeAspect="1"/>
          </p:cNvPicPr>
          <p:nvPr/>
        </p:nvPicPr>
        <p:blipFill>
          <a:blip r:embed="rId3"/>
          <a:stretch>
            <a:fillRect/>
          </a:stretch>
        </p:blipFill>
        <p:spPr>
          <a:xfrm>
            <a:off x="3978620" y="3406606"/>
            <a:ext cx="4089814" cy="2881620"/>
          </a:xfrm>
          <a:prstGeom prst="rect">
            <a:avLst/>
          </a:prstGeom>
        </p:spPr>
      </p:pic>
      <p:pic>
        <p:nvPicPr>
          <p:cNvPr id="10" name="Picture 9">
            <a:extLst>
              <a:ext uri="{FF2B5EF4-FFF2-40B4-BE49-F238E27FC236}">
                <a16:creationId xmlns:a16="http://schemas.microsoft.com/office/drawing/2014/main" id="{62A70504-980D-44DF-BFD5-1D84F91C07E7}"/>
              </a:ext>
            </a:extLst>
          </p:cNvPr>
          <p:cNvPicPr>
            <a:picLocks noChangeAspect="1"/>
          </p:cNvPicPr>
          <p:nvPr/>
        </p:nvPicPr>
        <p:blipFill>
          <a:blip r:embed="rId4"/>
          <a:stretch>
            <a:fillRect/>
          </a:stretch>
        </p:blipFill>
        <p:spPr>
          <a:xfrm>
            <a:off x="20063" y="3414985"/>
            <a:ext cx="4023101" cy="2881620"/>
          </a:xfrm>
          <a:prstGeom prst="rect">
            <a:avLst/>
          </a:prstGeom>
        </p:spPr>
      </p:pic>
      <p:pic>
        <p:nvPicPr>
          <p:cNvPr id="12" name="Picture 11">
            <a:extLst>
              <a:ext uri="{FF2B5EF4-FFF2-40B4-BE49-F238E27FC236}">
                <a16:creationId xmlns:a16="http://schemas.microsoft.com/office/drawing/2014/main" id="{A179961A-C285-4524-B0FF-308BE0E289D1}"/>
              </a:ext>
            </a:extLst>
          </p:cNvPr>
          <p:cNvPicPr>
            <a:picLocks noChangeAspect="1"/>
          </p:cNvPicPr>
          <p:nvPr/>
        </p:nvPicPr>
        <p:blipFill>
          <a:blip r:embed="rId5"/>
          <a:stretch>
            <a:fillRect/>
          </a:stretch>
        </p:blipFill>
        <p:spPr>
          <a:xfrm>
            <a:off x="8079867" y="3417483"/>
            <a:ext cx="4089814" cy="2870743"/>
          </a:xfrm>
          <a:prstGeom prst="rect">
            <a:avLst/>
          </a:prstGeom>
        </p:spPr>
      </p:pic>
      <p:sp>
        <p:nvSpPr>
          <p:cNvPr id="5" name="TextBox 4">
            <a:extLst>
              <a:ext uri="{FF2B5EF4-FFF2-40B4-BE49-F238E27FC236}">
                <a16:creationId xmlns:a16="http://schemas.microsoft.com/office/drawing/2014/main" id="{7D67CD24-4DE9-4B28-891E-02AA46B73DF2}"/>
              </a:ext>
            </a:extLst>
          </p:cNvPr>
          <p:cNvSpPr txBox="1"/>
          <p:nvPr/>
        </p:nvSpPr>
        <p:spPr>
          <a:xfrm>
            <a:off x="622661" y="2503714"/>
            <a:ext cx="10946678" cy="646331"/>
          </a:xfrm>
          <a:prstGeom prst="rect">
            <a:avLst/>
          </a:prstGeom>
          <a:noFill/>
        </p:spPr>
        <p:txBody>
          <a:bodyPr wrap="square" rtlCol="0">
            <a:spAutoFit/>
          </a:bodyPr>
          <a:lstStyle/>
          <a:p>
            <a:r>
              <a:rPr lang="en-US" dirty="0"/>
              <a:t>Reviewing 2018 data Country Happiness Score vs. GDP, Freedom and Life Expectancy it would appear GDP has a higher correlation to happiness</a:t>
            </a:r>
          </a:p>
        </p:txBody>
      </p:sp>
      <p:sp>
        <p:nvSpPr>
          <p:cNvPr id="6" name="TextBox 5">
            <a:extLst>
              <a:ext uri="{FF2B5EF4-FFF2-40B4-BE49-F238E27FC236}">
                <a16:creationId xmlns:a16="http://schemas.microsoft.com/office/drawing/2014/main" id="{DC3596B8-DAE5-44D7-A1E5-D98C767F164A}"/>
              </a:ext>
            </a:extLst>
          </p:cNvPr>
          <p:cNvSpPr txBox="1"/>
          <p:nvPr/>
        </p:nvSpPr>
        <p:spPr>
          <a:xfrm>
            <a:off x="76747" y="6438803"/>
            <a:ext cx="7456714" cy="276999"/>
          </a:xfrm>
          <a:prstGeom prst="rect">
            <a:avLst/>
          </a:prstGeom>
          <a:noFill/>
        </p:spPr>
        <p:txBody>
          <a:bodyPr wrap="square" rtlCol="0">
            <a:spAutoFit/>
          </a:bodyPr>
          <a:lstStyle/>
          <a:p>
            <a:r>
              <a:rPr lang="en-US" sz="1200" dirty="0"/>
              <a:t>Source: 2018 Happiness report found on Kaggle.com</a:t>
            </a:r>
          </a:p>
        </p:txBody>
      </p:sp>
    </p:spTree>
    <p:extLst>
      <p:ext uri="{BB962C8B-B14F-4D97-AF65-F5344CB8AC3E}">
        <p14:creationId xmlns:p14="http://schemas.microsoft.com/office/powerpoint/2010/main" val="2669539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6745" y="443829"/>
            <a:ext cx="7169753" cy="1232750"/>
          </a:xfrm>
        </p:spPr>
        <p:txBody>
          <a:bodyPr anchor="b">
            <a:normAutofit/>
          </a:bodyPr>
          <a:lstStyle/>
          <a:p>
            <a:pPr algn="l"/>
            <a:r>
              <a:rPr lang="en-US" sz="3900" dirty="0">
                <a:solidFill>
                  <a:schemeClr val="bg1"/>
                </a:solidFill>
              </a:rPr>
              <a:t>Happiness and GDP trends</a:t>
            </a:r>
          </a:p>
        </p:txBody>
      </p:sp>
      <p:pic>
        <p:nvPicPr>
          <p:cNvPr id="10" name="Picture 9">
            <a:extLst>
              <a:ext uri="{FF2B5EF4-FFF2-40B4-BE49-F238E27FC236}">
                <a16:creationId xmlns:a16="http://schemas.microsoft.com/office/drawing/2014/main" id="{904163BC-378E-47BD-942E-F5FFBD7BCA4B}"/>
              </a:ext>
            </a:extLst>
          </p:cNvPr>
          <p:cNvPicPr>
            <a:picLocks noChangeAspect="1"/>
          </p:cNvPicPr>
          <p:nvPr/>
        </p:nvPicPr>
        <p:blipFill>
          <a:blip r:embed="rId3"/>
          <a:stretch>
            <a:fillRect/>
          </a:stretch>
        </p:blipFill>
        <p:spPr>
          <a:xfrm>
            <a:off x="98665" y="2842914"/>
            <a:ext cx="8711960" cy="4015085"/>
          </a:xfrm>
          <a:prstGeom prst="rect">
            <a:avLst/>
          </a:prstGeom>
        </p:spPr>
      </p:pic>
      <p:sp>
        <p:nvSpPr>
          <p:cNvPr id="12" name="TextBox 11">
            <a:extLst>
              <a:ext uri="{FF2B5EF4-FFF2-40B4-BE49-F238E27FC236}">
                <a16:creationId xmlns:a16="http://schemas.microsoft.com/office/drawing/2014/main" id="{C55B7A44-A3E0-451B-84C7-3FA251310547}"/>
              </a:ext>
            </a:extLst>
          </p:cNvPr>
          <p:cNvSpPr txBox="1"/>
          <p:nvPr/>
        </p:nvSpPr>
        <p:spPr>
          <a:xfrm>
            <a:off x="617220" y="2381250"/>
            <a:ext cx="8193405" cy="461665"/>
          </a:xfrm>
          <a:prstGeom prst="rect">
            <a:avLst/>
          </a:prstGeom>
          <a:noFill/>
        </p:spPr>
        <p:txBody>
          <a:bodyPr wrap="square" rtlCol="0">
            <a:spAutoFit/>
          </a:bodyPr>
          <a:lstStyle/>
          <a:p>
            <a:r>
              <a:rPr lang="en-US" sz="2400" dirty="0"/>
              <a:t>Happiness Scores and GDP 2016-2018</a:t>
            </a:r>
          </a:p>
        </p:txBody>
      </p:sp>
      <p:sp>
        <p:nvSpPr>
          <p:cNvPr id="14" name="TextBox 13">
            <a:extLst>
              <a:ext uri="{FF2B5EF4-FFF2-40B4-BE49-F238E27FC236}">
                <a16:creationId xmlns:a16="http://schemas.microsoft.com/office/drawing/2014/main" id="{A266767F-60C8-493D-92BB-87065B97AE21}"/>
              </a:ext>
            </a:extLst>
          </p:cNvPr>
          <p:cNvSpPr txBox="1"/>
          <p:nvPr/>
        </p:nvSpPr>
        <p:spPr>
          <a:xfrm>
            <a:off x="9096375" y="3114675"/>
            <a:ext cx="2687636" cy="3416320"/>
          </a:xfrm>
          <a:prstGeom prst="rect">
            <a:avLst/>
          </a:prstGeom>
          <a:noFill/>
        </p:spPr>
        <p:txBody>
          <a:bodyPr wrap="square" rtlCol="0">
            <a:spAutoFit/>
          </a:bodyPr>
          <a:lstStyle/>
          <a:p>
            <a:pPr marL="285750" indent="-285750">
              <a:buFont typeface="Arial" panose="020B0604020202020204" pitchFamily="34" charset="0"/>
              <a:buChar char="•"/>
            </a:pPr>
            <a:r>
              <a:rPr lang="en-US" dirty="0"/>
              <a:t>GDP declined in every region in 2018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Happiness scores increased or stayed consistent however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While GDP is  an important contributor to the happiness scores it is not the only driver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9159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954CA73-2172-430C-8CE7-FB01D1DAED28}"/>
              </a:ext>
            </a:extLst>
          </p:cNvPr>
          <p:cNvSpPr>
            <a:spLocks noGrp="1"/>
          </p:cNvSpPr>
          <p:nvPr>
            <p:ph type="title"/>
          </p:nvPr>
        </p:nvSpPr>
        <p:spPr>
          <a:xfrm>
            <a:off x="617220" y="322160"/>
            <a:ext cx="10974705" cy="1232750"/>
          </a:xfrm>
        </p:spPr>
        <p:txBody>
          <a:bodyPr anchor="b">
            <a:normAutofit/>
          </a:bodyPr>
          <a:lstStyle/>
          <a:p>
            <a:pPr algn="l"/>
            <a:r>
              <a:rPr lang="en-US" sz="4500" dirty="0">
                <a:solidFill>
                  <a:schemeClr val="bg1"/>
                </a:solidFill>
              </a:rPr>
              <a:t>2018 Happiness Indicators per Country</a:t>
            </a:r>
          </a:p>
        </p:txBody>
      </p:sp>
      <p:pic>
        <p:nvPicPr>
          <p:cNvPr id="14" name="Content Placeholder 7">
            <a:extLst>
              <a:ext uri="{FF2B5EF4-FFF2-40B4-BE49-F238E27FC236}">
                <a16:creationId xmlns:a16="http://schemas.microsoft.com/office/drawing/2014/main" id="{3E28C4F1-2D54-4FC0-8F83-B41A50B5B4F4}"/>
              </a:ext>
            </a:extLst>
          </p:cNvPr>
          <p:cNvPicPr>
            <a:picLocks noGrp="1"/>
          </p:cNvPicPr>
          <p:nvPr>
            <p:ph idx="1"/>
          </p:nvPr>
        </p:nvPicPr>
        <p:blipFill>
          <a:blip r:embed="rId3"/>
          <a:stretch>
            <a:fillRect/>
          </a:stretch>
        </p:blipFill>
        <p:spPr>
          <a:xfrm>
            <a:off x="617220" y="2972742"/>
            <a:ext cx="4591050" cy="3198514"/>
          </a:xfrm>
          <a:prstGeom prst="rect">
            <a:avLst/>
          </a:prstGeom>
        </p:spPr>
      </p:pic>
      <p:pic>
        <p:nvPicPr>
          <p:cNvPr id="12" name="Picture 11">
            <a:extLst>
              <a:ext uri="{FF2B5EF4-FFF2-40B4-BE49-F238E27FC236}">
                <a16:creationId xmlns:a16="http://schemas.microsoft.com/office/drawing/2014/main" id="{1BEA6232-6A7E-4064-9A57-7287B0D4F53F}"/>
              </a:ext>
            </a:extLst>
          </p:cNvPr>
          <p:cNvPicPr/>
          <p:nvPr/>
        </p:nvPicPr>
        <p:blipFill>
          <a:blip r:embed="rId4"/>
          <a:stretch>
            <a:fillRect/>
          </a:stretch>
        </p:blipFill>
        <p:spPr>
          <a:xfrm>
            <a:off x="6010276" y="2951550"/>
            <a:ext cx="4591050" cy="3198514"/>
          </a:xfrm>
          <a:prstGeom prst="rect">
            <a:avLst/>
          </a:prstGeom>
        </p:spPr>
      </p:pic>
      <p:sp>
        <p:nvSpPr>
          <p:cNvPr id="2" name="TextBox 1">
            <a:extLst>
              <a:ext uri="{FF2B5EF4-FFF2-40B4-BE49-F238E27FC236}">
                <a16:creationId xmlns:a16="http://schemas.microsoft.com/office/drawing/2014/main" id="{D855B5C6-C400-4B03-8CF9-D50E5F3E39FA}"/>
              </a:ext>
            </a:extLst>
          </p:cNvPr>
          <p:cNvSpPr txBox="1"/>
          <p:nvPr/>
        </p:nvSpPr>
        <p:spPr>
          <a:xfrm>
            <a:off x="617220" y="2371725"/>
            <a:ext cx="10072551" cy="400110"/>
          </a:xfrm>
          <a:prstGeom prst="rect">
            <a:avLst/>
          </a:prstGeom>
          <a:noFill/>
        </p:spPr>
        <p:txBody>
          <a:bodyPr wrap="square" rtlCol="0">
            <a:spAutoFit/>
          </a:bodyPr>
          <a:lstStyle/>
          <a:p>
            <a:r>
              <a:rPr lang="en-US" sz="2000" dirty="0"/>
              <a:t>Provide users with option to see Happiness by Indicator for a selected country </a:t>
            </a:r>
          </a:p>
        </p:txBody>
      </p:sp>
      <p:sp>
        <p:nvSpPr>
          <p:cNvPr id="3" name="TextBox 2">
            <a:extLst>
              <a:ext uri="{FF2B5EF4-FFF2-40B4-BE49-F238E27FC236}">
                <a16:creationId xmlns:a16="http://schemas.microsoft.com/office/drawing/2014/main" id="{C248CE27-C65D-452E-BD0E-FF42F87258AF}"/>
              </a:ext>
            </a:extLst>
          </p:cNvPr>
          <p:cNvSpPr txBox="1"/>
          <p:nvPr/>
        </p:nvSpPr>
        <p:spPr>
          <a:xfrm>
            <a:off x="641032" y="6283795"/>
            <a:ext cx="9134475" cy="400110"/>
          </a:xfrm>
          <a:prstGeom prst="rect">
            <a:avLst/>
          </a:prstGeom>
          <a:noFill/>
        </p:spPr>
        <p:txBody>
          <a:bodyPr wrap="square" rtlCol="0">
            <a:spAutoFit/>
          </a:bodyPr>
          <a:lstStyle/>
          <a:p>
            <a:r>
              <a:rPr lang="en-US" sz="2000" dirty="0"/>
              <a:t>Drop down list feature prompts user to enter a specific country</a:t>
            </a:r>
          </a:p>
        </p:txBody>
      </p:sp>
    </p:spTree>
    <p:extLst>
      <p:ext uri="{BB962C8B-B14F-4D97-AF65-F5344CB8AC3E}">
        <p14:creationId xmlns:p14="http://schemas.microsoft.com/office/powerpoint/2010/main" val="106766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CAFAC-4520-4088-830B-9605C1D10E4E}"/>
              </a:ext>
            </a:extLst>
          </p:cNvPr>
          <p:cNvSpPr>
            <a:spLocks noGrp="1"/>
          </p:cNvSpPr>
          <p:nvPr>
            <p:ph type="title"/>
          </p:nvPr>
        </p:nvSpPr>
        <p:spPr/>
        <p:txBody>
          <a:bodyPr/>
          <a:lstStyle/>
          <a:p>
            <a:r>
              <a:rPr lang="en-US" sz="4200" dirty="0"/>
              <a:t>Happiness and Infant Mortality</a:t>
            </a:r>
          </a:p>
        </p:txBody>
      </p:sp>
      <p:pic>
        <p:nvPicPr>
          <p:cNvPr id="5" name="Content Placeholder 4" descr="A screenshot of a cell phone&#10;&#10;Description automatically generated">
            <a:extLst>
              <a:ext uri="{FF2B5EF4-FFF2-40B4-BE49-F238E27FC236}">
                <a16:creationId xmlns:a16="http://schemas.microsoft.com/office/drawing/2014/main" id="{3FA4F07E-CF94-4E53-B4FF-D833A70882D6}"/>
              </a:ext>
            </a:extLst>
          </p:cNvPr>
          <p:cNvPicPr>
            <a:picLocks noGrp="1" noChangeAspect="1"/>
          </p:cNvPicPr>
          <p:nvPr>
            <p:ph sz="half" idx="1"/>
          </p:nvPr>
        </p:nvPicPr>
        <p:blipFill>
          <a:blip r:embed="rId2"/>
          <a:stretch>
            <a:fillRect/>
          </a:stretch>
        </p:blipFill>
        <p:spPr>
          <a:xfrm>
            <a:off x="0" y="2603500"/>
            <a:ext cx="5980113" cy="4254500"/>
          </a:xfrm>
        </p:spPr>
      </p:pic>
      <p:sp>
        <p:nvSpPr>
          <p:cNvPr id="6" name="Content Placeholder 5">
            <a:extLst>
              <a:ext uri="{FF2B5EF4-FFF2-40B4-BE49-F238E27FC236}">
                <a16:creationId xmlns:a16="http://schemas.microsoft.com/office/drawing/2014/main" id="{C231AC98-21A7-4FC8-9DC0-771A21EAA4FD}"/>
              </a:ext>
            </a:extLst>
          </p:cNvPr>
          <p:cNvSpPr>
            <a:spLocks noGrp="1"/>
          </p:cNvSpPr>
          <p:nvPr>
            <p:ph sz="half" idx="2"/>
          </p:nvPr>
        </p:nvSpPr>
        <p:spPr>
          <a:xfrm>
            <a:off x="6208712" y="2603499"/>
            <a:ext cx="5980113" cy="4254499"/>
          </a:xfrm>
        </p:spPr>
        <p:txBody>
          <a:bodyPr>
            <a:normAutofit/>
          </a:bodyPr>
          <a:lstStyle/>
          <a:p>
            <a:r>
              <a:rPr lang="en-US" sz="2400" dirty="0"/>
              <a:t>- Scatter plot showing happiness score vs. infant mortality rate per 1000 births</a:t>
            </a:r>
          </a:p>
          <a:p>
            <a:r>
              <a:rPr lang="en-US" sz="2400" dirty="0"/>
              <a:t>- Each red circle represents a country</a:t>
            </a:r>
          </a:p>
          <a:p>
            <a:r>
              <a:rPr lang="en-US" sz="2400" dirty="0"/>
              <a:t>- Analysis of the data shows no clear correlation between infant mortality rate and happiness score of a country.</a:t>
            </a:r>
          </a:p>
        </p:txBody>
      </p:sp>
    </p:spTree>
    <p:extLst>
      <p:ext uri="{BB962C8B-B14F-4D97-AF65-F5344CB8AC3E}">
        <p14:creationId xmlns:p14="http://schemas.microsoft.com/office/powerpoint/2010/main" val="4159259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646</TotalTime>
  <Words>882</Words>
  <Application>Microsoft Office PowerPoint</Application>
  <PresentationFormat>Widescreen</PresentationFormat>
  <Paragraphs>118</Paragraphs>
  <Slides>13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Segoe UI</vt:lpstr>
      <vt:lpstr>Segoe UI Light</vt:lpstr>
      <vt:lpstr>Segoe UI Semilight</vt:lpstr>
      <vt:lpstr>Wingdings 3</vt:lpstr>
      <vt:lpstr>Ion Boardroom</vt:lpstr>
      <vt:lpstr>Happiness vs indicators</vt:lpstr>
      <vt:lpstr>Contents</vt:lpstr>
      <vt:lpstr>Happiness vs Indicators</vt:lpstr>
      <vt:lpstr>Datasets Used and Questions Asked</vt:lpstr>
      <vt:lpstr>PowerPoint Presentation</vt:lpstr>
      <vt:lpstr>Happiness vs GDP, Life Expectancy and Freedom</vt:lpstr>
      <vt:lpstr>Happiness and GDP trends</vt:lpstr>
      <vt:lpstr>2018 Happiness Indicators per Country</vt:lpstr>
      <vt:lpstr>Happiness and Infant Mortality</vt:lpstr>
      <vt:lpstr>Happiness and Literacy</vt:lpstr>
      <vt:lpstr>Happiness Around the World</vt:lpstr>
      <vt:lpstr>Happiness Score Gauge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Happiness vs Indicators</dc:title>
  <dc:creator>Seth Lindaman</dc:creator>
  <cp:lastModifiedBy>Seth Lindaman</cp:lastModifiedBy>
  <cp:revision>47</cp:revision>
  <dcterms:created xsi:type="dcterms:W3CDTF">2019-04-12T16:41:21Z</dcterms:created>
  <dcterms:modified xsi:type="dcterms:W3CDTF">2019-04-16T00:14:29Z</dcterms:modified>
</cp:coreProperties>
</file>