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57" r:id="rId3"/>
    <p:sldId id="258" r:id="rId4"/>
    <p:sldId id="272" r:id="rId5"/>
    <p:sldId id="273" r:id="rId6"/>
    <p:sldId id="260" r:id="rId7"/>
    <p:sldId id="261" r:id="rId8"/>
    <p:sldId id="262" r:id="rId9"/>
    <p:sldId id="263" r:id="rId10"/>
    <p:sldId id="264" r:id="rId11"/>
    <p:sldId id="265" r:id="rId12"/>
    <p:sldId id="266" r:id="rId13"/>
    <p:sldId id="267" r:id="rId14"/>
    <p:sldId id="27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EFF35A-EFE5-4F5D-9583-A8EF6A3FF3C4}">
          <p14:sldIdLst>
            <p14:sldId id="256"/>
            <p14:sldId id="257"/>
          </p14:sldIdLst>
        </p14:section>
        <p14:section name="Untitled Section" id="{3C4B9330-CD11-4108-8172-DD8FCB75A764}">
          <p14:sldIdLst>
            <p14:sldId id="258"/>
            <p14:sldId id="272"/>
            <p14:sldId id="273"/>
            <p14:sldId id="260"/>
            <p14:sldId id="261"/>
            <p14:sldId id="262"/>
            <p14:sldId id="263"/>
            <p14:sldId id="264"/>
            <p14:sldId id="265"/>
            <p14:sldId id="266"/>
            <p14:sldId id="267"/>
            <p14:sldId id="274"/>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72" d="100"/>
          <a:sy n="72" d="100"/>
        </p:scale>
        <p:origin x="66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3D783-C1CD-4713-8304-93A14EF95717}" type="datetimeFigureOut">
              <a:rPr lang="en-US" smtClean="0"/>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DB239-EC90-437A-A80A-77F5F01CE6F4}" type="slidenum">
              <a:rPr lang="en-US" smtClean="0"/>
              <a:t>‹#›</a:t>
            </a:fld>
            <a:endParaRPr lang="en-US"/>
          </a:p>
        </p:txBody>
      </p:sp>
    </p:spTree>
    <p:extLst>
      <p:ext uri="{BB962C8B-B14F-4D97-AF65-F5344CB8AC3E}">
        <p14:creationId xmlns:p14="http://schemas.microsoft.com/office/powerpoint/2010/main" val="147455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5DB239-EC90-437A-A80A-77F5F01CE6F4}" type="slidenum">
              <a:rPr lang="en-US" smtClean="0"/>
              <a:t>1</a:t>
            </a:fld>
            <a:endParaRPr lang="en-US"/>
          </a:p>
        </p:txBody>
      </p:sp>
    </p:spTree>
    <p:extLst>
      <p:ext uri="{BB962C8B-B14F-4D97-AF65-F5344CB8AC3E}">
        <p14:creationId xmlns:p14="http://schemas.microsoft.com/office/powerpoint/2010/main" val="300982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5DB239-EC90-437A-A80A-77F5F01CE6F4}" type="slidenum">
              <a:rPr lang="en-US" smtClean="0"/>
              <a:t>2</a:t>
            </a:fld>
            <a:endParaRPr lang="en-US"/>
          </a:p>
        </p:txBody>
      </p:sp>
    </p:spTree>
    <p:extLst>
      <p:ext uri="{BB962C8B-B14F-4D97-AF65-F5344CB8AC3E}">
        <p14:creationId xmlns:p14="http://schemas.microsoft.com/office/powerpoint/2010/main" val="239697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9588" y="604838"/>
            <a:ext cx="5486400" cy="3086100"/>
          </a:xfrm>
        </p:spPr>
      </p:sp>
      <p:sp>
        <p:nvSpPr>
          <p:cNvPr id="3" name="Notes Placeholder 2"/>
          <p:cNvSpPr>
            <a:spLocks noGrp="1"/>
          </p:cNvSpPr>
          <p:nvPr>
            <p:ph type="body" idx="1"/>
          </p:nvPr>
        </p:nvSpPr>
        <p:spPr>
          <a:xfrm>
            <a:off x="162839" y="4400550"/>
            <a:ext cx="6563638" cy="4605664"/>
          </a:xfrm>
        </p:spPr>
        <p:txBody>
          <a:bodyPr/>
          <a:lstStyle/>
          <a:p>
            <a:r>
              <a:rPr lang="en-US" sz="2400" b="1" u="sng" dirty="0">
                <a:solidFill>
                  <a:srgbClr val="0070C0"/>
                </a:solidFill>
              </a:rPr>
              <a:t>Read Transaction Phase: </a:t>
            </a:r>
          </a:p>
          <a:p>
            <a:pPr marL="342900" indent="-342900">
              <a:buFont typeface="Wingdings" panose="05000000000000000000" pitchFamily="2" charset="2"/>
              <a:buChar char="§"/>
            </a:pPr>
            <a:r>
              <a:rPr lang="en-US" sz="2000" dirty="0"/>
              <a:t>Master puts address on read address channel and asserts ARVALID to indicate that address is valid and asserts RREADY to indicate that master is ready to accept data from slave. </a:t>
            </a:r>
          </a:p>
          <a:p>
            <a:pPr marL="342900" indent="-342900">
              <a:buFont typeface="Wingdings" panose="05000000000000000000" pitchFamily="2" charset="2"/>
              <a:buChar char="§"/>
            </a:pPr>
            <a:r>
              <a:rPr lang="en-US" sz="2000" dirty="0"/>
              <a:t>When slave indicates that it is ready to accept address, handshake process takes place and slave will place data on read data channel and asserts RVALID to indicate data is valid. </a:t>
            </a:r>
          </a:p>
          <a:p>
            <a:pPr marL="342900" indent="-342900">
              <a:buFont typeface="Wingdings" panose="05000000000000000000" pitchFamily="2" charset="2"/>
              <a:buChar char="§"/>
            </a:pPr>
            <a:r>
              <a:rPr lang="en-US" sz="2000" dirty="0"/>
              <a:t>Since both RREADY and RVALID are asserted, the transaction will be completed in next cycle and both the signals will be de-asserted. </a:t>
            </a:r>
          </a:p>
          <a:p>
            <a:r>
              <a:rPr lang="en-US" dirty="0"/>
              <a:t> </a:t>
            </a:r>
          </a:p>
        </p:txBody>
      </p:sp>
      <p:sp>
        <p:nvSpPr>
          <p:cNvPr id="4" name="Slide Number Placeholder 3"/>
          <p:cNvSpPr>
            <a:spLocks noGrp="1"/>
          </p:cNvSpPr>
          <p:nvPr>
            <p:ph type="sldNum" sz="quarter" idx="5"/>
          </p:nvPr>
        </p:nvSpPr>
        <p:spPr/>
        <p:txBody>
          <a:bodyPr/>
          <a:lstStyle/>
          <a:p>
            <a:fld id="{405DB239-EC90-437A-A80A-77F5F01CE6F4}" type="slidenum">
              <a:rPr lang="en-US" smtClean="0"/>
              <a:t>3</a:t>
            </a:fld>
            <a:endParaRPr lang="en-US"/>
          </a:p>
        </p:txBody>
      </p:sp>
      <p:pic>
        <p:nvPicPr>
          <p:cNvPr id="8" name="Picture 7" descr="A screenshot of a cell phone&#10;&#10;Description automatically generated">
            <a:extLst>
              <a:ext uri="{FF2B5EF4-FFF2-40B4-BE49-F238E27FC236}">
                <a16:creationId xmlns:a16="http://schemas.microsoft.com/office/drawing/2014/main" id="{E5046FC7-0D8F-4A7B-B1D6-C024BF73B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172" y="1165963"/>
            <a:ext cx="3981655" cy="2184512"/>
          </a:xfrm>
          <a:prstGeom prst="rect">
            <a:avLst/>
          </a:prstGeom>
        </p:spPr>
      </p:pic>
    </p:spTree>
    <p:extLst>
      <p:ext uri="{BB962C8B-B14F-4D97-AF65-F5344CB8AC3E}">
        <p14:creationId xmlns:p14="http://schemas.microsoft.com/office/powerpoint/2010/main" val="333388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5DB239-EC90-437A-A80A-77F5F01CE6F4}" type="slidenum">
              <a:rPr lang="en-US" smtClean="0"/>
              <a:t>6</a:t>
            </a:fld>
            <a:endParaRPr lang="en-US"/>
          </a:p>
        </p:txBody>
      </p:sp>
    </p:spTree>
    <p:extLst>
      <p:ext uri="{BB962C8B-B14F-4D97-AF65-F5344CB8AC3E}">
        <p14:creationId xmlns:p14="http://schemas.microsoft.com/office/powerpoint/2010/main" val="222197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383877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7BE4FB-DF36-410B-9CFC-DD134F29DD52}"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287081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240943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1583110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1705037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3321578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3048967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3466577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275349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410131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7BE4FB-DF36-410B-9CFC-DD134F29DD52}"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295152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7BE4FB-DF36-410B-9CFC-DD134F29DD52}"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230426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7BE4FB-DF36-410B-9CFC-DD134F29DD52}" type="datetimeFigureOut">
              <a:rPr lang="en-US" smtClean="0"/>
              <a:t>3/18/2020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83188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7BE4FB-DF36-410B-9CFC-DD134F29DD52}" type="datetimeFigureOut">
              <a:rPr lang="en-US" smtClean="0"/>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419278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BE4FB-DF36-410B-9CFC-DD134F29DD52}" type="datetimeFigureOut">
              <a:rPr lang="en-US" smtClean="0"/>
              <a:t>3/18/2020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15098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7BE4FB-DF36-410B-9CFC-DD134F29DD52}"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594748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7BE4FB-DF36-410B-9CFC-DD134F29DD52}"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E46E1-DBA4-41CD-BFD6-05BC8DBF7769}" type="slidenum">
              <a:rPr lang="en-US" smtClean="0"/>
              <a:t>‹#›</a:t>
            </a:fld>
            <a:endParaRPr lang="en-US"/>
          </a:p>
        </p:txBody>
      </p:sp>
    </p:spTree>
    <p:extLst>
      <p:ext uri="{BB962C8B-B14F-4D97-AF65-F5344CB8AC3E}">
        <p14:creationId xmlns:p14="http://schemas.microsoft.com/office/powerpoint/2010/main" val="291205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7BE4FB-DF36-410B-9CFC-DD134F29DD52}" type="datetimeFigureOut">
              <a:rPr lang="en-US" smtClean="0"/>
              <a:t>3/18/2020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6E46E1-DBA4-41CD-BFD6-05BC8DBF7769}" type="slidenum">
              <a:rPr lang="en-US" smtClean="0"/>
              <a:t>‹#›</a:t>
            </a:fld>
            <a:endParaRPr lang="en-US"/>
          </a:p>
        </p:txBody>
      </p:sp>
    </p:spTree>
    <p:extLst>
      <p:ext uri="{BB962C8B-B14F-4D97-AF65-F5344CB8AC3E}">
        <p14:creationId xmlns:p14="http://schemas.microsoft.com/office/powerpoint/2010/main" val="41230909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53"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626EA47-E54A-4D8C-B721-8B118174D48A}"/>
              </a:ext>
            </a:extLst>
          </p:cNvPr>
          <p:cNvSpPr>
            <a:spLocks noGrp="1"/>
          </p:cNvSpPr>
          <p:nvPr>
            <p:ph type="ctrTitle"/>
          </p:nvPr>
        </p:nvSpPr>
        <p:spPr>
          <a:xfrm>
            <a:off x="496112" y="685801"/>
            <a:ext cx="2743200" cy="5105400"/>
          </a:xfrm>
        </p:spPr>
        <p:txBody>
          <a:bodyPr vert="horz" lIns="91440" tIns="45720" rIns="91440" bIns="45720" rtlCol="0" anchor="ctr">
            <a:normAutofit/>
          </a:bodyPr>
          <a:lstStyle/>
          <a:p>
            <a:pPr algn="l"/>
            <a:r>
              <a:rPr lang="en-US" sz="3200" b="1" dirty="0">
                <a:solidFill>
                  <a:srgbClr val="FFFFFF"/>
                </a:solidFill>
              </a:rPr>
              <a:t>PROJECT OVERVIEW </a:t>
            </a:r>
            <a:br>
              <a:rPr lang="en-US" sz="3200" b="1" dirty="0">
                <a:solidFill>
                  <a:srgbClr val="FFFFFF"/>
                </a:solidFill>
              </a:rPr>
            </a:br>
            <a:r>
              <a:rPr lang="en-US" sz="3200" b="1" dirty="0">
                <a:solidFill>
                  <a:srgbClr val="FFFFFF"/>
                </a:solidFill>
              </a:rPr>
              <a:t>WINTER 2020                    </a:t>
            </a:r>
            <a:br>
              <a:rPr lang="en-US" sz="3200" b="1" dirty="0">
                <a:solidFill>
                  <a:srgbClr val="FFFFFF"/>
                </a:solidFill>
              </a:rPr>
            </a:br>
            <a:r>
              <a:rPr lang="en-US" sz="3200" b="1" dirty="0">
                <a:solidFill>
                  <a:srgbClr val="FFFFFF"/>
                </a:solidFill>
              </a:rPr>
              <a:t>ECE 571 </a:t>
            </a:r>
          </a:p>
        </p:txBody>
      </p:sp>
      <p:grpSp>
        <p:nvGrpSpPr>
          <p:cNvPr id="82"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8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Subtitle 2">
            <a:extLst>
              <a:ext uri="{FF2B5EF4-FFF2-40B4-BE49-F238E27FC236}">
                <a16:creationId xmlns:a16="http://schemas.microsoft.com/office/drawing/2014/main" id="{FBD8F7C4-8A6A-48A4-AD04-0178B7F40A95}"/>
              </a:ext>
            </a:extLst>
          </p:cNvPr>
          <p:cNvSpPr>
            <a:spLocks noGrp="1"/>
          </p:cNvSpPr>
          <p:nvPr>
            <p:ph type="subTitle" idx="1"/>
          </p:nvPr>
        </p:nvSpPr>
        <p:spPr>
          <a:xfrm>
            <a:off x="4544017" y="685800"/>
            <a:ext cx="7497171" cy="5613399"/>
          </a:xfrm>
        </p:spPr>
        <p:txBody>
          <a:bodyPr vert="horz" lIns="91440" tIns="45720" rIns="91440" bIns="45720" rtlCol="0" anchor="ctr">
            <a:normAutofit/>
          </a:bodyPr>
          <a:lstStyle/>
          <a:p>
            <a:pPr algn="l"/>
            <a:r>
              <a:rPr lang="en-US" sz="2000" b="1" dirty="0"/>
              <a:t>  </a:t>
            </a:r>
            <a:r>
              <a:rPr lang="en-US" sz="3200" b="1" dirty="0">
                <a:latin typeface="Castellar" panose="020A0402060406010301" pitchFamily="18" charset="0"/>
              </a:rPr>
              <a:t>Design and Verification of    			AXI4-Lite protocol </a:t>
            </a:r>
          </a:p>
          <a:p>
            <a:pPr algn="l"/>
            <a:r>
              <a:rPr lang="en-US" sz="2000" b="1" dirty="0"/>
              <a:t>                                                </a:t>
            </a:r>
          </a:p>
          <a:p>
            <a:pPr algn="l"/>
            <a:endParaRPr lang="en-US" sz="2000" b="1" dirty="0"/>
          </a:p>
          <a:p>
            <a:pPr algn="l"/>
            <a:r>
              <a:rPr lang="en-US" sz="2000" b="1" dirty="0"/>
              <a:t>										 	  </a:t>
            </a:r>
            <a:r>
              <a:rPr lang="en-US" sz="2000" b="1" dirty="0">
                <a:latin typeface="Agency FB" panose="020B0503020202020204" pitchFamily="34" charset="0"/>
              </a:rPr>
              <a:t>Team 8: </a:t>
            </a:r>
          </a:p>
          <a:p>
            <a:pPr algn="l">
              <a:lnSpc>
                <a:spcPct val="150000"/>
              </a:lnSpc>
            </a:pPr>
            <a:r>
              <a:rPr lang="en-US" sz="2000" b="1" dirty="0">
                <a:latin typeface="Agency FB" panose="020B0503020202020204" pitchFamily="34" charset="0"/>
              </a:rPr>
              <a:t> 				                                                               Disha Shetty     				                          				                   Likitha Atluru  </a:t>
            </a:r>
          </a:p>
          <a:p>
            <a:pPr algn="l"/>
            <a:r>
              <a:rPr lang="en-US" sz="2000" b="1" dirty="0">
                <a:latin typeface="Agency FB" panose="020B0503020202020204" pitchFamily="34" charset="0"/>
              </a:rPr>
              <a:t>											 Preetha </a:t>
            </a:r>
            <a:r>
              <a:rPr lang="en-US" sz="2000" b="1" dirty="0" err="1">
                <a:latin typeface="Agency FB" panose="020B0503020202020204" pitchFamily="34" charset="0"/>
              </a:rPr>
              <a:t>Selvaraju</a:t>
            </a:r>
            <a:r>
              <a:rPr lang="en-US" sz="2000" b="1" dirty="0">
                <a:latin typeface="Agency FB" panose="020B0503020202020204" pitchFamily="34" charset="0"/>
              </a:rPr>
              <a:t> </a:t>
            </a:r>
          </a:p>
          <a:p>
            <a:pPr algn="l"/>
            <a:r>
              <a:rPr lang="en-US" sz="2000" b="1" dirty="0">
                <a:latin typeface="Agency FB" panose="020B0503020202020204" pitchFamily="34" charset="0"/>
              </a:rPr>
              <a:t>											 Rutuja Patil </a:t>
            </a:r>
          </a:p>
        </p:txBody>
      </p:sp>
    </p:spTree>
    <p:extLst>
      <p:ext uri="{BB962C8B-B14F-4D97-AF65-F5344CB8AC3E}">
        <p14:creationId xmlns:p14="http://schemas.microsoft.com/office/powerpoint/2010/main" val="2406688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8A47-BA4F-4D50-9712-344058EDB5D1}"/>
              </a:ext>
            </a:extLst>
          </p:cNvPr>
          <p:cNvSpPr>
            <a:spLocks noGrp="1"/>
          </p:cNvSpPr>
          <p:nvPr>
            <p:ph type="title"/>
          </p:nvPr>
        </p:nvSpPr>
        <p:spPr>
          <a:xfrm>
            <a:off x="1617661" y="276225"/>
            <a:ext cx="10402889" cy="561975"/>
          </a:xfrm>
        </p:spPr>
        <p:txBody>
          <a:bodyPr>
            <a:noAutofit/>
          </a:bodyPr>
          <a:lstStyle/>
          <a:p>
            <a:r>
              <a:rPr lang="en-US" sz="2000" b="1" dirty="0">
                <a:solidFill>
                  <a:schemeClr val="accent4"/>
                </a:solidFill>
                <a:latin typeface="Algerian" panose="04020705040A02060702" pitchFamily="82" charset="0"/>
              </a:rPr>
              <a:t>WRITE ADDRESS channel assertions</a:t>
            </a:r>
            <a:endParaRPr lang="en-US" sz="2000" dirty="0"/>
          </a:p>
        </p:txBody>
      </p:sp>
      <p:graphicFrame>
        <p:nvGraphicFramePr>
          <p:cNvPr id="4" name="Content Placeholder 3">
            <a:extLst>
              <a:ext uri="{FF2B5EF4-FFF2-40B4-BE49-F238E27FC236}">
                <a16:creationId xmlns:a16="http://schemas.microsoft.com/office/drawing/2014/main" id="{B0144A5D-97C3-4C4D-B6AA-F5D1D7F98667}"/>
              </a:ext>
            </a:extLst>
          </p:cNvPr>
          <p:cNvGraphicFramePr>
            <a:graphicFrameLocks noGrp="1"/>
          </p:cNvGraphicFramePr>
          <p:nvPr>
            <p:ph idx="1"/>
            <p:extLst>
              <p:ext uri="{D42A27DB-BD31-4B8C-83A1-F6EECF244321}">
                <p14:modId xmlns:p14="http://schemas.microsoft.com/office/powerpoint/2010/main" val="2257218719"/>
              </p:ext>
            </p:extLst>
          </p:nvPr>
        </p:nvGraphicFramePr>
        <p:xfrm>
          <a:off x="2095500" y="914400"/>
          <a:ext cx="9642613" cy="5972518"/>
        </p:xfrm>
        <a:graphic>
          <a:graphicData uri="http://schemas.openxmlformats.org/drawingml/2006/table">
            <a:tbl>
              <a:tblPr firstRow="1" firstCol="1" bandRow="1">
                <a:tableStyleId>{5C22544A-7EE6-4342-B048-85BDC9FD1C3A}</a:tableStyleId>
              </a:tblPr>
              <a:tblGrid>
                <a:gridCol w="1919909">
                  <a:extLst>
                    <a:ext uri="{9D8B030D-6E8A-4147-A177-3AD203B41FA5}">
                      <a16:colId xmlns:a16="http://schemas.microsoft.com/office/drawing/2014/main" val="3099560210"/>
                    </a:ext>
                  </a:extLst>
                </a:gridCol>
                <a:gridCol w="7722704">
                  <a:extLst>
                    <a:ext uri="{9D8B030D-6E8A-4147-A177-3AD203B41FA5}">
                      <a16:colId xmlns:a16="http://schemas.microsoft.com/office/drawing/2014/main" val="3157099876"/>
                    </a:ext>
                  </a:extLst>
                </a:gridCol>
              </a:tblGrid>
              <a:tr h="220585">
                <a:tc>
                  <a:txBody>
                    <a:bodyPr/>
                    <a:lstStyle/>
                    <a:p>
                      <a:pPr marL="0" marR="0" algn="just">
                        <a:lnSpc>
                          <a:spcPct val="107000"/>
                        </a:lnSpc>
                        <a:spcBef>
                          <a:spcPts val="0"/>
                        </a:spcBef>
                        <a:spcAft>
                          <a:spcPts val="0"/>
                        </a:spcAft>
                      </a:pPr>
                      <a:r>
                        <a:rPr lang="en-US" sz="1800">
                          <a:effectLst/>
                        </a:rPr>
                        <a:t>Assertion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       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349643"/>
                  </a:ext>
                </a:extLst>
              </a:tr>
              <a:tr h="912890">
                <a:tc>
                  <a:txBody>
                    <a:bodyPr/>
                    <a:lstStyle/>
                    <a:p>
                      <a:pPr marL="0" marR="0" algn="just">
                        <a:lnSpc>
                          <a:spcPct val="107000"/>
                        </a:lnSpc>
                        <a:spcBef>
                          <a:spcPts val="0"/>
                        </a:spcBef>
                        <a:spcAft>
                          <a:spcPts val="0"/>
                        </a:spcAft>
                      </a:pPr>
                      <a:r>
                        <a:rPr lang="en-US" sz="1800" dirty="0" err="1">
                          <a:effectLst/>
                        </a:rPr>
                        <a:t>AWADDR_STABLE_X_a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when AWVALID is asserted, address AWADDR must remain stable until AWVALID and AWREADY become 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9698347"/>
                  </a:ext>
                </a:extLst>
              </a:tr>
              <a:tr h="682122">
                <a:tc>
                  <a:txBody>
                    <a:bodyPr/>
                    <a:lstStyle/>
                    <a:p>
                      <a:pPr marL="0" marR="0" algn="just">
                        <a:lnSpc>
                          <a:spcPct val="107000"/>
                        </a:lnSpc>
                        <a:spcBef>
                          <a:spcPts val="0"/>
                        </a:spcBef>
                        <a:spcAft>
                          <a:spcPts val="0"/>
                        </a:spcAft>
                      </a:pPr>
                      <a:r>
                        <a:rPr lang="en-US" sz="1800" dirty="0" err="1">
                          <a:effectLst/>
                        </a:rPr>
                        <a:t>AWADDR_X_a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A value of ‘X’ on AWADDR is not permitted when AWVALID is 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6345039"/>
                  </a:ext>
                </a:extLst>
              </a:tr>
              <a:tr h="451353">
                <a:tc>
                  <a:txBody>
                    <a:bodyPr/>
                    <a:lstStyle/>
                    <a:p>
                      <a:pPr marL="0" marR="0" algn="just">
                        <a:lnSpc>
                          <a:spcPct val="107000"/>
                        </a:lnSpc>
                        <a:spcBef>
                          <a:spcPts val="0"/>
                        </a:spcBef>
                        <a:spcAft>
                          <a:spcPts val="0"/>
                        </a:spcAft>
                      </a:pPr>
                      <a:r>
                        <a:rPr lang="en-US" sz="1800" dirty="0" err="1">
                          <a:effectLst/>
                        </a:rPr>
                        <a:t>AWVALID_RESET_X_a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When </a:t>
                      </a:r>
                      <a:r>
                        <a:rPr lang="en-US" sz="1800" dirty="0" err="1">
                          <a:effectLst/>
                        </a:rPr>
                        <a:t>ARESETn</a:t>
                      </a:r>
                      <a:r>
                        <a:rPr lang="en-US" sz="1800" dirty="0">
                          <a:effectLst/>
                        </a:rPr>
                        <a:t> goes LOW AWVALID should be 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411830"/>
                  </a:ext>
                </a:extLst>
              </a:tr>
              <a:tr h="451353">
                <a:tc>
                  <a:txBody>
                    <a:bodyPr/>
                    <a:lstStyle/>
                    <a:p>
                      <a:pPr marL="0" marR="0" algn="just">
                        <a:lnSpc>
                          <a:spcPct val="107000"/>
                        </a:lnSpc>
                        <a:spcBef>
                          <a:spcPts val="0"/>
                        </a:spcBef>
                        <a:spcAft>
                          <a:spcPts val="0"/>
                        </a:spcAft>
                      </a:pPr>
                      <a:r>
                        <a:rPr lang="en-US" sz="1800" dirty="0">
                          <a:effectLst/>
                        </a:rPr>
                        <a:t>AWREADY_RESET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When </a:t>
                      </a:r>
                      <a:r>
                        <a:rPr lang="en-US" sz="1800" dirty="0" err="1">
                          <a:effectLst/>
                        </a:rPr>
                        <a:t>ARESETn</a:t>
                      </a:r>
                      <a:r>
                        <a:rPr lang="en-US" sz="1800" dirty="0">
                          <a:effectLst/>
                        </a:rPr>
                        <a:t> goes LOW AWREADY should be 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7812577"/>
                  </a:ext>
                </a:extLst>
              </a:tr>
              <a:tr h="682122">
                <a:tc>
                  <a:txBody>
                    <a:bodyPr/>
                    <a:lstStyle/>
                    <a:p>
                      <a:pPr marL="0" marR="0" algn="just">
                        <a:lnSpc>
                          <a:spcPct val="107000"/>
                        </a:lnSpc>
                        <a:spcBef>
                          <a:spcPts val="0"/>
                        </a:spcBef>
                        <a:spcAft>
                          <a:spcPts val="0"/>
                        </a:spcAft>
                      </a:pPr>
                      <a:r>
                        <a:rPr lang="en-US" sz="1800" dirty="0" err="1">
                          <a:effectLst/>
                        </a:rPr>
                        <a:t>AWVALID_STABLE_X_a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When AWVALID is asserted, then it must remain asserted until AWREADY is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4584568"/>
                  </a:ext>
                </a:extLst>
              </a:tr>
              <a:tr h="682122">
                <a:tc>
                  <a:txBody>
                    <a:bodyPr/>
                    <a:lstStyle/>
                    <a:p>
                      <a:pPr marL="0" marR="0" algn="just">
                        <a:lnSpc>
                          <a:spcPct val="107000"/>
                        </a:lnSpc>
                        <a:spcBef>
                          <a:spcPts val="0"/>
                        </a:spcBef>
                        <a:spcAft>
                          <a:spcPts val="0"/>
                        </a:spcAft>
                      </a:pPr>
                      <a:r>
                        <a:rPr lang="en-US" sz="1800" dirty="0">
                          <a:effectLst/>
                        </a:rPr>
                        <a:t>AWREADY_STABLE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When AWREADY is asserted, then it must remain asserted until AWVALID is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502694"/>
                  </a:ext>
                </a:extLst>
              </a:tr>
              <a:tr h="451353">
                <a:tc>
                  <a:txBody>
                    <a:bodyPr/>
                    <a:lstStyle/>
                    <a:p>
                      <a:pPr marL="0" marR="0" algn="just">
                        <a:lnSpc>
                          <a:spcPct val="107000"/>
                        </a:lnSpc>
                        <a:spcBef>
                          <a:spcPts val="0"/>
                        </a:spcBef>
                        <a:spcAft>
                          <a:spcPts val="0"/>
                        </a:spcAft>
                      </a:pPr>
                      <a:r>
                        <a:rPr lang="en-US" sz="1800" dirty="0" err="1">
                          <a:effectLst/>
                        </a:rPr>
                        <a:t>AWVALID_X_a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A value of ‘X’ on AWVALID is not permitted when ARESETN is high(not in reset).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148887"/>
                  </a:ext>
                </a:extLst>
              </a:tr>
              <a:tr h="451353">
                <a:tc>
                  <a:txBody>
                    <a:bodyPr/>
                    <a:lstStyle/>
                    <a:p>
                      <a:pPr marL="0" marR="0" algn="just">
                        <a:lnSpc>
                          <a:spcPct val="107000"/>
                        </a:lnSpc>
                        <a:spcBef>
                          <a:spcPts val="0"/>
                        </a:spcBef>
                        <a:spcAft>
                          <a:spcPts val="0"/>
                        </a:spcAft>
                      </a:pPr>
                      <a:r>
                        <a:rPr lang="en-US" sz="1800" dirty="0" err="1">
                          <a:effectLst/>
                        </a:rPr>
                        <a:t>AWREADY_X_a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A value of ‘X’ on AWREADY is not permitted when ARESETN is high(not in reset).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452498"/>
                  </a:ext>
                </a:extLst>
              </a:tr>
              <a:tr h="682122">
                <a:tc>
                  <a:txBody>
                    <a:bodyPr/>
                    <a:lstStyle/>
                    <a:p>
                      <a:pPr marL="0" marR="0" algn="just">
                        <a:lnSpc>
                          <a:spcPct val="107000"/>
                        </a:lnSpc>
                        <a:spcBef>
                          <a:spcPts val="0"/>
                        </a:spcBef>
                        <a:spcAft>
                          <a:spcPts val="0"/>
                        </a:spcAft>
                      </a:pPr>
                      <a:r>
                        <a:rPr lang="en-US" sz="1800" dirty="0" err="1">
                          <a:effectLst/>
                        </a:rPr>
                        <a:t>WRITEADDRESS_X_a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Check whether AWADDR has been received successfully by the slave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21143"/>
                  </a:ext>
                </a:extLst>
              </a:tr>
            </a:tbl>
          </a:graphicData>
        </a:graphic>
      </p:graphicFrame>
    </p:spTree>
    <p:extLst>
      <p:ext uri="{BB962C8B-B14F-4D97-AF65-F5344CB8AC3E}">
        <p14:creationId xmlns:p14="http://schemas.microsoft.com/office/powerpoint/2010/main" val="377938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1043-0640-4F0E-A666-2001A3BA6567}"/>
              </a:ext>
            </a:extLst>
          </p:cNvPr>
          <p:cNvSpPr>
            <a:spLocks noGrp="1"/>
          </p:cNvSpPr>
          <p:nvPr>
            <p:ph type="title"/>
          </p:nvPr>
        </p:nvSpPr>
        <p:spPr>
          <a:xfrm>
            <a:off x="1489972" y="76614"/>
            <a:ext cx="10193339" cy="619125"/>
          </a:xfrm>
        </p:spPr>
        <p:txBody>
          <a:bodyPr>
            <a:normAutofit/>
          </a:bodyPr>
          <a:lstStyle/>
          <a:p>
            <a:r>
              <a:rPr lang="en-US" sz="2000" b="1" dirty="0">
                <a:solidFill>
                  <a:schemeClr val="accent4"/>
                </a:solidFill>
                <a:latin typeface="Algerian" panose="04020705040A02060702" pitchFamily="82" charset="0"/>
              </a:rPr>
              <a:t>WRITE data channel assertions</a:t>
            </a:r>
            <a:endParaRPr lang="en-US" dirty="0"/>
          </a:p>
        </p:txBody>
      </p:sp>
      <p:graphicFrame>
        <p:nvGraphicFramePr>
          <p:cNvPr id="4" name="Content Placeholder 3">
            <a:extLst>
              <a:ext uri="{FF2B5EF4-FFF2-40B4-BE49-F238E27FC236}">
                <a16:creationId xmlns:a16="http://schemas.microsoft.com/office/drawing/2014/main" id="{98F35A4F-90FB-4F57-BFB7-E910183C9A28}"/>
              </a:ext>
            </a:extLst>
          </p:cNvPr>
          <p:cNvGraphicFramePr>
            <a:graphicFrameLocks noGrp="1"/>
          </p:cNvGraphicFramePr>
          <p:nvPr>
            <p:ph idx="1"/>
            <p:extLst>
              <p:ext uri="{D42A27DB-BD31-4B8C-83A1-F6EECF244321}">
                <p14:modId xmlns:p14="http://schemas.microsoft.com/office/powerpoint/2010/main" val="2412609566"/>
              </p:ext>
            </p:extLst>
          </p:nvPr>
        </p:nvGraphicFramePr>
        <p:xfrm>
          <a:off x="2723322" y="585782"/>
          <a:ext cx="9144000" cy="6249762"/>
        </p:xfrm>
        <a:graphic>
          <a:graphicData uri="http://schemas.openxmlformats.org/drawingml/2006/table">
            <a:tbl>
              <a:tblPr firstRow="1" firstCol="1" bandRow="1">
                <a:tableStyleId>{5C22544A-7EE6-4342-B048-85BDC9FD1C3A}</a:tableStyleId>
              </a:tblPr>
              <a:tblGrid>
                <a:gridCol w="1997765">
                  <a:extLst>
                    <a:ext uri="{9D8B030D-6E8A-4147-A177-3AD203B41FA5}">
                      <a16:colId xmlns:a16="http://schemas.microsoft.com/office/drawing/2014/main" val="1847334383"/>
                    </a:ext>
                  </a:extLst>
                </a:gridCol>
                <a:gridCol w="7146235">
                  <a:extLst>
                    <a:ext uri="{9D8B030D-6E8A-4147-A177-3AD203B41FA5}">
                      <a16:colId xmlns:a16="http://schemas.microsoft.com/office/drawing/2014/main" val="630103772"/>
                    </a:ext>
                  </a:extLst>
                </a:gridCol>
              </a:tblGrid>
              <a:tr h="202935">
                <a:tc>
                  <a:txBody>
                    <a:bodyPr/>
                    <a:lstStyle/>
                    <a:p>
                      <a:pPr marL="0" marR="0" algn="just">
                        <a:lnSpc>
                          <a:spcPct val="107000"/>
                        </a:lnSpc>
                        <a:spcBef>
                          <a:spcPts val="0"/>
                        </a:spcBef>
                        <a:spcAft>
                          <a:spcPts val="0"/>
                        </a:spcAft>
                      </a:pPr>
                      <a:r>
                        <a:rPr lang="en-US" sz="1800" dirty="0">
                          <a:effectLst/>
                        </a:rPr>
                        <a:t>Assertion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a:effectLst/>
                        </a:rPr>
                        <a:t>       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1198804241"/>
                  </a:ext>
                </a:extLst>
              </a:tr>
              <a:tr h="862877">
                <a:tc>
                  <a:txBody>
                    <a:bodyPr/>
                    <a:lstStyle/>
                    <a:p>
                      <a:pPr marL="0" marR="0" algn="just">
                        <a:lnSpc>
                          <a:spcPct val="107000"/>
                        </a:lnSpc>
                        <a:spcBef>
                          <a:spcPts val="0"/>
                        </a:spcBef>
                        <a:spcAft>
                          <a:spcPts val="0"/>
                        </a:spcAft>
                      </a:pPr>
                      <a:r>
                        <a:rPr lang="en-US" sz="1800" dirty="0" err="1">
                          <a:effectLst/>
                        </a:rPr>
                        <a:t>WDATA_STABLE_a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dirty="0">
                          <a:effectLst/>
                        </a:rPr>
                        <a:t>When WVALID is asserted, WDATA must remain stable until WVALID and WREADY become 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3291781517"/>
                  </a:ext>
                </a:extLst>
              </a:tr>
              <a:tr h="688761">
                <a:tc>
                  <a:txBody>
                    <a:bodyPr/>
                    <a:lstStyle/>
                    <a:p>
                      <a:pPr marL="0" marR="0" algn="just">
                        <a:lnSpc>
                          <a:spcPct val="107000"/>
                        </a:lnSpc>
                        <a:spcBef>
                          <a:spcPts val="0"/>
                        </a:spcBef>
                        <a:spcAft>
                          <a:spcPts val="0"/>
                        </a:spcAft>
                      </a:pPr>
                      <a:r>
                        <a:rPr lang="en-US" sz="1800" dirty="0" err="1">
                          <a:effectLst/>
                        </a:rPr>
                        <a:t>WDATA_a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dirty="0">
                          <a:effectLst/>
                        </a:rPr>
                        <a:t>Check whether data WDATA has been read successfully by the slave.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3907275698"/>
                  </a:ext>
                </a:extLst>
              </a:tr>
              <a:tr h="688761">
                <a:tc>
                  <a:txBody>
                    <a:bodyPr/>
                    <a:lstStyle/>
                    <a:p>
                      <a:pPr marL="0" marR="0" algn="just">
                        <a:lnSpc>
                          <a:spcPct val="107000"/>
                        </a:lnSpc>
                        <a:spcBef>
                          <a:spcPts val="0"/>
                        </a:spcBef>
                        <a:spcAft>
                          <a:spcPts val="0"/>
                        </a:spcAft>
                      </a:pPr>
                      <a:r>
                        <a:rPr lang="en-US" sz="1800" dirty="0" err="1">
                          <a:effectLst/>
                        </a:rPr>
                        <a:t>WDATA_X_a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dirty="0">
                          <a:effectLst/>
                        </a:rPr>
                        <a:t>A value of X on WDATA valid byte lanes is not permitted when WVALID is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3683251044"/>
                  </a:ext>
                </a:extLst>
              </a:tr>
              <a:tr h="514646">
                <a:tc>
                  <a:txBody>
                    <a:bodyPr/>
                    <a:lstStyle/>
                    <a:p>
                      <a:pPr marL="0" marR="0" algn="just">
                        <a:lnSpc>
                          <a:spcPct val="107000"/>
                        </a:lnSpc>
                        <a:spcBef>
                          <a:spcPts val="0"/>
                        </a:spcBef>
                        <a:spcAft>
                          <a:spcPts val="0"/>
                        </a:spcAft>
                      </a:pPr>
                      <a:r>
                        <a:rPr lang="en-US" sz="1800" dirty="0" err="1">
                          <a:effectLst/>
                        </a:rPr>
                        <a:t>WVALID_RESET_a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dirty="0">
                          <a:effectLst/>
                        </a:rPr>
                        <a:t>when </a:t>
                      </a:r>
                      <a:r>
                        <a:rPr lang="en-US" sz="1800" dirty="0" err="1">
                          <a:effectLst/>
                        </a:rPr>
                        <a:t>ARESETn</a:t>
                      </a:r>
                      <a:r>
                        <a:rPr lang="en-US" sz="1800" dirty="0">
                          <a:effectLst/>
                        </a:rPr>
                        <a:t> goes low WVALID should be 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2137285364"/>
                  </a:ext>
                </a:extLst>
              </a:tr>
              <a:tr h="514646">
                <a:tc>
                  <a:txBody>
                    <a:bodyPr/>
                    <a:lstStyle/>
                    <a:p>
                      <a:pPr marL="0" marR="0" algn="just">
                        <a:lnSpc>
                          <a:spcPct val="107000"/>
                        </a:lnSpc>
                        <a:spcBef>
                          <a:spcPts val="0"/>
                        </a:spcBef>
                        <a:spcAft>
                          <a:spcPts val="0"/>
                        </a:spcAft>
                      </a:pPr>
                      <a:r>
                        <a:rPr lang="en-US" sz="1800" dirty="0" err="1">
                          <a:effectLst/>
                        </a:rPr>
                        <a:t>WREADY_RESET_a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dirty="0">
                          <a:effectLst/>
                        </a:rPr>
                        <a:t>When </a:t>
                      </a:r>
                      <a:r>
                        <a:rPr lang="en-US" sz="1800" dirty="0" err="1">
                          <a:effectLst/>
                        </a:rPr>
                        <a:t>ARESETn</a:t>
                      </a:r>
                      <a:r>
                        <a:rPr lang="en-US" sz="1800" dirty="0">
                          <a:effectLst/>
                        </a:rPr>
                        <a:t> goes low WREADY should be 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2578514000"/>
                  </a:ext>
                </a:extLst>
              </a:tr>
              <a:tr h="688761">
                <a:tc>
                  <a:txBody>
                    <a:bodyPr/>
                    <a:lstStyle/>
                    <a:p>
                      <a:pPr marL="0" marR="0" algn="just">
                        <a:lnSpc>
                          <a:spcPct val="107000"/>
                        </a:lnSpc>
                        <a:spcBef>
                          <a:spcPts val="0"/>
                        </a:spcBef>
                        <a:spcAft>
                          <a:spcPts val="0"/>
                        </a:spcAft>
                      </a:pPr>
                      <a:r>
                        <a:rPr lang="en-US" sz="1800" dirty="0" err="1">
                          <a:effectLst/>
                        </a:rPr>
                        <a:t>WVALID_STABLE_a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dirty="0">
                          <a:effectLst/>
                        </a:rPr>
                        <a:t>When WVALID is asserted, then it must remain asserted until WREADY is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4090241325"/>
                  </a:ext>
                </a:extLst>
              </a:tr>
              <a:tr h="688761">
                <a:tc>
                  <a:txBody>
                    <a:bodyPr/>
                    <a:lstStyle/>
                    <a:p>
                      <a:pPr marL="0" marR="0" algn="just">
                        <a:lnSpc>
                          <a:spcPct val="107000"/>
                        </a:lnSpc>
                        <a:spcBef>
                          <a:spcPts val="0"/>
                        </a:spcBef>
                        <a:spcAft>
                          <a:spcPts val="0"/>
                        </a:spcAft>
                      </a:pPr>
                      <a:r>
                        <a:rPr lang="en-US" sz="1800" dirty="0" err="1">
                          <a:effectLst/>
                        </a:rPr>
                        <a:t>WREADY_STABLE_a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dirty="0">
                          <a:effectLst/>
                        </a:rPr>
                        <a:t>When WREADY is asserted, then it must remain asserted until WVALID is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386190814"/>
                  </a:ext>
                </a:extLst>
              </a:tr>
              <a:tr h="514646">
                <a:tc>
                  <a:txBody>
                    <a:bodyPr/>
                    <a:lstStyle/>
                    <a:p>
                      <a:pPr marL="0" marR="0" algn="just">
                        <a:lnSpc>
                          <a:spcPct val="107000"/>
                        </a:lnSpc>
                        <a:spcBef>
                          <a:spcPts val="0"/>
                        </a:spcBef>
                        <a:spcAft>
                          <a:spcPts val="0"/>
                        </a:spcAft>
                      </a:pPr>
                      <a:r>
                        <a:rPr lang="en-US" sz="1800" dirty="0" err="1">
                          <a:effectLst/>
                        </a:rPr>
                        <a:t>WVALID_X_a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dirty="0">
                          <a:effectLst/>
                        </a:rPr>
                        <a:t>A value of X on WVALID is not permitted when ARESETN is high(not in reset).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1190259912"/>
                  </a:ext>
                </a:extLst>
              </a:tr>
              <a:tr h="688761">
                <a:tc>
                  <a:txBody>
                    <a:bodyPr/>
                    <a:lstStyle/>
                    <a:p>
                      <a:pPr marL="0" marR="0" algn="just">
                        <a:lnSpc>
                          <a:spcPct val="107000"/>
                        </a:lnSpc>
                        <a:spcBef>
                          <a:spcPts val="0"/>
                        </a:spcBef>
                        <a:spcAft>
                          <a:spcPts val="0"/>
                        </a:spcAft>
                      </a:pPr>
                      <a:r>
                        <a:rPr lang="en-US" sz="1800" dirty="0" err="1">
                          <a:effectLst/>
                        </a:rPr>
                        <a:t>WREADY_X_a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tc>
                  <a:txBody>
                    <a:bodyPr/>
                    <a:lstStyle/>
                    <a:p>
                      <a:pPr marL="0" marR="0" algn="just">
                        <a:lnSpc>
                          <a:spcPct val="107000"/>
                        </a:lnSpc>
                        <a:spcBef>
                          <a:spcPts val="0"/>
                        </a:spcBef>
                        <a:spcAft>
                          <a:spcPts val="0"/>
                        </a:spcAft>
                      </a:pPr>
                      <a:r>
                        <a:rPr lang="en-US" sz="1800" dirty="0">
                          <a:effectLst/>
                        </a:rPr>
                        <a:t>A value of X on WREADY is not permitted when ARESETN is high(not in reset).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934" marR="57934" marT="0" marB="0"/>
                </a:tc>
                <a:extLst>
                  <a:ext uri="{0D108BD9-81ED-4DB2-BD59-A6C34878D82A}">
                    <a16:rowId xmlns:a16="http://schemas.microsoft.com/office/drawing/2014/main" val="4161531313"/>
                  </a:ext>
                </a:extLst>
              </a:tr>
            </a:tbl>
          </a:graphicData>
        </a:graphic>
      </p:graphicFrame>
      <p:sp>
        <p:nvSpPr>
          <p:cNvPr id="5" name="Rectangle 1">
            <a:extLst>
              <a:ext uri="{FF2B5EF4-FFF2-40B4-BE49-F238E27FC236}">
                <a16:creationId xmlns:a16="http://schemas.microsoft.com/office/drawing/2014/main" id="{2EB39AA8-73AA-4FF4-9FEA-087A64EF7F6D}"/>
              </a:ext>
            </a:extLst>
          </p:cNvPr>
          <p:cNvSpPr>
            <a:spLocks noChangeArrowheads="1"/>
          </p:cNvSpPr>
          <p:nvPr/>
        </p:nvSpPr>
        <p:spPr bwMode="auto">
          <a:xfrm>
            <a:off x="-1917673" y="81776"/>
            <a:ext cx="16231323" cy="2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Assertions: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782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5F1D-B49F-48CB-951C-758AAC2AC8B2}"/>
              </a:ext>
            </a:extLst>
          </p:cNvPr>
          <p:cNvSpPr>
            <a:spLocks noGrp="1"/>
          </p:cNvSpPr>
          <p:nvPr>
            <p:ph type="title"/>
          </p:nvPr>
        </p:nvSpPr>
        <p:spPr>
          <a:xfrm>
            <a:off x="1822242" y="139149"/>
            <a:ext cx="10194167" cy="566530"/>
          </a:xfrm>
        </p:spPr>
        <p:txBody>
          <a:bodyPr>
            <a:normAutofit/>
          </a:bodyPr>
          <a:lstStyle/>
          <a:p>
            <a:r>
              <a:rPr lang="en-US" sz="2000" b="1" dirty="0">
                <a:solidFill>
                  <a:schemeClr val="accent4"/>
                </a:solidFill>
                <a:latin typeface="Algerian" panose="04020705040A02060702" pitchFamily="82" charset="0"/>
              </a:rPr>
              <a:t>WRITE response channel assertions</a:t>
            </a:r>
            <a:endParaRPr lang="en-US" dirty="0"/>
          </a:p>
        </p:txBody>
      </p:sp>
      <p:graphicFrame>
        <p:nvGraphicFramePr>
          <p:cNvPr id="4" name="Content Placeholder 3">
            <a:extLst>
              <a:ext uri="{FF2B5EF4-FFF2-40B4-BE49-F238E27FC236}">
                <a16:creationId xmlns:a16="http://schemas.microsoft.com/office/drawing/2014/main" id="{B518E9FB-1339-4898-BC1B-BFABE331EF1D}"/>
              </a:ext>
            </a:extLst>
          </p:cNvPr>
          <p:cNvGraphicFramePr>
            <a:graphicFrameLocks noGrp="1"/>
          </p:cNvGraphicFramePr>
          <p:nvPr>
            <p:ph idx="1"/>
            <p:extLst>
              <p:ext uri="{D42A27DB-BD31-4B8C-83A1-F6EECF244321}">
                <p14:modId xmlns:p14="http://schemas.microsoft.com/office/powerpoint/2010/main" val="306810011"/>
              </p:ext>
            </p:extLst>
          </p:nvPr>
        </p:nvGraphicFramePr>
        <p:xfrm>
          <a:off x="2822713" y="741740"/>
          <a:ext cx="8458200" cy="5753156"/>
        </p:xfrm>
        <a:graphic>
          <a:graphicData uri="http://schemas.openxmlformats.org/drawingml/2006/table">
            <a:tbl>
              <a:tblPr firstRow="1" firstCol="1" bandRow="1">
                <a:tableStyleId>{5C22544A-7EE6-4342-B048-85BDC9FD1C3A}</a:tableStyleId>
              </a:tblPr>
              <a:tblGrid>
                <a:gridCol w="1908313">
                  <a:extLst>
                    <a:ext uri="{9D8B030D-6E8A-4147-A177-3AD203B41FA5}">
                      <a16:colId xmlns:a16="http://schemas.microsoft.com/office/drawing/2014/main" val="2053206866"/>
                    </a:ext>
                  </a:extLst>
                </a:gridCol>
                <a:gridCol w="6549887">
                  <a:extLst>
                    <a:ext uri="{9D8B030D-6E8A-4147-A177-3AD203B41FA5}">
                      <a16:colId xmlns:a16="http://schemas.microsoft.com/office/drawing/2014/main" val="815622050"/>
                    </a:ext>
                  </a:extLst>
                </a:gridCol>
              </a:tblGrid>
              <a:tr h="263558">
                <a:tc>
                  <a:txBody>
                    <a:bodyPr/>
                    <a:lstStyle/>
                    <a:p>
                      <a:pPr marL="0" marR="0" algn="just">
                        <a:lnSpc>
                          <a:spcPct val="107000"/>
                        </a:lnSpc>
                        <a:spcBef>
                          <a:spcPts val="0"/>
                        </a:spcBef>
                        <a:spcAft>
                          <a:spcPts val="0"/>
                        </a:spcAft>
                      </a:pPr>
                      <a:r>
                        <a:rPr lang="en-US" sz="2000" dirty="0">
                          <a:effectLst/>
                        </a:rPr>
                        <a:t>Assertion 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rPr>
                        <a:t>       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588471"/>
                  </a:ext>
                </a:extLst>
              </a:tr>
              <a:tr h="815008">
                <a:tc>
                  <a:txBody>
                    <a:bodyPr/>
                    <a:lstStyle/>
                    <a:p>
                      <a:pPr marL="0" marR="0" algn="just">
                        <a:lnSpc>
                          <a:spcPct val="107000"/>
                        </a:lnSpc>
                        <a:spcBef>
                          <a:spcPts val="0"/>
                        </a:spcBef>
                        <a:spcAft>
                          <a:spcPts val="0"/>
                        </a:spcAft>
                      </a:pPr>
                      <a:r>
                        <a:rPr lang="en-US" sz="2000" dirty="0" err="1">
                          <a:effectLst/>
                        </a:rPr>
                        <a:t>BVALID_RESET_a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when </a:t>
                      </a:r>
                      <a:r>
                        <a:rPr lang="en-US" sz="2000" dirty="0" err="1">
                          <a:effectLst/>
                        </a:rPr>
                        <a:t>ARESETn</a:t>
                      </a:r>
                      <a:r>
                        <a:rPr lang="en-US" sz="2000" dirty="0">
                          <a:effectLst/>
                        </a:rPr>
                        <a:t> goes low, BVALID should be 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9624873"/>
                  </a:ext>
                </a:extLst>
              </a:tr>
              <a:tr h="815008">
                <a:tc>
                  <a:txBody>
                    <a:bodyPr/>
                    <a:lstStyle/>
                    <a:p>
                      <a:pPr marL="0" marR="0" algn="just">
                        <a:lnSpc>
                          <a:spcPct val="107000"/>
                        </a:lnSpc>
                        <a:spcBef>
                          <a:spcPts val="0"/>
                        </a:spcBef>
                        <a:spcAft>
                          <a:spcPts val="0"/>
                        </a:spcAft>
                      </a:pPr>
                      <a:r>
                        <a:rPr lang="en-US" sz="2000" dirty="0" err="1">
                          <a:effectLst/>
                        </a:rPr>
                        <a:t>BREADY_RESET_a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When </a:t>
                      </a:r>
                      <a:r>
                        <a:rPr lang="en-US" sz="2000" dirty="0" err="1">
                          <a:effectLst/>
                        </a:rPr>
                        <a:t>ARESETn</a:t>
                      </a:r>
                      <a:r>
                        <a:rPr lang="en-US" sz="2000" dirty="0">
                          <a:effectLst/>
                        </a:rPr>
                        <a:t> goes low BREADY should be 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2533338"/>
                  </a:ext>
                </a:extLst>
              </a:tr>
              <a:tr h="815008">
                <a:tc>
                  <a:txBody>
                    <a:bodyPr/>
                    <a:lstStyle/>
                    <a:p>
                      <a:pPr marL="0" marR="0" algn="just">
                        <a:lnSpc>
                          <a:spcPct val="107000"/>
                        </a:lnSpc>
                        <a:spcBef>
                          <a:spcPts val="0"/>
                        </a:spcBef>
                        <a:spcAft>
                          <a:spcPts val="0"/>
                        </a:spcAft>
                      </a:pPr>
                      <a:r>
                        <a:rPr lang="en-US" sz="2000" dirty="0" err="1">
                          <a:effectLst/>
                        </a:rPr>
                        <a:t>BVALID_X_a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A value of X on BVALID is not permitted when ARESETN is high(not in reset).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7793537"/>
                  </a:ext>
                </a:extLst>
              </a:tr>
              <a:tr h="815008">
                <a:tc>
                  <a:txBody>
                    <a:bodyPr/>
                    <a:lstStyle/>
                    <a:p>
                      <a:pPr marL="0" marR="0" algn="just">
                        <a:lnSpc>
                          <a:spcPct val="107000"/>
                        </a:lnSpc>
                        <a:spcBef>
                          <a:spcPts val="0"/>
                        </a:spcBef>
                        <a:spcAft>
                          <a:spcPts val="0"/>
                        </a:spcAft>
                      </a:pPr>
                      <a:r>
                        <a:rPr lang="en-US" sz="2000" dirty="0" err="1">
                          <a:effectLst/>
                        </a:rPr>
                        <a:t>BREADY_X_a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A value of X on BREADY is not permitted when ARESETN is high(not in reset).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4986987"/>
                  </a:ext>
                </a:extLst>
              </a:tr>
              <a:tr h="1090733">
                <a:tc>
                  <a:txBody>
                    <a:bodyPr/>
                    <a:lstStyle/>
                    <a:p>
                      <a:pPr marL="0" marR="0" algn="just">
                        <a:lnSpc>
                          <a:spcPct val="107000"/>
                        </a:lnSpc>
                        <a:spcBef>
                          <a:spcPts val="0"/>
                        </a:spcBef>
                        <a:spcAft>
                          <a:spcPts val="0"/>
                        </a:spcAft>
                      </a:pPr>
                      <a:r>
                        <a:rPr lang="en-US" sz="2000" dirty="0" err="1">
                          <a:effectLst/>
                        </a:rPr>
                        <a:t>BVALID_STABLE_a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When BVALID is asserted, then it must remain asserted until BREADY is HIGH.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5501987"/>
                  </a:ext>
                </a:extLst>
              </a:tr>
              <a:tr h="1090733">
                <a:tc>
                  <a:txBody>
                    <a:bodyPr/>
                    <a:lstStyle/>
                    <a:p>
                      <a:pPr marL="0" marR="0" algn="just">
                        <a:lnSpc>
                          <a:spcPct val="107000"/>
                        </a:lnSpc>
                        <a:spcBef>
                          <a:spcPts val="0"/>
                        </a:spcBef>
                        <a:spcAft>
                          <a:spcPts val="0"/>
                        </a:spcAft>
                      </a:pPr>
                      <a:r>
                        <a:rPr lang="en-US" sz="2000" dirty="0" err="1">
                          <a:effectLst/>
                        </a:rPr>
                        <a:t>BREADY_STABLE_a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rPr>
                        <a:t>When BREADY is asserted, then it must remain asserted until BVALID is HIGH.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8664582"/>
                  </a:ext>
                </a:extLst>
              </a:tr>
            </a:tbl>
          </a:graphicData>
        </a:graphic>
      </p:graphicFrame>
      <p:sp>
        <p:nvSpPr>
          <p:cNvPr id="5" name="Rectangle 1">
            <a:extLst>
              <a:ext uri="{FF2B5EF4-FFF2-40B4-BE49-F238E27FC236}">
                <a16:creationId xmlns:a16="http://schemas.microsoft.com/office/drawing/2014/main" id="{E5C68B5D-5DEF-4A40-A4E9-4F0A0AF47D90}"/>
              </a:ext>
            </a:extLst>
          </p:cNvPr>
          <p:cNvSpPr>
            <a:spLocks noChangeArrowheads="1"/>
          </p:cNvSpPr>
          <p:nvPr/>
        </p:nvSpPr>
        <p:spPr bwMode="auto">
          <a:xfrm>
            <a:off x="-1049181" y="0"/>
            <a:ext cx="157051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390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B4CC-3D2E-4801-8B90-9612DFAB3CCA}"/>
              </a:ext>
            </a:extLst>
          </p:cNvPr>
          <p:cNvSpPr>
            <a:spLocks noGrp="1"/>
          </p:cNvSpPr>
          <p:nvPr>
            <p:ph type="title"/>
          </p:nvPr>
        </p:nvSpPr>
        <p:spPr>
          <a:xfrm>
            <a:off x="1593641" y="208723"/>
            <a:ext cx="10018713" cy="457200"/>
          </a:xfrm>
        </p:spPr>
        <p:txBody>
          <a:bodyPr>
            <a:noAutofit/>
          </a:bodyPr>
          <a:lstStyle/>
          <a:p>
            <a:r>
              <a:rPr lang="en-US" sz="3200" b="1" dirty="0">
                <a:solidFill>
                  <a:schemeClr val="accent4"/>
                </a:solidFill>
                <a:latin typeface="Algerian" panose="04020705040A02060702" pitchFamily="82" charset="0"/>
              </a:rPr>
              <a:t>SYSTEM LEVEL TESTING</a:t>
            </a:r>
            <a:endParaRPr lang="en-US" sz="3200" dirty="0"/>
          </a:p>
        </p:txBody>
      </p:sp>
      <p:sp>
        <p:nvSpPr>
          <p:cNvPr id="3" name="Content Placeholder 2">
            <a:extLst>
              <a:ext uri="{FF2B5EF4-FFF2-40B4-BE49-F238E27FC236}">
                <a16:creationId xmlns:a16="http://schemas.microsoft.com/office/drawing/2014/main" id="{6A2C24B2-2589-4CF5-A5BA-B2762F777CC4}"/>
              </a:ext>
            </a:extLst>
          </p:cNvPr>
          <p:cNvSpPr>
            <a:spLocks noGrp="1"/>
          </p:cNvSpPr>
          <p:nvPr>
            <p:ph idx="1"/>
          </p:nvPr>
        </p:nvSpPr>
        <p:spPr>
          <a:xfrm>
            <a:off x="1484310" y="685801"/>
            <a:ext cx="10561916" cy="5983354"/>
          </a:xfrm>
        </p:spPr>
        <p:txBody>
          <a:bodyPr>
            <a:normAutofit lnSpcReduction="10000"/>
          </a:bodyPr>
          <a:lstStyle/>
          <a:p>
            <a:pPr lvl="0"/>
            <a:endParaRPr lang="en-US" sz="2000" dirty="0">
              <a:latin typeface="Bodoni MT" panose="02070603080606020203" pitchFamily="18" charset="0"/>
            </a:endParaRPr>
          </a:p>
          <a:p>
            <a:endParaRPr lang="en-US" sz="2000" dirty="0">
              <a:latin typeface="Bodoni MT" panose="02070603080606020203" pitchFamily="18" charset="0"/>
            </a:endParaRPr>
          </a:p>
          <a:p>
            <a:endParaRPr lang="en-US" sz="2000" dirty="0">
              <a:latin typeface="Bodoni MT" panose="02070603080606020203" pitchFamily="18" charset="0"/>
            </a:endParaRPr>
          </a:p>
          <a:p>
            <a:r>
              <a:rPr lang="en-US" sz="2000" dirty="0">
                <a:latin typeface="Bodoni MT" panose="02070603080606020203" pitchFamily="18" charset="0"/>
              </a:rPr>
              <a:t>Verification strategy is that various combinations of write and read transactions are performed and then both the write and read data are verified if they match or not. </a:t>
            </a:r>
          </a:p>
          <a:p>
            <a:pPr lvl="0"/>
            <a:r>
              <a:rPr lang="en-US" sz="2000" dirty="0">
                <a:latin typeface="Bodoni MT" panose="02070603080606020203" pitchFamily="18" charset="0"/>
              </a:rPr>
              <a:t>Assertions are added to check the proper transition of state from one to another in testbench.</a:t>
            </a:r>
          </a:p>
          <a:p>
            <a:pPr lvl="0"/>
            <a:r>
              <a:rPr lang="en-US" sz="2000" dirty="0">
                <a:latin typeface="Bodoni MT" panose="02070603080606020203" pitchFamily="18" charset="0"/>
              </a:rPr>
              <a:t>Following are the things we checked in system level:</a:t>
            </a:r>
          </a:p>
          <a:p>
            <a:pPr>
              <a:buFont typeface="Wingdings" panose="05000000000000000000" pitchFamily="2" charset="2"/>
              <a:buChar char="q"/>
            </a:pPr>
            <a:r>
              <a:rPr lang="en-US" sz="2000" dirty="0">
                <a:latin typeface="Bodoni MT" panose="02070603080606020203" pitchFamily="18" charset="0"/>
              </a:rPr>
              <a:t>Default memory value check </a:t>
            </a:r>
          </a:p>
          <a:p>
            <a:pPr>
              <a:buFont typeface="Wingdings" panose="05000000000000000000" pitchFamily="2" charset="2"/>
              <a:buChar char="q"/>
            </a:pPr>
            <a:r>
              <a:rPr lang="en-US" sz="2000" dirty="0">
                <a:latin typeface="Bodoni MT" panose="02070603080606020203" pitchFamily="18" charset="0"/>
              </a:rPr>
              <a:t>Write to single location.</a:t>
            </a:r>
          </a:p>
          <a:p>
            <a:pPr>
              <a:buFont typeface="Wingdings" panose="05000000000000000000" pitchFamily="2" charset="2"/>
              <a:buChar char="q"/>
            </a:pPr>
            <a:r>
              <a:rPr lang="en-US" sz="2000" dirty="0">
                <a:latin typeface="Bodoni MT" panose="02070603080606020203" pitchFamily="18" charset="0"/>
              </a:rPr>
              <a:t> Read from single location.</a:t>
            </a:r>
          </a:p>
          <a:p>
            <a:pPr>
              <a:buFont typeface="Wingdings" panose="05000000000000000000" pitchFamily="2" charset="2"/>
              <a:buChar char="q"/>
            </a:pPr>
            <a:r>
              <a:rPr lang="en-US" sz="2000" dirty="0">
                <a:latin typeface="Bodoni MT" panose="02070603080606020203" pitchFamily="18" charset="0"/>
              </a:rPr>
              <a:t>Write and read at same time to different location.</a:t>
            </a:r>
          </a:p>
          <a:p>
            <a:pPr>
              <a:buFont typeface="Wingdings" panose="05000000000000000000" pitchFamily="2" charset="2"/>
              <a:buChar char="q"/>
            </a:pPr>
            <a:r>
              <a:rPr lang="en-US" sz="2000" dirty="0">
                <a:latin typeface="Bodoni MT" panose="02070603080606020203" pitchFamily="18" charset="0"/>
              </a:rPr>
              <a:t>Write and read at the same time to same location and check if read and write data matches.</a:t>
            </a:r>
          </a:p>
          <a:p>
            <a:pPr>
              <a:buFont typeface="Wingdings" panose="05000000000000000000" pitchFamily="2" charset="2"/>
              <a:buChar char="q"/>
            </a:pPr>
            <a:r>
              <a:rPr lang="en-US" sz="2000" dirty="0">
                <a:latin typeface="Bodoni MT" panose="02070603080606020203" pitchFamily="18" charset="0"/>
              </a:rPr>
              <a:t>Multiple write followed by multiple reads to consecutive locations and check if the write and read data matches</a:t>
            </a:r>
          </a:p>
          <a:p>
            <a:pPr>
              <a:buFont typeface="Wingdings" panose="05000000000000000000" pitchFamily="2" charset="2"/>
              <a:buChar char="q"/>
            </a:pPr>
            <a:r>
              <a:rPr lang="en-US" sz="2000" dirty="0">
                <a:latin typeface="Bodoni MT" panose="02070603080606020203" pitchFamily="18" charset="0"/>
              </a:rPr>
              <a:t>Multiple reads from the consecutive locations.</a:t>
            </a:r>
          </a:p>
          <a:p>
            <a:pPr lvl="0">
              <a:buFont typeface="Wingdings" panose="05000000000000000000" pitchFamily="2" charset="2"/>
              <a:buChar char="q"/>
            </a:pPr>
            <a:endParaRPr lang="en-US" sz="2000" dirty="0">
              <a:latin typeface="Bodoni MT" panose="02070603080606020203" pitchFamily="18" charset="0"/>
            </a:endParaRPr>
          </a:p>
          <a:p>
            <a:pPr marL="457200" lvl="0" indent="-457200">
              <a:buFont typeface="+mj-lt"/>
              <a:buAutoNum type="arabicPeriod"/>
            </a:pPr>
            <a:endParaRPr lang="en-US" sz="2000" dirty="0">
              <a:latin typeface="Bodoni MT" panose="02070603080606020203" pitchFamily="18" charset="0"/>
            </a:endParaRPr>
          </a:p>
          <a:p>
            <a:pPr marL="0" lvl="0" indent="0">
              <a:buNone/>
            </a:pPr>
            <a:endParaRPr lang="en-US" sz="2000" dirty="0">
              <a:latin typeface="Bodoni MT" panose="02070603080606020203" pitchFamily="18" charset="0"/>
            </a:endParaRPr>
          </a:p>
        </p:txBody>
      </p:sp>
    </p:spTree>
    <p:extLst>
      <p:ext uri="{BB962C8B-B14F-4D97-AF65-F5344CB8AC3E}">
        <p14:creationId xmlns:p14="http://schemas.microsoft.com/office/powerpoint/2010/main" val="50670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B4CC-3D2E-4801-8B90-9612DFAB3CCA}"/>
              </a:ext>
            </a:extLst>
          </p:cNvPr>
          <p:cNvSpPr>
            <a:spLocks noGrp="1"/>
          </p:cNvSpPr>
          <p:nvPr>
            <p:ph type="title"/>
          </p:nvPr>
        </p:nvSpPr>
        <p:spPr>
          <a:xfrm>
            <a:off x="1593641" y="208723"/>
            <a:ext cx="10018713" cy="457200"/>
          </a:xfrm>
        </p:spPr>
        <p:txBody>
          <a:bodyPr>
            <a:noAutofit/>
          </a:bodyPr>
          <a:lstStyle/>
          <a:p>
            <a:r>
              <a:rPr lang="en-US" sz="3200" b="1" dirty="0">
                <a:solidFill>
                  <a:schemeClr val="accent4"/>
                </a:solidFill>
                <a:latin typeface="Algerian" panose="04020705040A02060702" pitchFamily="82" charset="0"/>
              </a:rPr>
              <a:t>SYSTEM LEVEL TESTING</a:t>
            </a:r>
            <a:endParaRPr lang="en-US" sz="3200" dirty="0"/>
          </a:p>
        </p:txBody>
      </p:sp>
      <p:sp>
        <p:nvSpPr>
          <p:cNvPr id="3" name="Content Placeholder 2">
            <a:extLst>
              <a:ext uri="{FF2B5EF4-FFF2-40B4-BE49-F238E27FC236}">
                <a16:creationId xmlns:a16="http://schemas.microsoft.com/office/drawing/2014/main" id="{6A2C24B2-2589-4CF5-A5BA-B2762F777CC4}"/>
              </a:ext>
            </a:extLst>
          </p:cNvPr>
          <p:cNvSpPr>
            <a:spLocks noGrp="1"/>
          </p:cNvSpPr>
          <p:nvPr>
            <p:ph idx="1"/>
          </p:nvPr>
        </p:nvSpPr>
        <p:spPr>
          <a:xfrm>
            <a:off x="1484310" y="685801"/>
            <a:ext cx="10561916" cy="5983354"/>
          </a:xfrm>
        </p:spPr>
        <p:txBody>
          <a:bodyPr>
            <a:normAutofit lnSpcReduction="10000"/>
          </a:bodyPr>
          <a:lstStyle/>
          <a:p>
            <a:pPr lvl="0"/>
            <a:endParaRPr lang="en-US" sz="2000" dirty="0">
              <a:latin typeface="Bodoni MT" panose="02070603080606020203" pitchFamily="18" charset="0"/>
            </a:endParaRPr>
          </a:p>
          <a:p>
            <a:endParaRPr lang="en-US" sz="2000" dirty="0">
              <a:latin typeface="Bodoni MT" panose="02070603080606020203" pitchFamily="18" charset="0"/>
            </a:endParaRPr>
          </a:p>
          <a:p>
            <a:endParaRPr lang="en-US" sz="2000" dirty="0">
              <a:latin typeface="Bodoni MT" panose="02070603080606020203" pitchFamily="18" charset="0"/>
            </a:endParaRPr>
          </a:p>
          <a:p>
            <a:pPr marL="0" indent="0">
              <a:buNone/>
            </a:pPr>
            <a:endParaRPr lang="en-US" sz="2000" dirty="0">
              <a:latin typeface="Bodoni MT" panose="02070603080606020203" pitchFamily="18" charset="0"/>
            </a:endParaRPr>
          </a:p>
          <a:p>
            <a:pPr>
              <a:buFont typeface="Wingdings" panose="05000000000000000000" pitchFamily="2" charset="2"/>
              <a:buChar char="q"/>
            </a:pPr>
            <a:r>
              <a:rPr lang="en-US" sz="2000" dirty="0">
                <a:latin typeface="Bodoni MT" panose="02070603080606020203" pitchFamily="18" charset="0"/>
              </a:rPr>
              <a:t>Multiple writes followed by multiple reads to random locations and check if the write and read data matches</a:t>
            </a:r>
          </a:p>
          <a:p>
            <a:pPr>
              <a:buFont typeface="Wingdings" panose="05000000000000000000" pitchFamily="2" charset="2"/>
              <a:buChar char="q"/>
            </a:pPr>
            <a:r>
              <a:rPr lang="en-US" sz="2000" dirty="0">
                <a:latin typeface="Bodoni MT" panose="02070603080606020203" pitchFamily="18" charset="0"/>
              </a:rPr>
              <a:t>Multiple writes followed by a single read to the same location and check if the last data written and read data matches</a:t>
            </a:r>
          </a:p>
          <a:p>
            <a:pPr>
              <a:buFont typeface="Wingdings" panose="05000000000000000000" pitchFamily="2" charset="2"/>
              <a:buChar char="q"/>
            </a:pPr>
            <a:r>
              <a:rPr lang="en-US" sz="2000" dirty="0">
                <a:latin typeface="Bodoni MT" panose="02070603080606020203" pitchFamily="18" charset="0"/>
              </a:rPr>
              <a:t>Single write followed by multiple reads to the same location and check if the read data matches the write data all the time</a:t>
            </a:r>
          </a:p>
          <a:p>
            <a:pPr>
              <a:buFont typeface="Wingdings" panose="05000000000000000000" pitchFamily="2" charset="2"/>
              <a:buChar char="q"/>
            </a:pPr>
            <a:r>
              <a:rPr lang="en-US" sz="2000" dirty="0">
                <a:latin typeface="Bodoni MT" panose="02070603080606020203" pitchFamily="18" charset="0"/>
              </a:rPr>
              <a:t>Reset in middle of write</a:t>
            </a:r>
          </a:p>
          <a:p>
            <a:pPr>
              <a:buFont typeface="Wingdings" panose="05000000000000000000" pitchFamily="2" charset="2"/>
              <a:buChar char="q"/>
            </a:pPr>
            <a:r>
              <a:rPr lang="en-US" sz="2000" dirty="0">
                <a:latin typeface="Bodoni MT" panose="02070603080606020203" pitchFamily="18" charset="0"/>
              </a:rPr>
              <a:t>reset in middle of read</a:t>
            </a:r>
          </a:p>
          <a:p>
            <a:pPr>
              <a:buFont typeface="Wingdings" panose="05000000000000000000" pitchFamily="2" charset="2"/>
              <a:buChar char="q"/>
            </a:pPr>
            <a:r>
              <a:rPr lang="en-US" sz="2000" dirty="0">
                <a:latin typeface="Bodoni MT" panose="02070603080606020203" pitchFamily="18" charset="0"/>
              </a:rPr>
              <a:t>Check for out of limit input write address</a:t>
            </a:r>
          </a:p>
          <a:p>
            <a:pPr>
              <a:buFont typeface="Wingdings" panose="05000000000000000000" pitchFamily="2" charset="2"/>
              <a:buChar char="q"/>
            </a:pPr>
            <a:r>
              <a:rPr lang="en-US" sz="2000" dirty="0">
                <a:latin typeface="Bodoni MT" panose="02070603080606020203" pitchFamily="18" charset="0"/>
              </a:rPr>
              <a:t>Check for out of limit input read address</a:t>
            </a:r>
          </a:p>
          <a:p>
            <a:pPr>
              <a:buFont typeface="Wingdings" panose="05000000000000000000" pitchFamily="2" charset="2"/>
              <a:buChar char="q"/>
            </a:pPr>
            <a:r>
              <a:rPr lang="en-US" sz="2000" dirty="0">
                <a:latin typeface="Bodoni MT" panose="02070603080606020203" pitchFamily="18" charset="0"/>
              </a:rPr>
              <a:t>Write and read to all locations and check if data matches</a:t>
            </a:r>
          </a:p>
          <a:p>
            <a:pPr marL="457200" indent="-457200">
              <a:buFont typeface="+mj-lt"/>
              <a:buAutoNum type="arabicPeriod"/>
            </a:pPr>
            <a:endParaRPr lang="en-US" dirty="0"/>
          </a:p>
          <a:p>
            <a:pPr marL="457200" lvl="0" indent="-457200">
              <a:buFont typeface="+mj-lt"/>
              <a:buAutoNum type="arabicPeriod"/>
            </a:pPr>
            <a:endParaRPr lang="en-US" sz="2000" dirty="0">
              <a:latin typeface="Bodoni MT" panose="02070603080606020203" pitchFamily="18" charset="0"/>
            </a:endParaRPr>
          </a:p>
          <a:p>
            <a:pPr marL="457200" lvl="0" indent="-457200">
              <a:buFont typeface="+mj-lt"/>
              <a:buAutoNum type="arabicPeriod"/>
            </a:pPr>
            <a:endParaRPr lang="en-US" sz="2000" dirty="0">
              <a:latin typeface="Bodoni MT" panose="02070603080606020203" pitchFamily="18" charset="0"/>
            </a:endParaRPr>
          </a:p>
          <a:p>
            <a:pPr marL="0" lvl="0" indent="0">
              <a:buNone/>
            </a:pPr>
            <a:endParaRPr lang="en-US" sz="2000" dirty="0">
              <a:latin typeface="Bodoni MT" panose="02070603080606020203" pitchFamily="18" charset="0"/>
            </a:endParaRPr>
          </a:p>
        </p:txBody>
      </p:sp>
    </p:spTree>
    <p:extLst>
      <p:ext uri="{BB962C8B-B14F-4D97-AF65-F5344CB8AC3E}">
        <p14:creationId xmlns:p14="http://schemas.microsoft.com/office/powerpoint/2010/main" val="401460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DB801-384D-47BD-B358-95FE8E600369}"/>
              </a:ext>
            </a:extLst>
          </p:cNvPr>
          <p:cNvSpPr>
            <a:spLocks noGrp="1"/>
          </p:cNvSpPr>
          <p:nvPr>
            <p:ph idx="1"/>
          </p:nvPr>
        </p:nvSpPr>
        <p:spPr>
          <a:xfrm>
            <a:off x="1484310" y="238540"/>
            <a:ext cx="10492342" cy="6410738"/>
          </a:xfrm>
        </p:spPr>
        <p:txBody>
          <a:bodyPr>
            <a:normAutofit/>
          </a:bodyPr>
          <a:lstStyle/>
          <a:p>
            <a:pPr marL="0" lvl="0" indent="0">
              <a:buNone/>
            </a:pPr>
            <a:endParaRPr lang="en-US" sz="2000" dirty="0">
              <a:latin typeface="Bodoni MT" panose="02070603080606020203" pitchFamily="18" charset="0"/>
            </a:endParaRPr>
          </a:p>
        </p:txBody>
      </p:sp>
    </p:spTree>
    <p:extLst>
      <p:ext uri="{BB962C8B-B14F-4D97-AF65-F5344CB8AC3E}">
        <p14:creationId xmlns:p14="http://schemas.microsoft.com/office/powerpoint/2010/main" val="182350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2870C8-9DB7-4FC4-9228-22B2C7910F82}"/>
              </a:ext>
            </a:extLst>
          </p:cNvPr>
          <p:cNvSpPr/>
          <p:nvPr/>
        </p:nvSpPr>
        <p:spPr>
          <a:xfrm>
            <a:off x="3409950" y="547985"/>
            <a:ext cx="6096000" cy="369332"/>
          </a:xfrm>
          <a:prstGeom prst="rect">
            <a:avLst/>
          </a:prstGeom>
        </p:spPr>
        <p:txBody>
          <a:bodyPr>
            <a:spAutoFit/>
          </a:bodyPr>
          <a:lstStyle/>
          <a:p>
            <a:endParaRPr lang="en-US" dirty="0"/>
          </a:p>
        </p:txBody>
      </p:sp>
      <p:sp>
        <p:nvSpPr>
          <p:cNvPr id="3" name="Rectangle 2">
            <a:extLst>
              <a:ext uri="{FF2B5EF4-FFF2-40B4-BE49-F238E27FC236}">
                <a16:creationId xmlns:a16="http://schemas.microsoft.com/office/drawing/2014/main" id="{6234CDF3-B7EF-4F0C-9318-4D855DE5C390}"/>
              </a:ext>
            </a:extLst>
          </p:cNvPr>
          <p:cNvSpPr/>
          <p:nvPr/>
        </p:nvSpPr>
        <p:spPr>
          <a:xfrm>
            <a:off x="1647825" y="1394163"/>
            <a:ext cx="9448800" cy="4216539"/>
          </a:xfrm>
          <a:prstGeom prst="rect">
            <a:avLst/>
          </a:prstGeom>
        </p:spPr>
        <p:txBody>
          <a:bodyPr wrap="square">
            <a:spAutoFit/>
          </a:bodyPr>
          <a:lstStyle/>
          <a:p>
            <a:r>
              <a:rPr lang="en-US" sz="3600" b="1" dirty="0">
                <a:solidFill>
                  <a:schemeClr val="accent5">
                    <a:lumMod val="75000"/>
                  </a:schemeClr>
                </a:solidFill>
              </a:rPr>
              <a:t>                             </a:t>
            </a:r>
            <a:r>
              <a:rPr lang="en-US" sz="4000" b="1" u="sng" dirty="0">
                <a:solidFill>
                  <a:schemeClr val="accent5">
                    <a:lumMod val="75000"/>
                  </a:schemeClr>
                </a:solidFill>
                <a:latin typeface="Algerian" panose="04020705040A02060702" pitchFamily="82" charset="0"/>
              </a:rPr>
              <a:t>Abstract</a:t>
            </a:r>
          </a:p>
          <a:p>
            <a:endParaRPr lang="en-US" sz="3600" b="1" u="sng" dirty="0">
              <a:solidFill>
                <a:schemeClr val="accent5">
                  <a:lumMod val="75000"/>
                </a:schemeClr>
              </a:solidFill>
              <a:latin typeface="Algerian" panose="04020705040A02060702" pitchFamily="82" charset="0"/>
            </a:endParaRPr>
          </a:p>
          <a:p>
            <a:pPr marL="342900" indent="-342900">
              <a:buFont typeface="Wingdings" panose="05000000000000000000" pitchFamily="2" charset="2"/>
              <a:buChar char="q"/>
            </a:pPr>
            <a:r>
              <a:rPr lang="en-US" sz="2400" dirty="0">
                <a:latin typeface="Bodoni MT" panose="02070603080606020203" pitchFamily="18" charset="0"/>
              </a:rPr>
              <a:t>AMBA AXI4-Lite protocol is designed from scratch and implemented using SystemVerilog HDL. </a:t>
            </a:r>
          </a:p>
          <a:p>
            <a:pPr marL="342900" indent="-342900">
              <a:buFont typeface="Wingdings" panose="05000000000000000000" pitchFamily="2" charset="2"/>
              <a:buChar char="q"/>
            </a:pPr>
            <a:r>
              <a:rPr lang="en-US" sz="2400" dirty="0">
                <a:latin typeface="Bodoni MT" panose="02070603080606020203" pitchFamily="18" charset="0"/>
              </a:rPr>
              <a:t>Then the simulation is carried out for the functionality check using QuestaSim EDA tool. </a:t>
            </a:r>
          </a:p>
          <a:p>
            <a:pPr marL="342900" indent="-342900">
              <a:buFont typeface="Wingdings" panose="05000000000000000000" pitchFamily="2" charset="2"/>
              <a:buChar char="q"/>
            </a:pPr>
            <a:r>
              <a:rPr lang="en-US" sz="2400" dirty="0">
                <a:latin typeface="Bodoni MT" panose="02070603080606020203" pitchFamily="18" charset="0"/>
              </a:rPr>
              <a:t>A good verification strategy is executed using SystemVerilog verification constructs such as interfaces, assertions etc. </a:t>
            </a:r>
          </a:p>
          <a:p>
            <a:pPr marL="342900" indent="-342900">
              <a:buFont typeface="Wingdings" panose="05000000000000000000" pitchFamily="2" charset="2"/>
              <a:buChar char="q"/>
            </a:pPr>
            <a:r>
              <a:rPr lang="en-US" sz="2400" dirty="0">
                <a:latin typeface="Bodoni MT" panose="02070603080606020203" pitchFamily="18" charset="0"/>
              </a:rPr>
              <a:t>Here, the bus is verified for five different channels and finally system level testing is performed. </a:t>
            </a:r>
          </a:p>
        </p:txBody>
      </p:sp>
    </p:spTree>
    <p:extLst>
      <p:ext uri="{BB962C8B-B14F-4D97-AF65-F5344CB8AC3E}">
        <p14:creationId xmlns:p14="http://schemas.microsoft.com/office/powerpoint/2010/main" val="20302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6A1215-7643-4BE8-AE67-B8FB6CB60C60}"/>
              </a:ext>
            </a:extLst>
          </p:cNvPr>
          <p:cNvSpPr/>
          <p:nvPr/>
        </p:nvSpPr>
        <p:spPr>
          <a:xfrm>
            <a:off x="4591050" y="361949"/>
            <a:ext cx="4743450" cy="584775"/>
          </a:xfrm>
          <a:prstGeom prst="rect">
            <a:avLst/>
          </a:prstGeom>
        </p:spPr>
        <p:txBody>
          <a:bodyPr wrap="square">
            <a:spAutoFit/>
          </a:bodyPr>
          <a:lstStyle/>
          <a:p>
            <a:r>
              <a:rPr lang="en-US" sz="3200" b="1" u="sng" dirty="0">
                <a:solidFill>
                  <a:schemeClr val="accent5">
                    <a:lumMod val="75000"/>
                  </a:schemeClr>
                </a:solidFill>
                <a:latin typeface="Algerian" panose="04020705040A02060702" pitchFamily="82" charset="0"/>
              </a:rPr>
              <a:t>DESIGN APPROACH</a:t>
            </a:r>
          </a:p>
        </p:txBody>
      </p:sp>
      <p:sp>
        <p:nvSpPr>
          <p:cNvPr id="5" name="Rectangle 4">
            <a:extLst>
              <a:ext uri="{FF2B5EF4-FFF2-40B4-BE49-F238E27FC236}">
                <a16:creationId xmlns:a16="http://schemas.microsoft.com/office/drawing/2014/main" id="{18919C0A-4062-49CE-857A-5C35FC2BF2DC}"/>
              </a:ext>
            </a:extLst>
          </p:cNvPr>
          <p:cNvSpPr/>
          <p:nvPr/>
        </p:nvSpPr>
        <p:spPr>
          <a:xfrm>
            <a:off x="2208618" y="1348859"/>
            <a:ext cx="8630832" cy="1384995"/>
          </a:xfrm>
          <a:prstGeom prst="rect">
            <a:avLst/>
          </a:prstGeom>
        </p:spPr>
        <p:txBody>
          <a:bodyPr wrap="square">
            <a:spAutoFit/>
          </a:bodyPr>
          <a:lstStyle/>
          <a:p>
            <a:pPr marL="342900" indent="-342900">
              <a:buFont typeface="Wingdings" panose="05000000000000000000" pitchFamily="2" charset="2"/>
              <a:buChar char="§"/>
            </a:pPr>
            <a:r>
              <a:rPr lang="en-US" sz="2400" dirty="0">
                <a:latin typeface="Bodoni MT" panose="02070603080606020203" pitchFamily="18" charset="0"/>
                <a:ea typeface="Calibri" panose="020F0502020204030204" pitchFamily="34" charset="0"/>
                <a:cs typeface="Times New Roman" panose="02020603050405020304" pitchFamily="18" charset="0"/>
              </a:rPr>
              <a:t>Package,</a:t>
            </a:r>
            <a:r>
              <a:rPr lang="en-US" sz="2400" dirty="0">
                <a:latin typeface="Bodoni MT" panose="02070603080606020203" pitchFamily="18" charset="0"/>
              </a:rPr>
              <a:t> Interface, Master  and Slave modules are designed.</a:t>
            </a:r>
          </a:p>
          <a:p>
            <a:pPr marL="342900" indent="-342900">
              <a:buFont typeface="Wingdings" panose="05000000000000000000" pitchFamily="2" charset="2"/>
              <a:buChar char="§"/>
            </a:pPr>
            <a:endParaRPr lang="en-US" sz="2400" u="sng" dirty="0">
              <a:latin typeface="Bodoni MT" panose="02070603080606020203" pitchFamily="18" charset="0"/>
            </a:endParaRPr>
          </a:p>
          <a:p>
            <a:pPr marL="342900" indent="-342900">
              <a:buFont typeface="Wingdings" panose="05000000000000000000" pitchFamily="2" charset="2"/>
              <a:buChar char="§"/>
            </a:pPr>
            <a:endParaRPr lang="en-US" u="sng" dirty="0">
              <a:latin typeface="Bodoni MT" panose="02070603080606020203" pitchFamily="18" charset="0"/>
            </a:endParaRP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66EB4F4C-1DE8-4687-B211-1870EE868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53" y="2834582"/>
            <a:ext cx="5332187" cy="330102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43CD781-AE2B-4143-B0A2-4F5125372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2834582"/>
            <a:ext cx="5020942" cy="3332537"/>
          </a:xfrm>
          <a:prstGeom prst="rect">
            <a:avLst/>
          </a:prstGeom>
        </p:spPr>
      </p:pic>
    </p:spTree>
    <p:extLst>
      <p:ext uri="{BB962C8B-B14F-4D97-AF65-F5344CB8AC3E}">
        <p14:creationId xmlns:p14="http://schemas.microsoft.com/office/powerpoint/2010/main" val="322443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piece of paper&#10;&#10;Description automatically generated">
            <a:extLst>
              <a:ext uri="{FF2B5EF4-FFF2-40B4-BE49-F238E27FC236}">
                <a16:creationId xmlns:a16="http://schemas.microsoft.com/office/drawing/2014/main" id="{BC949D8F-13E1-48BC-9E08-1B54DCB75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63" y="974724"/>
            <a:ext cx="6804201" cy="4899025"/>
          </a:xfrm>
          <a:prstGeom prst="rect">
            <a:avLst/>
          </a:prstGeom>
        </p:spPr>
      </p:pic>
    </p:spTree>
    <p:extLst>
      <p:ext uri="{BB962C8B-B14F-4D97-AF65-F5344CB8AC3E}">
        <p14:creationId xmlns:p14="http://schemas.microsoft.com/office/powerpoint/2010/main" val="392430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D899EBF3-1947-4714-B3C1-59D797359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093" y="974724"/>
            <a:ext cx="5696541" cy="4899025"/>
          </a:xfrm>
          <a:prstGeom prst="rect">
            <a:avLst/>
          </a:prstGeom>
        </p:spPr>
      </p:pic>
    </p:spTree>
    <p:extLst>
      <p:ext uri="{BB962C8B-B14F-4D97-AF65-F5344CB8AC3E}">
        <p14:creationId xmlns:p14="http://schemas.microsoft.com/office/powerpoint/2010/main" val="299935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8E92-8C60-4E4A-92BA-8991B0CFA75B}"/>
              </a:ext>
            </a:extLst>
          </p:cNvPr>
          <p:cNvSpPr>
            <a:spLocks noGrp="1"/>
          </p:cNvSpPr>
          <p:nvPr>
            <p:ph type="title"/>
          </p:nvPr>
        </p:nvSpPr>
        <p:spPr>
          <a:xfrm>
            <a:off x="1398585" y="304800"/>
            <a:ext cx="10018713" cy="1752599"/>
          </a:xfrm>
        </p:spPr>
        <p:txBody>
          <a:bodyPr/>
          <a:lstStyle/>
          <a:p>
            <a:r>
              <a:rPr lang="en-US" sz="3600" dirty="0">
                <a:solidFill>
                  <a:schemeClr val="accent4"/>
                </a:solidFill>
                <a:latin typeface="Algerian" panose="04020705040A02060702" pitchFamily="82" charset="0"/>
              </a:rPr>
              <a:t>Verification Approach</a:t>
            </a:r>
            <a:br>
              <a:rPr lang="en-US" dirty="0"/>
            </a:br>
            <a:endParaRPr lang="en-US" dirty="0"/>
          </a:p>
        </p:txBody>
      </p:sp>
      <p:sp>
        <p:nvSpPr>
          <p:cNvPr id="3" name="Content Placeholder 2">
            <a:extLst>
              <a:ext uri="{FF2B5EF4-FFF2-40B4-BE49-F238E27FC236}">
                <a16:creationId xmlns:a16="http://schemas.microsoft.com/office/drawing/2014/main" id="{12A12A0A-9739-4270-9047-0FF56A44FBD8}"/>
              </a:ext>
            </a:extLst>
          </p:cNvPr>
          <p:cNvSpPr>
            <a:spLocks noGrp="1"/>
          </p:cNvSpPr>
          <p:nvPr>
            <p:ph idx="1"/>
          </p:nvPr>
        </p:nvSpPr>
        <p:spPr>
          <a:xfrm>
            <a:off x="1484310" y="1295400"/>
            <a:ext cx="10018713" cy="5381625"/>
          </a:xfrm>
        </p:spPr>
        <p:txBody>
          <a:bodyPr>
            <a:normAutofit lnSpcReduction="10000"/>
          </a:bodyPr>
          <a:lstStyle/>
          <a:p>
            <a:r>
              <a:rPr lang="en-US" sz="2000" dirty="0">
                <a:latin typeface="Bodoni MT" panose="02070603080606020203" pitchFamily="18" charset="0"/>
              </a:rPr>
              <a:t>Advanced Microcontroller Bus Architecture (AMBA) is analyzed and focused on the modules that are compatible with the AXI4-Lite protocol, which provides a simpler register style interface to the systems. </a:t>
            </a:r>
          </a:p>
          <a:p>
            <a:r>
              <a:rPr lang="en-US" sz="2000" dirty="0">
                <a:latin typeface="Bodoni MT" panose="02070603080606020203" pitchFamily="18" charset="0"/>
              </a:rPr>
              <a:t>A set of signals in each channel are used to define a set of unit tests. Protocol functionality specifies the timing relationship between signals.</a:t>
            </a:r>
          </a:p>
          <a:p>
            <a:r>
              <a:rPr lang="en-US" sz="2000" dirty="0">
                <a:latin typeface="Bodoni MT" panose="02070603080606020203" pitchFamily="18" charset="0"/>
              </a:rPr>
              <a:t>Mentor Graphics Questa Simulator is used for SystemVerilog simulation and there by expanding Verification capabilities to Assertion based verification.</a:t>
            </a:r>
          </a:p>
          <a:p>
            <a:r>
              <a:rPr lang="en-US" sz="2000" dirty="0">
                <a:latin typeface="Bodoni MT" panose="02070603080606020203" pitchFamily="18" charset="0"/>
              </a:rPr>
              <a:t>Along with the unit tests, a set of assertions for each channel will be defined in a separate file and bound to the design.</a:t>
            </a:r>
          </a:p>
          <a:p>
            <a:r>
              <a:rPr lang="en-US" sz="2000" dirty="0">
                <a:latin typeface="Bodoni MT" panose="02070603080606020203" pitchFamily="18" charset="0"/>
              </a:rPr>
              <a:t>Each independent channel will have its own separate testbench. For all these channels, there will be assertions that run along each testbench. </a:t>
            </a:r>
          </a:p>
          <a:p>
            <a:r>
              <a:rPr lang="en-US" sz="2000" dirty="0">
                <a:latin typeface="Bodoni MT" panose="02070603080606020203" pitchFamily="18" charset="0"/>
              </a:rPr>
              <a:t>Also, a </a:t>
            </a:r>
            <a:r>
              <a:rPr lang="en-US" sz="2000" dirty="0" err="1">
                <a:latin typeface="Bodoni MT" panose="02070603080606020203" pitchFamily="18" charset="0"/>
              </a:rPr>
              <a:t>Makefile</a:t>
            </a:r>
            <a:r>
              <a:rPr lang="en-US" sz="2000" dirty="0">
                <a:latin typeface="Bodoni MT" panose="02070603080606020203" pitchFamily="18" charset="0"/>
              </a:rPr>
              <a:t> will be used for compiling and running each testbench.</a:t>
            </a:r>
          </a:p>
          <a:p>
            <a:r>
              <a:rPr lang="en-US" sz="2000" dirty="0">
                <a:latin typeface="Bodoni MT" panose="02070603080606020203" pitchFamily="18" charset="0"/>
              </a:rPr>
              <a:t>Finally, this assertion-based verification environment will be used to verify our design implemented from scratch, in order to prove its effectiveness and implementation to find bugs. </a:t>
            </a:r>
          </a:p>
        </p:txBody>
      </p:sp>
    </p:spTree>
    <p:extLst>
      <p:ext uri="{BB962C8B-B14F-4D97-AF65-F5344CB8AC3E}">
        <p14:creationId xmlns:p14="http://schemas.microsoft.com/office/powerpoint/2010/main" val="98568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C5D1-1D1C-4854-8E11-692519BA622B}"/>
              </a:ext>
            </a:extLst>
          </p:cNvPr>
          <p:cNvSpPr>
            <a:spLocks noGrp="1"/>
          </p:cNvSpPr>
          <p:nvPr>
            <p:ph type="title"/>
          </p:nvPr>
        </p:nvSpPr>
        <p:spPr/>
        <p:txBody>
          <a:bodyPr/>
          <a:lstStyle/>
          <a:p>
            <a:r>
              <a:rPr lang="en-US" sz="3600" b="1" dirty="0">
                <a:solidFill>
                  <a:schemeClr val="accent4"/>
                </a:solidFill>
                <a:latin typeface="Algerian" panose="04020705040A02060702" pitchFamily="82" charset="0"/>
              </a:rPr>
              <a:t>Verification plan</a:t>
            </a:r>
            <a:r>
              <a:rPr lang="en-US" sz="3600" dirty="0">
                <a:solidFill>
                  <a:schemeClr val="accent4"/>
                </a:solidFill>
                <a:latin typeface="Algerian" panose="04020705040A02060702" pitchFamily="82" charset="0"/>
              </a:rPr>
              <a:t> </a:t>
            </a:r>
            <a:br>
              <a:rPr lang="en-US" dirty="0"/>
            </a:br>
            <a:endParaRPr lang="en-US" dirty="0"/>
          </a:p>
        </p:txBody>
      </p:sp>
      <p:sp>
        <p:nvSpPr>
          <p:cNvPr id="3" name="Content Placeholder 2">
            <a:extLst>
              <a:ext uri="{FF2B5EF4-FFF2-40B4-BE49-F238E27FC236}">
                <a16:creationId xmlns:a16="http://schemas.microsoft.com/office/drawing/2014/main" id="{65B9295A-DFD6-42ED-A196-D3B9C4487C17}"/>
              </a:ext>
            </a:extLst>
          </p:cNvPr>
          <p:cNvSpPr>
            <a:spLocks noGrp="1"/>
          </p:cNvSpPr>
          <p:nvPr>
            <p:ph idx="1"/>
          </p:nvPr>
        </p:nvSpPr>
        <p:spPr>
          <a:xfrm>
            <a:off x="1693860" y="2038349"/>
            <a:ext cx="10018713" cy="3124201"/>
          </a:xfrm>
        </p:spPr>
        <p:txBody>
          <a:bodyPr>
            <a:normAutofit fontScale="92500" lnSpcReduction="20000"/>
          </a:bodyPr>
          <a:lstStyle/>
          <a:p>
            <a:pPr lvl="0"/>
            <a:r>
              <a:rPr lang="en-US" sz="2600" dirty="0">
                <a:latin typeface="Bodoni MT" panose="02070603080606020203" pitchFamily="18" charset="0"/>
              </a:rPr>
              <a:t>Unit level and system level design verification will be implemented. </a:t>
            </a:r>
          </a:p>
          <a:p>
            <a:pPr lvl="0"/>
            <a:r>
              <a:rPr lang="en-US" sz="2600" dirty="0">
                <a:latin typeface="Bodoni MT" panose="02070603080606020203" pitchFamily="18" charset="0"/>
              </a:rPr>
              <a:t>After reviewing and designing the AXI4-lite protocol functionality, we proceeded to consider each signal in different channels and implement different possibilities to define the following basic unit tests. </a:t>
            </a:r>
          </a:p>
          <a:p>
            <a:r>
              <a:rPr lang="en-US" sz="2600" b="1" dirty="0">
                <a:latin typeface="Bodoni MT" panose="02070603080606020203" pitchFamily="18" charset="0"/>
              </a:rPr>
              <a:t>Unit Tests: </a:t>
            </a:r>
            <a:endParaRPr lang="en-US" sz="2600" dirty="0">
              <a:latin typeface="Bodoni MT" panose="02070603080606020203" pitchFamily="18" charset="0"/>
            </a:endParaRPr>
          </a:p>
          <a:p>
            <a:pPr lvl="0"/>
            <a:r>
              <a:rPr lang="en-US" sz="2600" dirty="0">
                <a:latin typeface="Bodoni MT" panose="02070603080606020203" pitchFamily="18" charset="0"/>
              </a:rPr>
              <a:t>For unit level testing, we will be writing directed test cases to check the functionality of each channel. </a:t>
            </a:r>
          </a:p>
          <a:p>
            <a:r>
              <a:rPr lang="en-US" sz="2600" dirty="0">
                <a:latin typeface="Bodoni MT" panose="02070603080606020203" pitchFamily="18" charset="0"/>
              </a:rPr>
              <a:t>Assertions will be used as checkers for unit level testing. </a:t>
            </a:r>
            <a:endParaRPr lang="en-US" dirty="0">
              <a:latin typeface="Bodoni MT" panose="02070603080606020203" pitchFamily="18" charset="0"/>
            </a:endParaRPr>
          </a:p>
        </p:txBody>
      </p:sp>
    </p:spTree>
    <p:extLst>
      <p:ext uri="{BB962C8B-B14F-4D97-AF65-F5344CB8AC3E}">
        <p14:creationId xmlns:p14="http://schemas.microsoft.com/office/powerpoint/2010/main" val="73606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CF72BF9-9708-4C04-BEAD-4D37AE4A9221}"/>
              </a:ext>
            </a:extLst>
          </p:cNvPr>
          <p:cNvSpPr>
            <a:spLocks noGrp="1" noChangeArrowheads="1"/>
          </p:cNvSpPr>
          <p:nvPr>
            <p:ph type="title"/>
          </p:nvPr>
        </p:nvSpPr>
        <p:spPr bwMode="auto">
          <a:xfrm>
            <a:off x="2838450" y="95607"/>
            <a:ext cx="78676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0" algn="just" defTabSz="914400"/>
            <a:r>
              <a:rPr lang="en-US" sz="2000" b="1" dirty="0">
                <a:solidFill>
                  <a:schemeClr val="accent4"/>
                </a:solidFill>
                <a:latin typeface="Algerian" panose="04020705040A02060702" pitchFamily="82" charset="0"/>
              </a:rPr>
              <a:t>Read ADDRESS channel assertions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836B9813-5152-4D5B-B69C-562D48882D87}"/>
              </a:ext>
            </a:extLst>
          </p:cNvPr>
          <p:cNvGraphicFramePr>
            <a:graphicFrameLocks noGrp="1"/>
          </p:cNvGraphicFramePr>
          <p:nvPr>
            <p:ph idx="1"/>
            <p:extLst>
              <p:ext uri="{D42A27DB-BD31-4B8C-83A1-F6EECF244321}">
                <p14:modId xmlns:p14="http://schemas.microsoft.com/office/powerpoint/2010/main" val="780487515"/>
              </p:ext>
            </p:extLst>
          </p:nvPr>
        </p:nvGraphicFramePr>
        <p:xfrm>
          <a:off x="3043345" y="505599"/>
          <a:ext cx="8446289" cy="6219197"/>
        </p:xfrm>
        <a:graphic>
          <a:graphicData uri="http://schemas.openxmlformats.org/drawingml/2006/table">
            <a:tbl>
              <a:tblPr firstRow="1" firstCol="1" bandRow="1">
                <a:tableStyleId>{5C22544A-7EE6-4342-B048-85BDC9FD1C3A}</a:tableStyleId>
              </a:tblPr>
              <a:tblGrid>
                <a:gridCol w="2234333">
                  <a:extLst>
                    <a:ext uri="{9D8B030D-6E8A-4147-A177-3AD203B41FA5}">
                      <a16:colId xmlns:a16="http://schemas.microsoft.com/office/drawing/2014/main" val="112454866"/>
                    </a:ext>
                  </a:extLst>
                </a:gridCol>
                <a:gridCol w="6211956">
                  <a:extLst>
                    <a:ext uri="{9D8B030D-6E8A-4147-A177-3AD203B41FA5}">
                      <a16:colId xmlns:a16="http://schemas.microsoft.com/office/drawing/2014/main" val="2227107716"/>
                    </a:ext>
                  </a:extLst>
                </a:gridCol>
              </a:tblGrid>
              <a:tr h="232560">
                <a:tc>
                  <a:txBody>
                    <a:bodyPr/>
                    <a:lstStyle/>
                    <a:p>
                      <a:pPr marL="0" marR="0" algn="just">
                        <a:lnSpc>
                          <a:spcPct val="107000"/>
                        </a:lnSpc>
                        <a:spcBef>
                          <a:spcPts val="0"/>
                        </a:spcBef>
                        <a:spcAft>
                          <a:spcPts val="0"/>
                        </a:spcAft>
                      </a:pPr>
                      <a:r>
                        <a:rPr lang="en-US" sz="1800" dirty="0">
                          <a:effectLst/>
                        </a:rPr>
                        <a:t>Assertion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       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8595848"/>
                  </a:ext>
                </a:extLst>
              </a:tr>
              <a:tr h="962447">
                <a:tc>
                  <a:txBody>
                    <a:bodyPr/>
                    <a:lstStyle/>
                    <a:p>
                      <a:pPr marL="0" marR="0" algn="just">
                        <a:lnSpc>
                          <a:spcPct val="107000"/>
                        </a:lnSpc>
                        <a:spcBef>
                          <a:spcPts val="0"/>
                        </a:spcBef>
                        <a:spcAft>
                          <a:spcPts val="0"/>
                        </a:spcAft>
                      </a:pPr>
                      <a:r>
                        <a:rPr lang="en-US" sz="1800" dirty="0" err="1">
                          <a:effectLst/>
                        </a:rPr>
                        <a:t>ARADDR_STABLE_a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When ARVALID is asserted, address ARADDR remains stable until ARVALID and ARREADY become 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8635127"/>
                  </a:ext>
                </a:extLst>
              </a:tr>
              <a:tr h="475856">
                <a:tc>
                  <a:txBody>
                    <a:bodyPr/>
                    <a:lstStyle/>
                    <a:p>
                      <a:pPr marL="0" marR="0" algn="just">
                        <a:lnSpc>
                          <a:spcPct val="107000"/>
                        </a:lnSpc>
                        <a:spcBef>
                          <a:spcPts val="0"/>
                        </a:spcBef>
                        <a:spcAft>
                          <a:spcPts val="0"/>
                        </a:spcAft>
                      </a:pPr>
                      <a:r>
                        <a:rPr lang="en-US" sz="1800" dirty="0" err="1">
                          <a:effectLst/>
                        </a:rPr>
                        <a:t>ARADDR_X_a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A value of ‘X’ on ARADDR is not permitted when ARVALID is 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6669859"/>
                  </a:ext>
                </a:extLst>
              </a:tr>
              <a:tr h="475856">
                <a:tc>
                  <a:txBody>
                    <a:bodyPr/>
                    <a:lstStyle/>
                    <a:p>
                      <a:pPr marL="0" marR="0" algn="just">
                        <a:lnSpc>
                          <a:spcPct val="107000"/>
                        </a:lnSpc>
                        <a:spcBef>
                          <a:spcPts val="0"/>
                        </a:spcBef>
                        <a:spcAft>
                          <a:spcPts val="0"/>
                        </a:spcAft>
                      </a:pPr>
                      <a:r>
                        <a:rPr lang="en-US" sz="1800" dirty="0" err="1">
                          <a:effectLst/>
                        </a:rPr>
                        <a:t>ARVALID_RESET_a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When ARESETN goes low ARVALID should be low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4551063"/>
                  </a:ext>
                </a:extLst>
              </a:tr>
              <a:tr h="475856">
                <a:tc>
                  <a:txBody>
                    <a:bodyPr/>
                    <a:lstStyle/>
                    <a:p>
                      <a:pPr marL="0" marR="0" algn="just">
                        <a:lnSpc>
                          <a:spcPct val="107000"/>
                        </a:lnSpc>
                        <a:spcBef>
                          <a:spcPts val="0"/>
                        </a:spcBef>
                        <a:spcAft>
                          <a:spcPts val="0"/>
                        </a:spcAft>
                      </a:pPr>
                      <a:r>
                        <a:rPr lang="en-US" sz="1800" dirty="0" err="1">
                          <a:effectLst/>
                        </a:rPr>
                        <a:t>ARREADY_RESET_a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When ARESETN goes low ARREADY should be low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2643060"/>
                  </a:ext>
                </a:extLst>
              </a:tr>
              <a:tr h="719151">
                <a:tc>
                  <a:txBody>
                    <a:bodyPr/>
                    <a:lstStyle/>
                    <a:p>
                      <a:pPr marL="0" marR="0" algn="just">
                        <a:lnSpc>
                          <a:spcPct val="107000"/>
                        </a:lnSpc>
                        <a:spcBef>
                          <a:spcPts val="0"/>
                        </a:spcBef>
                        <a:spcAft>
                          <a:spcPts val="0"/>
                        </a:spcAft>
                      </a:pPr>
                      <a:r>
                        <a:rPr lang="en-US" sz="1800" dirty="0" err="1">
                          <a:effectLst/>
                        </a:rPr>
                        <a:t>ARVALID_STABLE_a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When ARVALID is asserted, then it must remain asserted until ARREADY is 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456729"/>
                  </a:ext>
                </a:extLst>
              </a:tr>
              <a:tr h="719151">
                <a:tc>
                  <a:txBody>
                    <a:bodyPr/>
                    <a:lstStyle/>
                    <a:p>
                      <a:pPr marL="0" marR="0" algn="just">
                        <a:lnSpc>
                          <a:spcPct val="107000"/>
                        </a:lnSpc>
                        <a:spcBef>
                          <a:spcPts val="0"/>
                        </a:spcBef>
                        <a:spcAft>
                          <a:spcPts val="0"/>
                        </a:spcAft>
                      </a:pPr>
                      <a:r>
                        <a:rPr lang="en-US" sz="1800" dirty="0" err="1">
                          <a:effectLst/>
                        </a:rPr>
                        <a:t>ARREADY_STABLE_a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ARREADY is asserted, then it remains asserted until ARVALID is 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785706"/>
                  </a:ext>
                </a:extLst>
              </a:tr>
              <a:tr h="719151">
                <a:tc>
                  <a:txBody>
                    <a:bodyPr/>
                    <a:lstStyle/>
                    <a:p>
                      <a:pPr marL="0" marR="0" algn="just">
                        <a:lnSpc>
                          <a:spcPct val="107000"/>
                        </a:lnSpc>
                        <a:spcBef>
                          <a:spcPts val="0"/>
                        </a:spcBef>
                        <a:spcAft>
                          <a:spcPts val="0"/>
                        </a:spcAft>
                      </a:pPr>
                      <a:r>
                        <a:rPr lang="en-US" sz="1800" dirty="0" err="1">
                          <a:effectLst/>
                        </a:rPr>
                        <a:t>ARVALID_X_a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A value of ‘X’ on ARVALID is not permitted when RESET is high(not in reset)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4278044"/>
                  </a:ext>
                </a:extLst>
              </a:tr>
              <a:tr h="719151">
                <a:tc>
                  <a:txBody>
                    <a:bodyPr/>
                    <a:lstStyle/>
                    <a:p>
                      <a:pPr marL="0" marR="0" algn="just">
                        <a:lnSpc>
                          <a:spcPct val="107000"/>
                        </a:lnSpc>
                        <a:spcBef>
                          <a:spcPts val="0"/>
                        </a:spcBef>
                        <a:spcAft>
                          <a:spcPts val="0"/>
                        </a:spcAft>
                      </a:pPr>
                      <a:r>
                        <a:rPr lang="en-US" sz="1800" dirty="0" err="1">
                          <a:effectLst/>
                        </a:rPr>
                        <a:t>ARREADY_X_a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A value of ‘X’ on ARREADY is not permitted when ARESETN is high(not in reset)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372288"/>
                  </a:ext>
                </a:extLst>
              </a:tr>
              <a:tr h="475856">
                <a:tc>
                  <a:txBody>
                    <a:bodyPr/>
                    <a:lstStyle/>
                    <a:p>
                      <a:pPr marL="0" marR="0" algn="just">
                        <a:lnSpc>
                          <a:spcPct val="107000"/>
                        </a:lnSpc>
                        <a:spcBef>
                          <a:spcPts val="0"/>
                        </a:spcBef>
                        <a:spcAft>
                          <a:spcPts val="0"/>
                        </a:spcAft>
                      </a:pPr>
                      <a:r>
                        <a:rPr lang="en-US" sz="1800" dirty="0" err="1">
                          <a:effectLst/>
                        </a:rPr>
                        <a:t>READADDRESS_a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Check whether ARADDR has been received successfully by the slave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6651613"/>
                  </a:ext>
                </a:extLst>
              </a:tr>
            </a:tbl>
          </a:graphicData>
        </a:graphic>
      </p:graphicFrame>
      <p:sp>
        <p:nvSpPr>
          <p:cNvPr id="9" name="Rectangle 2">
            <a:extLst>
              <a:ext uri="{FF2B5EF4-FFF2-40B4-BE49-F238E27FC236}">
                <a16:creationId xmlns:a16="http://schemas.microsoft.com/office/drawing/2014/main" id="{BE42686E-B8E3-4395-A1C1-17E30D9B7F9C}"/>
              </a:ext>
            </a:extLst>
          </p:cNvPr>
          <p:cNvSpPr>
            <a:spLocks noChangeArrowheads="1"/>
          </p:cNvSpPr>
          <p:nvPr/>
        </p:nvSpPr>
        <p:spPr bwMode="auto">
          <a:xfrm>
            <a:off x="-1105924" y="-48399"/>
            <a:ext cx="1329792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Assertions</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887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C752-EB82-461F-A0CA-B8B49D4C277B}"/>
              </a:ext>
            </a:extLst>
          </p:cNvPr>
          <p:cNvSpPr>
            <a:spLocks noGrp="1"/>
          </p:cNvSpPr>
          <p:nvPr>
            <p:ph type="title"/>
          </p:nvPr>
        </p:nvSpPr>
        <p:spPr>
          <a:xfrm>
            <a:off x="1484310" y="190500"/>
            <a:ext cx="10018713" cy="561975"/>
          </a:xfrm>
        </p:spPr>
        <p:txBody>
          <a:bodyPr>
            <a:noAutofit/>
          </a:bodyPr>
          <a:lstStyle/>
          <a:p>
            <a:r>
              <a:rPr lang="en-US" sz="2000" b="1" dirty="0">
                <a:solidFill>
                  <a:schemeClr val="accent4"/>
                </a:solidFill>
                <a:latin typeface="Algerian" panose="04020705040A02060702" pitchFamily="82" charset="0"/>
              </a:rPr>
              <a:t>Read Data channel assertions</a:t>
            </a:r>
            <a:endParaRPr lang="en-US" sz="2000" dirty="0">
              <a:solidFill>
                <a:schemeClr val="accent4"/>
              </a:solidFill>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94A1BA36-62B0-4F03-BFE5-ACAE108AC12E}"/>
              </a:ext>
            </a:extLst>
          </p:cNvPr>
          <p:cNvGraphicFramePr>
            <a:graphicFrameLocks noGrp="1"/>
          </p:cNvGraphicFramePr>
          <p:nvPr>
            <p:ph idx="1"/>
            <p:extLst>
              <p:ext uri="{D42A27DB-BD31-4B8C-83A1-F6EECF244321}">
                <p14:modId xmlns:p14="http://schemas.microsoft.com/office/powerpoint/2010/main" val="1850551609"/>
              </p:ext>
            </p:extLst>
          </p:nvPr>
        </p:nvGraphicFramePr>
        <p:xfrm>
          <a:off x="3333749" y="752475"/>
          <a:ext cx="7758321" cy="5900937"/>
        </p:xfrm>
        <a:graphic>
          <a:graphicData uri="http://schemas.openxmlformats.org/drawingml/2006/table">
            <a:tbl>
              <a:tblPr firstRow="1" firstCol="1" bandRow="1">
                <a:tableStyleId>{5C22544A-7EE6-4342-B048-85BDC9FD1C3A}</a:tableStyleId>
              </a:tblPr>
              <a:tblGrid>
                <a:gridCol w="2053260">
                  <a:extLst>
                    <a:ext uri="{9D8B030D-6E8A-4147-A177-3AD203B41FA5}">
                      <a16:colId xmlns:a16="http://schemas.microsoft.com/office/drawing/2014/main" val="2634187358"/>
                    </a:ext>
                  </a:extLst>
                </a:gridCol>
                <a:gridCol w="5705061">
                  <a:extLst>
                    <a:ext uri="{9D8B030D-6E8A-4147-A177-3AD203B41FA5}">
                      <a16:colId xmlns:a16="http://schemas.microsoft.com/office/drawing/2014/main" val="1629847915"/>
                    </a:ext>
                  </a:extLst>
                </a:gridCol>
              </a:tblGrid>
              <a:tr h="218367">
                <a:tc>
                  <a:txBody>
                    <a:bodyPr/>
                    <a:lstStyle/>
                    <a:p>
                      <a:pPr marL="0" marR="0" algn="just">
                        <a:lnSpc>
                          <a:spcPct val="107000"/>
                        </a:lnSpc>
                        <a:spcBef>
                          <a:spcPts val="0"/>
                        </a:spcBef>
                        <a:spcAft>
                          <a:spcPts val="0"/>
                        </a:spcAft>
                      </a:pPr>
                      <a:r>
                        <a:rPr lang="en-US" sz="1800" dirty="0">
                          <a:effectLst/>
                        </a:rPr>
                        <a:t>Assertion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       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0749332"/>
                  </a:ext>
                </a:extLst>
              </a:tr>
              <a:tr h="675261">
                <a:tc>
                  <a:txBody>
                    <a:bodyPr/>
                    <a:lstStyle/>
                    <a:p>
                      <a:pPr marL="0" marR="0" algn="just">
                        <a:lnSpc>
                          <a:spcPct val="107000"/>
                        </a:lnSpc>
                        <a:spcBef>
                          <a:spcPts val="0"/>
                        </a:spcBef>
                        <a:spcAft>
                          <a:spcPts val="0"/>
                        </a:spcAft>
                      </a:pPr>
                      <a:r>
                        <a:rPr lang="en-US" sz="1800" dirty="0" err="1">
                          <a:effectLst/>
                        </a:rPr>
                        <a:t>READ_DATA_a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 Check whether data RDATA has been read successfully by the master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675080"/>
                  </a:ext>
                </a:extLst>
              </a:tr>
              <a:tr h="675261">
                <a:tc>
                  <a:txBody>
                    <a:bodyPr/>
                    <a:lstStyle/>
                    <a:p>
                      <a:pPr marL="0" marR="0" algn="just">
                        <a:lnSpc>
                          <a:spcPct val="107000"/>
                        </a:lnSpc>
                        <a:spcBef>
                          <a:spcPts val="0"/>
                        </a:spcBef>
                        <a:spcAft>
                          <a:spcPts val="0"/>
                        </a:spcAft>
                      </a:pPr>
                      <a:r>
                        <a:rPr lang="en-US" sz="1800" dirty="0" err="1">
                          <a:effectLst/>
                        </a:rPr>
                        <a:t>RDATA_X_a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A value of X on RDATA valid byte lanes is not permitted when RVALID is 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3089149"/>
                  </a:ext>
                </a:extLst>
              </a:tr>
              <a:tr h="446815">
                <a:tc>
                  <a:txBody>
                    <a:bodyPr/>
                    <a:lstStyle/>
                    <a:p>
                      <a:pPr marL="0" marR="0" algn="just">
                        <a:lnSpc>
                          <a:spcPct val="107000"/>
                        </a:lnSpc>
                        <a:spcBef>
                          <a:spcPts val="0"/>
                        </a:spcBef>
                        <a:spcAft>
                          <a:spcPts val="0"/>
                        </a:spcAft>
                      </a:pPr>
                      <a:r>
                        <a:rPr lang="en-US" sz="1800" dirty="0" err="1">
                          <a:effectLst/>
                        </a:rPr>
                        <a:t>RVALID_RESET_a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when ARESETN goes low RVALID should be low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6277984"/>
                  </a:ext>
                </a:extLst>
              </a:tr>
              <a:tr h="446815">
                <a:tc>
                  <a:txBody>
                    <a:bodyPr/>
                    <a:lstStyle/>
                    <a:p>
                      <a:pPr marL="0" marR="0" algn="just">
                        <a:lnSpc>
                          <a:spcPct val="107000"/>
                        </a:lnSpc>
                        <a:spcBef>
                          <a:spcPts val="0"/>
                        </a:spcBef>
                        <a:spcAft>
                          <a:spcPts val="0"/>
                        </a:spcAft>
                      </a:pPr>
                      <a:r>
                        <a:rPr lang="en-US" sz="1800" dirty="0" err="1">
                          <a:effectLst/>
                        </a:rPr>
                        <a:t>RREADY_RESET_a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When ARESETN goes low RREADY should be low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2889015"/>
                  </a:ext>
                </a:extLst>
              </a:tr>
              <a:tr h="675261">
                <a:tc>
                  <a:txBody>
                    <a:bodyPr/>
                    <a:lstStyle/>
                    <a:p>
                      <a:pPr marL="0" marR="0" algn="just">
                        <a:lnSpc>
                          <a:spcPct val="107000"/>
                        </a:lnSpc>
                        <a:spcBef>
                          <a:spcPts val="0"/>
                        </a:spcBef>
                        <a:spcAft>
                          <a:spcPts val="0"/>
                        </a:spcAft>
                      </a:pPr>
                      <a:r>
                        <a:rPr lang="en-US" sz="1800" dirty="0" err="1">
                          <a:effectLst/>
                        </a:rPr>
                        <a:t>RVALID_STABLE_a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When RVALID is asserted, then it must remain asserted until RREADY is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1303881"/>
                  </a:ext>
                </a:extLst>
              </a:tr>
              <a:tr h="675261">
                <a:tc>
                  <a:txBody>
                    <a:bodyPr/>
                    <a:lstStyle/>
                    <a:p>
                      <a:pPr marL="0" marR="0" algn="just">
                        <a:lnSpc>
                          <a:spcPct val="107000"/>
                        </a:lnSpc>
                        <a:spcBef>
                          <a:spcPts val="0"/>
                        </a:spcBef>
                        <a:spcAft>
                          <a:spcPts val="0"/>
                        </a:spcAft>
                      </a:pPr>
                      <a:r>
                        <a:rPr lang="en-US" sz="1800" dirty="0" err="1">
                          <a:effectLst/>
                        </a:rPr>
                        <a:t>RREADY_STABLE_a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When RREADY is asserted, then it must remain asserted until RVALID is 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2314642"/>
                  </a:ext>
                </a:extLst>
              </a:tr>
              <a:tr h="675261">
                <a:tc>
                  <a:txBody>
                    <a:bodyPr/>
                    <a:lstStyle/>
                    <a:p>
                      <a:pPr marL="0" marR="0" algn="just">
                        <a:lnSpc>
                          <a:spcPct val="107000"/>
                        </a:lnSpc>
                        <a:spcBef>
                          <a:spcPts val="0"/>
                        </a:spcBef>
                        <a:spcAft>
                          <a:spcPts val="0"/>
                        </a:spcAft>
                      </a:pPr>
                      <a:r>
                        <a:rPr lang="en-US" sz="1800" dirty="0" err="1">
                          <a:effectLst/>
                        </a:rPr>
                        <a:t>RVALID_X_a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A value of X on RVALID is not permitted when ARESETN  is high(not in reset)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5825422"/>
                  </a:ext>
                </a:extLst>
              </a:tr>
              <a:tr h="675261">
                <a:tc>
                  <a:txBody>
                    <a:bodyPr/>
                    <a:lstStyle/>
                    <a:p>
                      <a:pPr marL="0" marR="0" algn="just">
                        <a:lnSpc>
                          <a:spcPct val="107000"/>
                        </a:lnSpc>
                        <a:spcBef>
                          <a:spcPts val="0"/>
                        </a:spcBef>
                        <a:spcAft>
                          <a:spcPts val="0"/>
                        </a:spcAft>
                      </a:pPr>
                      <a:r>
                        <a:rPr lang="en-US" sz="1800" dirty="0" err="1">
                          <a:effectLst/>
                        </a:rPr>
                        <a:t>RREADY_X_a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a:effectLst/>
                        </a:rPr>
                        <a:t>A value of X on RREADY is not permitted when ARESETN is high(not in reset)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1431785"/>
                  </a:ext>
                </a:extLst>
              </a:tr>
              <a:tr h="675261">
                <a:tc>
                  <a:txBody>
                    <a:bodyPr/>
                    <a:lstStyle/>
                    <a:p>
                      <a:pPr marL="0" marR="0" algn="just">
                        <a:lnSpc>
                          <a:spcPct val="107000"/>
                        </a:lnSpc>
                        <a:spcBef>
                          <a:spcPts val="0"/>
                        </a:spcBef>
                        <a:spcAft>
                          <a:spcPts val="0"/>
                        </a:spcAft>
                      </a:pPr>
                      <a:r>
                        <a:rPr lang="en-US" sz="1800" dirty="0" err="1">
                          <a:effectLst/>
                        </a:rPr>
                        <a:t>RDATA_STABLE_a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effectLst/>
                        </a:rPr>
                        <a:t>when RVALID is asserted, RDATA remains stable until RVALID and RREADY become 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4548873"/>
                  </a:ext>
                </a:extLst>
              </a:tr>
            </a:tbl>
          </a:graphicData>
        </a:graphic>
      </p:graphicFrame>
      <p:sp>
        <p:nvSpPr>
          <p:cNvPr id="5" name="Rectangle 1">
            <a:extLst>
              <a:ext uri="{FF2B5EF4-FFF2-40B4-BE49-F238E27FC236}">
                <a16:creationId xmlns:a16="http://schemas.microsoft.com/office/drawing/2014/main" id="{300784F3-E83C-451C-B646-44B74AD603CB}"/>
              </a:ext>
            </a:extLst>
          </p:cNvPr>
          <p:cNvSpPr>
            <a:spLocks noChangeArrowheads="1"/>
          </p:cNvSpPr>
          <p:nvPr/>
        </p:nvSpPr>
        <p:spPr bwMode="auto">
          <a:xfrm>
            <a:off x="228167" y="-241330"/>
            <a:ext cx="134405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Assertions: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3387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1748</TotalTime>
  <Words>1579</Words>
  <Application>Microsoft Office PowerPoint</Application>
  <PresentationFormat>Widescreen</PresentationFormat>
  <Paragraphs>173</Paragraphs>
  <Slides>15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Agency FB</vt:lpstr>
      <vt:lpstr>Algerian</vt:lpstr>
      <vt:lpstr>Arial</vt:lpstr>
      <vt:lpstr>Bodoni MT</vt:lpstr>
      <vt:lpstr>Calibri</vt:lpstr>
      <vt:lpstr>Castellar</vt:lpstr>
      <vt:lpstr>Corbel</vt:lpstr>
      <vt:lpstr>Times New Roman</vt:lpstr>
      <vt:lpstr>Wingdings</vt:lpstr>
      <vt:lpstr>Parallax</vt:lpstr>
      <vt:lpstr>PROJECT OVERVIEW  WINTER 2020                     ECE 571 </vt:lpstr>
      <vt:lpstr>PowerPoint Presentation</vt:lpstr>
      <vt:lpstr>PowerPoint Presentation</vt:lpstr>
      <vt:lpstr>PowerPoint Presentation</vt:lpstr>
      <vt:lpstr>PowerPoint Presentation</vt:lpstr>
      <vt:lpstr>Verification Approach </vt:lpstr>
      <vt:lpstr>Verification plan  </vt:lpstr>
      <vt:lpstr>Read ADDRESS channel assertions</vt:lpstr>
      <vt:lpstr>Read Data channel assertions</vt:lpstr>
      <vt:lpstr>WRITE ADDRESS channel assertions</vt:lpstr>
      <vt:lpstr>WRITE data channel assertions</vt:lpstr>
      <vt:lpstr>WRITE response channel assertions</vt:lpstr>
      <vt:lpstr>SYSTEM LEVEL TESTING</vt:lpstr>
      <vt:lpstr>SYSTEM LEVEL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WINTER 2020                     ECE 571</dc:title>
  <dc:creator>likitha atluru</dc:creator>
  <cp:lastModifiedBy>KETAKI PATIL</cp:lastModifiedBy>
  <cp:revision>22</cp:revision>
  <dcterms:created xsi:type="dcterms:W3CDTF">2020-03-17T19:27:29Z</dcterms:created>
  <dcterms:modified xsi:type="dcterms:W3CDTF">2020-03-19T05:54:31Z</dcterms:modified>
</cp:coreProperties>
</file>