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9" r:id="rId6"/>
    <p:sldId id="260" r:id="rId7"/>
    <p:sldId id="269" r:id="rId8"/>
    <p:sldId id="262" r:id="rId9"/>
    <p:sldId id="279" r:id="rId10"/>
    <p:sldId id="278" r:id="rId11"/>
    <p:sldId id="283" r:id="rId12"/>
    <p:sldId id="273" r:id="rId13"/>
    <p:sldId id="274" r:id="rId14"/>
    <p:sldId id="284" r:id="rId15"/>
    <p:sldId id="285" r:id="rId16"/>
    <p:sldId id="281" r:id="rId17"/>
    <p:sldId id="275" r:id="rId18"/>
    <p:sldId id="277" r:id="rId19"/>
    <p:sldId id="280" r:id="rId20"/>
    <p:sldId id="276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774"/>
    <a:srgbClr val="F2F2F2"/>
    <a:srgbClr val="014067"/>
    <a:srgbClr val="3F3F3F"/>
    <a:srgbClr val="014E7D"/>
    <a:srgbClr val="013657"/>
    <a:srgbClr val="01456F"/>
    <a:srgbClr val="014B79"/>
    <a:srgbClr val="0937C9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74" autoAdjust="0"/>
  </p:normalViewPr>
  <p:slideViewPr>
    <p:cSldViewPr snapToGrid="0" showGuides="1">
      <p:cViewPr varScale="1">
        <p:scale>
          <a:sx n="103" d="100"/>
          <a:sy n="103" d="100"/>
        </p:scale>
        <p:origin x="114" y="19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4/26/2021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F647587-FC78-4BFE-B1BE-BCEADDC0CBB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6891" r="6891"/>
          <a:stretch>
            <a:fillRect/>
          </a:stretch>
        </p:blipFill>
        <p:spPr/>
      </p:pic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50" y="2855631"/>
            <a:ext cx="1881541" cy="1118752"/>
            <a:chOff x="2955850" y="2902286"/>
            <a:chExt cx="1881541" cy="1118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2955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FR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18815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cs typeface="Calibri Light" panose="020F0302020204030204" pitchFamily="34" charset="0"/>
                </a:rPr>
                <a:t>FABRIKAM RESIDENCES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Sentiment Analysis of Twitter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CIS 5367 Machine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22A8CE-FF06-408E-BD27-853978D66BCD}"/>
              </a:ext>
            </a:extLst>
          </p:cNvPr>
          <p:cNvSpPr txBox="1"/>
          <p:nvPr/>
        </p:nvSpPr>
        <p:spPr>
          <a:xfrm>
            <a:off x="6375214" y="4205866"/>
            <a:ext cx="28803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Group Members:</a:t>
            </a:r>
          </a:p>
          <a:p>
            <a:r>
              <a:rPr lang="en-US" sz="1400" dirty="0"/>
              <a:t>David Kurtenbach</a:t>
            </a:r>
          </a:p>
          <a:p>
            <a:r>
              <a:rPr lang="en-US" sz="1400" dirty="0" err="1"/>
              <a:t>Ayodamloa</a:t>
            </a:r>
            <a:r>
              <a:rPr lang="en-US" sz="1400" dirty="0"/>
              <a:t> </a:t>
            </a:r>
            <a:r>
              <a:rPr lang="en-US" sz="1400" dirty="0" err="1"/>
              <a:t>Olanipekun</a:t>
            </a:r>
            <a:endParaRPr lang="en-US" sz="1400" dirty="0"/>
          </a:p>
          <a:p>
            <a:r>
              <a:rPr lang="en-US" sz="1400" dirty="0"/>
              <a:t>Seth Paniagua</a:t>
            </a:r>
          </a:p>
          <a:p>
            <a:r>
              <a:rPr lang="en-US" sz="1400" dirty="0" err="1"/>
              <a:t>Cuong</a:t>
            </a:r>
            <a:r>
              <a:rPr lang="en-US" sz="1400" dirty="0"/>
              <a:t> Phan</a:t>
            </a:r>
          </a:p>
          <a:p>
            <a:r>
              <a:rPr lang="en-US" sz="1400" dirty="0" err="1"/>
              <a:t>Folusayo</a:t>
            </a:r>
            <a:r>
              <a:rPr lang="en-US" sz="1400" dirty="0"/>
              <a:t> </a:t>
            </a:r>
            <a:r>
              <a:rPr lang="en-US" sz="1400" dirty="0" err="1"/>
              <a:t>Togun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BACB9B-3320-463D-A832-83657F1BF2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60" r="9101"/>
          <a:stretch/>
        </p:blipFill>
        <p:spPr>
          <a:xfrm>
            <a:off x="8397551" y="0"/>
            <a:ext cx="3794449" cy="6857999"/>
          </a:xfrm>
          <a:prstGeom prst="rect">
            <a:avLst/>
          </a:prstGeom>
        </p:spPr>
      </p:pic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b="0" dirty="0"/>
              <a:t>Analysis Process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005762"/>
            <a:ext cx="8963650" cy="4643210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Apply Spark </a:t>
            </a:r>
            <a:r>
              <a:rPr lang="en-US" dirty="0" err="1"/>
              <a:t>Dataframe</a:t>
            </a:r>
            <a:r>
              <a:rPr lang="en-US" dirty="0"/>
              <a:t> to manipulate and discover data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Preprocess Data</a:t>
            </a:r>
          </a:p>
          <a:p>
            <a:pPr marL="914400" lvl="1" indent="-457200">
              <a:buClr>
                <a:schemeClr val="accent2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Remove duplicated tweets</a:t>
            </a:r>
          </a:p>
          <a:p>
            <a:pPr marL="914400" lvl="1" indent="-457200">
              <a:buClr>
                <a:schemeClr val="accent2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Tokenize the tweets</a:t>
            </a:r>
          </a:p>
          <a:p>
            <a:pPr marL="914400" lvl="1" indent="-457200">
              <a:buClr>
                <a:schemeClr val="accent2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Remove numbers</a:t>
            </a:r>
          </a:p>
          <a:p>
            <a:pPr marL="914400" lvl="1" indent="-457200">
              <a:buClr>
                <a:schemeClr val="accent2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Eliminate unnecessary words such as </a:t>
            </a:r>
            <a:r>
              <a:rPr lang="en-US" sz="1800" dirty="0" err="1">
                <a:solidFill>
                  <a:schemeClr val="tx1"/>
                </a:solidFill>
              </a:rPr>
              <a:t>I,are,is,the</a:t>
            </a:r>
            <a:r>
              <a:rPr lang="en-US" sz="1800" dirty="0">
                <a:solidFill>
                  <a:schemeClr val="tx1"/>
                </a:solidFill>
              </a:rPr>
              <a:t>,..</a:t>
            </a:r>
          </a:p>
          <a:p>
            <a:pPr marL="914400" lvl="1" indent="-457200">
              <a:buClr>
                <a:schemeClr val="accent2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Stem text data</a:t>
            </a:r>
            <a:endParaRPr lang="en-US" dirty="0"/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Preprocess Data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HashingTF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marL="1257300" lvl="2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Term frequency transformer that vectorizes the text</a:t>
            </a:r>
          </a:p>
          <a:p>
            <a:pPr marL="801688" lvl="1" indent="-344488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Inverse Document Frequency (IDF)</a:t>
            </a:r>
            <a:endParaRPr lang="en-US" dirty="0">
              <a:solidFill>
                <a:schemeClr val="tx1"/>
              </a:solidFill>
            </a:endParaRPr>
          </a:p>
          <a:p>
            <a:pPr marL="1371600" lvl="2" indent="-4572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Estimator that fits to the dataset and scales the hashed vectors</a:t>
            </a:r>
          </a:p>
          <a:p>
            <a:pPr>
              <a:buClr>
                <a:schemeClr val="accent2"/>
              </a:buClr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201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BACB9B-3320-463D-A832-83657F1BF2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45" r="35471"/>
          <a:stretch/>
        </p:blipFill>
        <p:spPr>
          <a:xfrm>
            <a:off x="8397551" y="0"/>
            <a:ext cx="3794449" cy="6857999"/>
          </a:xfrm>
          <a:prstGeom prst="rect">
            <a:avLst/>
          </a:prstGeom>
        </p:spPr>
      </p:pic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</a:t>
            </a:r>
            <a:r>
              <a:rPr lang="en-US" b="0" dirty="0"/>
              <a:t>the Model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005762"/>
            <a:ext cx="8963650" cy="4643210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Naïve Bayes Classifier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</a:rPr>
              <a:t>labelCol</a:t>
            </a:r>
            <a:r>
              <a:rPr lang="en-US" sz="1800" dirty="0">
                <a:solidFill>
                  <a:schemeClr val="tx1"/>
                </a:solidFill>
              </a:rPr>
              <a:t> = Indexed Polarity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</a:rPr>
              <a:t>featuresCol</a:t>
            </a:r>
            <a:r>
              <a:rPr lang="en-US" sz="1800" dirty="0">
                <a:solidFill>
                  <a:schemeClr val="tx1"/>
                </a:solidFill>
              </a:rPr>
              <a:t> = TF-IDF Rescaled Data</a:t>
            </a:r>
          </a:p>
          <a:p>
            <a:pPr>
              <a:buClr>
                <a:schemeClr val="accent2"/>
              </a:buClr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088FF9-544B-490D-AC89-C32F14259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560" y="3193098"/>
            <a:ext cx="5555893" cy="316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88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</a:t>
            </a:r>
            <a:r>
              <a:rPr lang="en-US" b="0" dirty="0"/>
              <a:t>the Model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005762"/>
            <a:ext cx="8963650" cy="4643210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Multiclass Classification Evaluator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Generates predictions of the data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Tests accuracy of predictions to training set</a:t>
            </a:r>
          </a:p>
          <a:p>
            <a:pPr>
              <a:buClr>
                <a:schemeClr val="accent2"/>
              </a:buClr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8CBC2D-BDB8-436A-B6A4-C1F260FABB84}"/>
              </a:ext>
            </a:extLst>
          </p:cNvPr>
          <p:cNvSpPr/>
          <p:nvPr/>
        </p:nvSpPr>
        <p:spPr>
          <a:xfrm>
            <a:off x="11146971" y="209028"/>
            <a:ext cx="740227" cy="54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58">
            <a:extLst>
              <a:ext uri="{FF2B5EF4-FFF2-40B4-BE49-F238E27FC236}">
                <a16:creationId xmlns:a16="http://schemas.microsoft.com/office/drawing/2014/main" id="{848138C1-8B90-4710-9088-03D9176691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53" t="169" r="24377" b="-169"/>
          <a:stretch/>
        </p:blipFill>
        <p:spPr>
          <a:xfrm>
            <a:off x="6180333" y="1444245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2F6EB76E-7563-4CD2-8363-3624E03AD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065199"/>
              </p:ext>
            </p:extLst>
          </p:nvPr>
        </p:nvGraphicFramePr>
        <p:xfrm>
          <a:off x="1541332" y="3182948"/>
          <a:ext cx="3838349" cy="2536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8349">
                  <a:extLst>
                    <a:ext uri="{9D8B030D-6E8A-4147-A177-3AD203B41FA5}">
                      <a16:colId xmlns:a16="http://schemas.microsoft.com/office/drawing/2014/main" val="1305891923"/>
                    </a:ext>
                  </a:extLst>
                </a:gridCol>
              </a:tblGrid>
              <a:tr h="1706293"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rgbClr val="002774"/>
                          </a:solidFill>
                        </a:rPr>
                        <a:t>94%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148343"/>
                  </a:ext>
                </a:extLst>
              </a:tr>
              <a:tr h="830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Model Accuracy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5401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58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</a:t>
            </a:r>
            <a:r>
              <a:rPr lang="en-US" b="0" dirty="0"/>
              <a:t>&amp; Results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005762"/>
            <a:ext cx="6285567" cy="1624465"/>
          </a:xfrm>
        </p:spPr>
        <p:txBody>
          <a:bodyPr/>
          <a:lstStyle/>
          <a:p>
            <a:pPr>
              <a:buClr>
                <a:schemeClr val="accent2"/>
              </a:buClr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qr code&#10;&#10;Description automatically generated">
            <a:extLst>
              <a:ext uri="{FF2B5EF4-FFF2-40B4-BE49-F238E27FC236}">
                <a16:creationId xmlns:a16="http://schemas.microsoft.com/office/drawing/2014/main" id="{E1E93317-0A3E-4CFB-8423-518867774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39" y="1551963"/>
            <a:ext cx="11190912" cy="494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35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814429"/>
          </a:xfrm>
        </p:spPr>
        <p:txBody>
          <a:bodyPr/>
          <a:lstStyle/>
          <a:p>
            <a:r>
              <a:rPr lang="en-US" dirty="0"/>
              <a:t>Findings </a:t>
            </a:r>
            <a:r>
              <a:rPr lang="en-US" b="0" dirty="0"/>
              <a:t>&amp; Results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005762"/>
            <a:ext cx="6285567" cy="1624465"/>
          </a:xfrm>
        </p:spPr>
        <p:txBody>
          <a:bodyPr/>
          <a:lstStyle/>
          <a:p>
            <a:pPr>
              <a:buClr>
                <a:schemeClr val="accent2"/>
              </a:buClr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89A9155-9DFF-4AA3-9A4A-16DF708C9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78" y="1132515"/>
            <a:ext cx="9858504" cy="572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06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</a:t>
            </a:r>
            <a:r>
              <a:rPr lang="en-US" b="0" dirty="0"/>
              <a:t>Impacts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005762"/>
            <a:ext cx="7363450" cy="3489782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Identify fashion trends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Input on what direction large companies are heading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Insight into public opinion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b="1" dirty="0"/>
              <a:t>Helps to guide decisions around marketing and product development for our firm</a:t>
            </a:r>
          </a:p>
          <a:p>
            <a:pPr>
              <a:buClr>
                <a:schemeClr val="accent2"/>
              </a:buClr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Placeholder 58">
            <a:extLst>
              <a:ext uri="{FF2B5EF4-FFF2-40B4-BE49-F238E27FC236}">
                <a16:creationId xmlns:a16="http://schemas.microsoft.com/office/drawing/2014/main" id="{94192711-1E99-4CE6-AF9A-B3BAF1B18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89" t="169" r="43097" b="-169"/>
          <a:stretch/>
        </p:blipFill>
        <p:spPr>
          <a:xfrm>
            <a:off x="6180333" y="1444245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01123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296" y="86934"/>
            <a:ext cx="8333222" cy="1147969"/>
          </a:xfrm>
        </p:spPr>
        <p:txBody>
          <a:bodyPr/>
          <a:lstStyle/>
          <a:p>
            <a:pPr algn="ctr"/>
            <a:r>
              <a:rPr lang="en-US" dirty="0"/>
              <a:t>Company </a:t>
            </a:r>
            <a:r>
              <a:rPr lang="en-US" b="0" dirty="0"/>
              <a:t>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5E33C8A4-8B79-4E8A-960A-6367E05B2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87" y="1476463"/>
            <a:ext cx="2941819" cy="2491530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0F970402-2CEC-4886-8E93-821B7376A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360" y="1476463"/>
            <a:ext cx="2813030" cy="2492658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5270071C-9F9E-4ECF-B972-A740FFAFF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2390" y="1476800"/>
            <a:ext cx="2653717" cy="2486542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6AC0697E-AFB1-4F09-87E2-AD1538C0C4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387" y="4356151"/>
            <a:ext cx="2460849" cy="2501849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4B8D0811-A181-403E-BD18-45A9841B15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6206" y="4356152"/>
            <a:ext cx="2460849" cy="2431692"/>
          </a:xfrm>
          <a:prstGeom prst="rect">
            <a:avLst/>
          </a:prstGeom>
        </p:spPr>
      </p:pic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47AEA447-1D30-4268-B763-42F40A7BB9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1194" y="4356151"/>
            <a:ext cx="2944537" cy="2431692"/>
          </a:xfrm>
          <a:prstGeom prst="rect">
            <a:avLst/>
          </a:prstGeom>
        </p:spPr>
      </p:pic>
      <p:pic>
        <p:nvPicPr>
          <p:cNvPr id="20" name="Picture 19" descr="Chart, histogram&#10;&#10;Description automatically generated">
            <a:extLst>
              <a:ext uri="{FF2B5EF4-FFF2-40B4-BE49-F238E27FC236}">
                <a16:creationId xmlns:a16="http://schemas.microsoft.com/office/drawing/2014/main" id="{4CA2A155-7D44-4756-97FB-63CE755BD2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52390" y="4356151"/>
            <a:ext cx="2858084" cy="2501849"/>
          </a:xfrm>
          <a:prstGeom prst="rect">
            <a:avLst/>
          </a:prstGeom>
        </p:spPr>
      </p:pic>
      <p:pic>
        <p:nvPicPr>
          <p:cNvPr id="24" name="Picture 23" descr="Chart, histogram&#10;&#10;Description automatically generated">
            <a:extLst>
              <a:ext uri="{FF2B5EF4-FFF2-40B4-BE49-F238E27FC236}">
                <a16:creationId xmlns:a16="http://schemas.microsoft.com/office/drawing/2014/main" id="{622F476A-EF42-4A4D-9F77-70FAAB2B97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96206" y="1470686"/>
            <a:ext cx="3095537" cy="249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8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US" b="0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005762"/>
            <a:ext cx="8333222" cy="4084142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Expanding the testing set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Using benchmark testing data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Cross validation of results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Running outside data through the model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Clr>
                <a:schemeClr val="accent2"/>
              </a:buClr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8">
            <a:extLst>
              <a:ext uri="{FF2B5EF4-FFF2-40B4-BE49-F238E27FC236}">
                <a16:creationId xmlns:a16="http://schemas.microsoft.com/office/drawing/2014/main" id="{3C280E97-E9D1-4372-8655-0329B87835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022" r="13022"/>
          <a:stretch/>
        </p:blipFill>
        <p:spPr>
          <a:xfrm>
            <a:off x="6180333" y="1444245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52275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56B823-BF6B-45EC-8E26-5DB95B00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218" y="3429000"/>
            <a:ext cx="7342622" cy="121556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D03F5-F1FD-4702-A6A7-EC2C055DC9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6989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b="0" dirty="0"/>
              <a:t>Description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Sentiment Analysis of Twitter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Develop and implement a machine learning sentiment analysis model</a:t>
            </a:r>
          </a:p>
          <a:p>
            <a:pPr lvl="0"/>
            <a:r>
              <a:rPr lang="en-US" dirty="0"/>
              <a:t>Analyze Twitter data of large fashion brands</a:t>
            </a:r>
          </a:p>
          <a:p>
            <a:pPr lvl="0"/>
            <a:r>
              <a:rPr lang="en-US" dirty="0"/>
              <a:t>Train/test model</a:t>
            </a:r>
          </a:p>
          <a:p>
            <a:pPr lvl="0"/>
            <a:r>
              <a:rPr lang="en-US" dirty="0"/>
              <a:t>Inform marketing efforts in the fashion industry 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7268" r="50000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</a:t>
            </a:r>
            <a:r>
              <a:rPr lang="en-US" b="0" dirty="0"/>
              <a:t>Case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Targeted Marketing</a:t>
            </a:r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Local fashion startup company of &gt;75 employees</a:t>
            </a:r>
          </a:p>
          <a:p>
            <a:pPr lvl="0"/>
            <a:r>
              <a:rPr lang="en-US" dirty="0"/>
              <a:t>Sell fast fashion and looking to improve targeted marketing for upcoming quarter</a:t>
            </a:r>
          </a:p>
          <a:p>
            <a:pPr lvl="0"/>
            <a:r>
              <a:rPr lang="en-US" dirty="0"/>
              <a:t>Analysis of 8 large fashion company Twitter feeds to identify trends and inform marketing campaign</a:t>
            </a:r>
          </a:p>
        </p:txBody>
      </p:sp>
      <p:pic>
        <p:nvPicPr>
          <p:cNvPr id="59" name="Picture Placeholder 58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3492" r="13492"/>
          <a:stretch>
            <a:fillRect/>
          </a:stretch>
        </p:blipFill>
        <p:spPr/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890271-CBC4-4689-9182-78E90D5C4A62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b="0" dirty="0"/>
              <a:t>Description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Sample and Timeframe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Details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Sample tweets of 8 large fashion companies</a:t>
            </a:r>
          </a:p>
          <a:p>
            <a:pPr lvl="0"/>
            <a:r>
              <a:rPr lang="en-US" dirty="0"/>
              <a:t>Date Range:</a:t>
            </a:r>
          </a:p>
          <a:p>
            <a:pPr lvl="1"/>
            <a:r>
              <a:rPr lang="en-US" dirty="0"/>
              <a:t>2020-01-01 to Present</a:t>
            </a:r>
          </a:p>
          <a:p>
            <a:pPr lvl="0"/>
            <a:r>
              <a:rPr lang="en-US" dirty="0"/>
              <a:t>Sample Size:</a:t>
            </a:r>
          </a:p>
          <a:p>
            <a:pPr lvl="1"/>
            <a:r>
              <a:rPr lang="en-US" dirty="0"/>
              <a:t>Index of 10,000 samples</a:t>
            </a:r>
          </a:p>
          <a:p>
            <a:pPr lvl="0"/>
            <a:r>
              <a:rPr lang="en-US" dirty="0"/>
              <a:t>Data Columns:</a:t>
            </a:r>
          </a:p>
          <a:p>
            <a:pPr lvl="1"/>
            <a:r>
              <a:rPr lang="en-US" dirty="0"/>
              <a:t>Brand Name</a:t>
            </a:r>
          </a:p>
          <a:p>
            <a:pPr lvl="1"/>
            <a:r>
              <a:rPr lang="en-US" dirty="0"/>
              <a:t>Tweet </a:t>
            </a:r>
          </a:p>
          <a:p>
            <a:pPr lvl="1"/>
            <a:r>
              <a:rPr lang="en-US" dirty="0"/>
              <a:t>Polarity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Fashion Companies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96014" y="2886075"/>
            <a:ext cx="5475600" cy="3232149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Gucci - #gucci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Polo - #polo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Chanel - #chanel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Burberry - #burberry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Prada - #prada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Versace - #versace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Fendi - #fendi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 Hermes - #hermes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7AE57B-E6F4-4546-8032-83B1EEA4BFDD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C58DA02-7AFE-466B-9D91-421338A22ECF}"/>
              </a:ext>
            </a:extLst>
          </p:cNvPr>
          <p:cNvSpPr/>
          <p:nvPr/>
        </p:nvSpPr>
        <p:spPr>
          <a:xfrm>
            <a:off x="2819969" y="4485133"/>
            <a:ext cx="6285567" cy="2061972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b="0" dirty="0"/>
              <a:t>Source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Accessing Twitter Data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819969" y="4485132"/>
            <a:ext cx="6285567" cy="1624465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Publicly accessible information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Twitter data imported using an API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Limited to specific twitter handles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Data sourced directly from Excel file</a:t>
            </a:r>
          </a:p>
          <a:p>
            <a:pPr>
              <a:buClr>
                <a:schemeClr val="accent2"/>
              </a:buClr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8BACA35-427E-4EF7-9607-529D1B7A0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36" y="2115838"/>
            <a:ext cx="2626324" cy="26263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957E18-C311-498B-AFC9-31728983C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417" y="2345436"/>
            <a:ext cx="3852672" cy="20756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ADF220-1A25-4A6A-872E-FE44173A3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051" y="2634787"/>
            <a:ext cx="1645920" cy="1645920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5E95B2E3-1E45-4D52-B426-F691042E397F}"/>
              </a:ext>
            </a:extLst>
          </p:cNvPr>
          <p:cNvSpPr/>
          <p:nvPr/>
        </p:nvSpPr>
        <p:spPr>
          <a:xfrm>
            <a:off x="2862072" y="3246120"/>
            <a:ext cx="1174345" cy="33832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EF550EF-D2B0-4EE4-8A78-09FC07F29BB3}"/>
              </a:ext>
            </a:extLst>
          </p:cNvPr>
          <p:cNvSpPr/>
          <p:nvPr/>
        </p:nvSpPr>
        <p:spPr>
          <a:xfrm>
            <a:off x="8107897" y="3288583"/>
            <a:ext cx="1174345" cy="33832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C58DA02-7AFE-466B-9D91-421338A22ECF}"/>
              </a:ext>
            </a:extLst>
          </p:cNvPr>
          <p:cNvSpPr/>
          <p:nvPr/>
        </p:nvSpPr>
        <p:spPr>
          <a:xfrm>
            <a:off x="5672804" y="3162471"/>
            <a:ext cx="5655103" cy="2061972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0" dirty="0"/>
              <a:t>Case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09116" y="3251135"/>
            <a:ext cx="5618791" cy="1809137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User accesses data through Twitter API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Tweets by brand names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Sentiment analysis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Visualize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0A43AE-691B-41D8-BEDF-ECB8B90DA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78" y="1839809"/>
            <a:ext cx="5121775" cy="470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45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b="0" dirty="0"/>
              <a:t>Packages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Analysis Tools Used</a:t>
            </a:r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6021821" cy="2958275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NLTK (Natural Language Tool Kit)</a:t>
            </a:r>
          </a:p>
          <a:p>
            <a:pPr lvl="0"/>
            <a:r>
              <a:rPr lang="en-US" dirty="0"/>
              <a:t>Naïve Bayes Classifier</a:t>
            </a:r>
          </a:p>
          <a:p>
            <a:pPr lvl="0"/>
            <a:r>
              <a:rPr lang="en-US" dirty="0" err="1"/>
              <a:t>PySpark</a:t>
            </a:r>
            <a:r>
              <a:rPr lang="en-US" dirty="0"/>
              <a:t> – </a:t>
            </a:r>
            <a:r>
              <a:rPr lang="en-US" dirty="0" err="1"/>
              <a:t>HashingTF</a:t>
            </a:r>
            <a:r>
              <a:rPr lang="en-US" dirty="0"/>
              <a:t>, IDF, Tokenizer</a:t>
            </a:r>
          </a:p>
          <a:p>
            <a:pPr lvl="0"/>
            <a:r>
              <a:rPr lang="en-US" dirty="0"/>
              <a:t>Multiclass Classification Evaluator</a:t>
            </a:r>
          </a:p>
          <a:p>
            <a:pPr lvl="0"/>
            <a:r>
              <a:rPr lang="en-US" dirty="0"/>
              <a:t>Assessed Values:</a:t>
            </a:r>
          </a:p>
          <a:p>
            <a:pPr lvl="1"/>
            <a:r>
              <a:rPr lang="en-US" dirty="0"/>
              <a:t>Polarity: Negative vs. Positive (-1.0 =&gt; +1.0)</a:t>
            </a:r>
          </a:p>
          <a:p>
            <a:pPr lvl="1"/>
            <a:r>
              <a:rPr lang="en-US" dirty="0"/>
              <a:t>Identifies words and phrases it can identify, assigns values, and calculates overall score</a:t>
            </a:r>
          </a:p>
        </p:txBody>
      </p:sp>
      <p:pic>
        <p:nvPicPr>
          <p:cNvPr id="59" name="Picture Placeholder 58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3492" r="13492"/>
          <a:stretch>
            <a:fillRect/>
          </a:stretch>
        </p:blipFill>
        <p:spPr/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890271-CBC4-4689-9182-78E90D5C4A62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07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</a:t>
            </a:r>
            <a:r>
              <a:rPr lang="en-US" b="0" dirty="0"/>
              <a:t>the Data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Accessing the Twitter raw data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289861"/>
            <a:ext cx="7637770" cy="3260547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Read data into python using API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Create a </a:t>
            </a:r>
            <a:r>
              <a:rPr lang="en-US" sz="3200" dirty="0" err="1"/>
              <a:t>dataframe</a:t>
            </a:r>
            <a:r>
              <a:rPr lang="en-US" sz="3200" dirty="0"/>
              <a:t> of select Twitter feeds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Use </a:t>
            </a:r>
            <a:r>
              <a:rPr lang="en-US" sz="3200" dirty="0" err="1"/>
              <a:t>TextBlob</a:t>
            </a:r>
            <a:r>
              <a:rPr lang="en-US" sz="3200" dirty="0"/>
              <a:t> to generate polarity of tweets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Generate .csv file to be used to build the model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2"/>
              </a:buClr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Placeholder 58">
            <a:extLst>
              <a:ext uri="{FF2B5EF4-FFF2-40B4-BE49-F238E27FC236}">
                <a16:creationId xmlns:a16="http://schemas.microsoft.com/office/drawing/2014/main" id="{0051086B-4EAF-4D14-AB94-7D72127791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76" t="2637" r="-154" b="26087"/>
          <a:stretch/>
        </p:blipFill>
        <p:spPr>
          <a:xfrm>
            <a:off x="6180333" y="1444245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40557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b="0" dirty="0"/>
              <a:t>Preparation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Cleaning Dataset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289862"/>
            <a:ext cx="7637770" cy="4066488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Add Polarity Type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&gt; 0 = “Positive”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0 = “Neutral”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&lt; 0 = “Negative”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Split data into Training/Testing 80/20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Training Data = 7,433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Testing Data = 1,836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Index the polarity type</a:t>
            </a:r>
          </a:p>
          <a:p>
            <a:pPr>
              <a:buClr>
                <a:schemeClr val="accent2"/>
              </a:buClr>
            </a:pPr>
            <a:endParaRPr lang="en-US" sz="3200" dirty="0">
              <a:solidFill>
                <a:schemeClr val="accent1"/>
              </a:solidFill>
            </a:endParaRP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2"/>
              </a:buClr>
            </a:pP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Placeholder 58">
            <a:extLst>
              <a:ext uri="{FF2B5EF4-FFF2-40B4-BE49-F238E27FC236}">
                <a16:creationId xmlns:a16="http://schemas.microsoft.com/office/drawing/2014/main" id="{0051086B-4EAF-4D14-AB94-7D72127791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76" t="2637" r="-154" b="26087"/>
          <a:stretch/>
        </p:blipFill>
        <p:spPr>
          <a:xfrm>
            <a:off x="6180333" y="1444245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  <p:pic>
        <p:nvPicPr>
          <p:cNvPr id="10" name="Picture Placeholder 58">
            <a:extLst>
              <a:ext uri="{FF2B5EF4-FFF2-40B4-BE49-F238E27FC236}">
                <a16:creationId xmlns:a16="http://schemas.microsoft.com/office/drawing/2014/main" id="{1F254CBB-28BC-4A12-9ACA-3CB96099D3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53" t="169" r="24377" b="-169"/>
          <a:stretch/>
        </p:blipFill>
        <p:spPr>
          <a:xfrm>
            <a:off x="6180333" y="1444245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07748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209</TotalTime>
  <Words>531</Words>
  <Application>Microsoft Office PowerPoint</Application>
  <PresentationFormat>Widescreen</PresentationFormat>
  <Paragraphs>133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-apple-system</vt:lpstr>
      <vt:lpstr>Arial</vt:lpstr>
      <vt:lpstr>Arial Black</vt:lpstr>
      <vt:lpstr>Calibri</vt:lpstr>
      <vt:lpstr>Courier New</vt:lpstr>
      <vt:lpstr>Gill Sans SemiBold</vt:lpstr>
      <vt:lpstr>Times New Roman</vt:lpstr>
      <vt:lpstr>Office Theme</vt:lpstr>
      <vt:lpstr>Sentiment Analysis of Twitter Data</vt:lpstr>
      <vt:lpstr>Project Description</vt:lpstr>
      <vt:lpstr>Business Case</vt:lpstr>
      <vt:lpstr>Data Description</vt:lpstr>
      <vt:lpstr>Data Source</vt:lpstr>
      <vt:lpstr>Use Case</vt:lpstr>
      <vt:lpstr>Python Packages</vt:lpstr>
      <vt:lpstr>Getting the Data</vt:lpstr>
      <vt:lpstr>Data Preparation</vt:lpstr>
      <vt:lpstr>Data Analysis Process</vt:lpstr>
      <vt:lpstr>Building the Model</vt:lpstr>
      <vt:lpstr>Evaluating the Model</vt:lpstr>
      <vt:lpstr>Findings &amp; Results</vt:lpstr>
      <vt:lpstr>Findings &amp; Results</vt:lpstr>
      <vt:lpstr>Business Impacts</vt:lpstr>
      <vt:lpstr>Company Analysis</vt:lpstr>
      <vt:lpstr>Next Steps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Twitter Data</dc:title>
  <dc:creator>David Kurtenbach</dc:creator>
  <cp:lastModifiedBy>David Kurtenbach</cp:lastModifiedBy>
  <cp:revision>30</cp:revision>
  <dcterms:created xsi:type="dcterms:W3CDTF">2021-03-15T02:10:07Z</dcterms:created>
  <dcterms:modified xsi:type="dcterms:W3CDTF">2021-04-27T03:49:45Z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