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0" r:id="rId7"/>
    <p:sldId id="269" r:id="rId8"/>
    <p:sldId id="290" r:id="rId9"/>
    <p:sldId id="262" r:id="rId10"/>
    <p:sldId id="279" r:id="rId11"/>
    <p:sldId id="278" r:id="rId12"/>
    <p:sldId id="283" r:id="rId13"/>
    <p:sldId id="273" r:id="rId14"/>
    <p:sldId id="274" r:id="rId15"/>
    <p:sldId id="284" r:id="rId16"/>
    <p:sldId id="285" r:id="rId17"/>
    <p:sldId id="288" r:id="rId18"/>
    <p:sldId id="277" r:id="rId19"/>
    <p:sldId id="280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F2F2F2"/>
    <a:srgbClr val="014067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Sentiment Polarity by Brand Name: </a:t>
            </a:r>
          </a:p>
          <a:p>
            <a:pPr>
              <a:defRPr/>
            </a:pPr>
            <a:r>
              <a:rPr lang="en-US" b="1" baseline="0"/>
              <a:t>TextBlob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TextBlob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2-4D18-AEA7-54E2A9880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19303024"/>
        <c:axId val="11193042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NB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Sheet2!$A$2:$A$9</c15:sqref>
                        </c15:formulaRef>
                      </c:ext>
                    </c:extLst>
                    <c:strCache>
                      <c:ptCount val="8"/>
                      <c:pt idx="0">
                        <c:v>Polo</c:v>
                      </c:pt>
                      <c:pt idx="1">
                        <c:v>Gucci</c:v>
                      </c:pt>
                      <c:pt idx="2">
                        <c:v>Chanel</c:v>
                      </c:pt>
                      <c:pt idx="3">
                        <c:v>Burberry</c:v>
                      </c:pt>
                      <c:pt idx="4">
                        <c:v>Prada</c:v>
                      </c:pt>
                      <c:pt idx="5">
                        <c:v>Versace</c:v>
                      </c:pt>
                      <c:pt idx="6">
                        <c:v>Fendi</c:v>
                      </c:pt>
                      <c:pt idx="7">
                        <c:v>Hermes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3.8557689000000002</c:v>
                      </c:pt>
                      <c:pt idx="1">
                        <c:v>0.21971250000000001</c:v>
                      </c:pt>
                      <c:pt idx="2">
                        <c:v>1.605691</c:v>
                      </c:pt>
                      <c:pt idx="3">
                        <c:v>1</c:v>
                      </c:pt>
                      <c:pt idx="4">
                        <c:v>2.5217390000000002</c:v>
                      </c:pt>
                      <c:pt idx="5">
                        <c:v>4.0322579999999997</c:v>
                      </c:pt>
                      <c:pt idx="6">
                        <c:v>3.308411</c:v>
                      </c:pt>
                      <c:pt idx="7">
                        <c:v>4.2866239999999998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6C2-4D18-AEA7-54E2A9880FD7}"/>
                  </c:ext>
                </c:extLst>
              </c15:ser>
            </c15:filteredBarSeries>
          </c:ext>
        </c:extLst>
      </c:barChart>
      <c:catAx>
        <c:axId val="11193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4272"/>
        <c:crosses val="autoZero"/>
        <c:auto val="1"/>
        <c:lblAlgn val="ctr"/>
        <c:lblOffset val="100"/>
        <c:noMultiLvlLbl val="0"/>
      </c:catAx>
      <c:valAx>
        <c:axId val="11193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0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 Sentiment Prediction by</a:t>
            </a:r>
            <a:r>
              <a:rPr lang="en-US" baseline="0" dirty="0"/>
              <a:t> Brand Name:</a:t>
            </a:r>
          </a:p>
          <a:p>
            <a:pPr>
              <a:defRPr/>
            </a:pPr>
            <a:r>
              <a:rPr lang="en-US" b="1" baseline="0" dirty="0"/>
              <a:t>Sentiment140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Sent140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1.4079999999999999</c:v>
                </c:pt>
                <c:pt idx="1">
                  <c:v>1.5329999999999999</c:v>
                </c:pt>
                <c:pt idx="2">
                  <c:v>1.387</c:v>
                </c:pt>
                <c:pt idx="3">
                  <c:v>1.59</c:v>
                </c:pt>
                <c:pt idx="4">
                  <c:v>1.4950000000000001</c:v>
                </c:pt>
                <c:pt idx="5">
                  <c:v>1.526</c:v>
                </c:pt>
                <c:pt idx="6">
                  <c:v>1.512</c:v>
                </c:pt>
                <c:pt idx="7">
                  <c:v>1.216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3-4C89-B23D-5D65B44C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113103"/>
        <c:axId val="517115599"/>
      </c:barChart>
      <c:catAx>
        <c:axId val="51711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15599"/>
        <c:crosses val="autoZero"/>
        <c:auto val="1"/>
        <c:lblAlgn val="ctr"/>
        <c:lblOffset val="100"/>
        <c:noMultiLvlLbl val="0"/>
      </c:catAx>
      <c:valAx>
        <c:axId val="51711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1310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Sentiment Prediction by Brand Name:</a:t>
            </a:r>
          </a:p>
          <a:p>
            <a:pPr>
              <a:defRPr/>
            </a:pPr>
            <a:r>
              <a:rPr lang="en-US" b="1"/>
              <a:t>Clothing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Clothing Reviews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Sheet2!$D$2:$D$9</c:f>
              <c:numCache>
                <c:formatCode>General</c:formatCode>
                <c:ptCount val="8"/>
                <c:pt idx="0">
                  <c:v>1.1673</c:v>
                </c:pt>
                <c:pt idx="1">
                  <c:v>0.89059999999999995</c:v>
                </c:pt>
                <c:pt idx="2">
                  <c:v>0.81399999999999995</c:v>
                </c:pt>
                <c:pt idx="3">
                  <c:v>0.94469999999999998</c:v>
                </c:pt>
                <c:pt idx="4">
                  <c:v>1.0356000000000001</c:v>
                </c:pt>
                <c:pt idx="5">
                  <c:v>1.0262</c:v>
                </c:pt>
                <c:pt idx="6">
                  <c:v>1.054</c:v>
                </c:pt>
                <c:pt idx="7">
                  <c:v>1.1776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1-49EE-8732-FA67C5FD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746864"/>
        <c:axId val="524975760"/>
      </c:barChart>
      <c:catAx>
        <c:axId val="5177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75760"/>
        <c:crosses val="autoZero"/>
        <c:auto val="1"/>
        <c:lblAlgn val="ctr"/>
        <c:lblOffset val="100"/>
        <c:noMultiLvlLbl val="0"/>
      </c:catAx>
      <c:valAx>
        <c:axId val="52497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4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C7EFE-B0F8-4E6C-9F24-1EA75322B8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784AB2-FDF9-4134-BE84-2B457BCB12D5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3769D9B5-6741-433F-88D2-72C4D02476B0}" type="parTrans" cxnId="{C09917B1-8A49-49D7-BD31-99658E99DF23}">
      <dgm:prSet/>
      <dgm:spPr/>
      <dgm:t>
        <a:bodyPr/>
        <a:lstStyle/>
        <a:p>
          <a:endParaRPr lang="en-US"/>
        </a:p>
      </dgm:t>
    </dgm:pt>
    <dgm:pt modelId="{146DB8C8-A279-4793-A7F7-5C0895FAF82D}" type="sibTrans" cxnId="{C09917B1-8A49-49D7-BD31-99658E99DF23}">
      <dgm:prSet/>
      <dgm:spPr/>
      <dgm:t>
        <a:bodyPr/>
        <a:lstStyle/>
        <a:p>
          <a:endParaRPr lang="en-US"/>
        </a:p>
      </dgm:t>
    </dgm:pt>
    <dgm:pt modelId="{CD3AE5CE-BA8C-470E-A695-02F9C232D1AB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10549235-0642-4732-8466-15F829B8A330}" type="parTrans" cxnId="{1F3E282D-F634-4092-A38C-17D29980BC85}">
      <dgm:prSet/>
      <dgm:spPr/>
      <dgm:t>
        <a:bodyPr/>
        <a:lstStyle/>
        <a:p>
          <a:endParaRPr lang="en-US"/>
        </a:p>
      </dgm:t>
    </dgm:pt>
    <dgm:pt modelId="{C52033BB-BFD6-42A5-AC52-E4562555B5E3}" type="sibTrans" cxnId="{1F3E282D-F634-4092-A38C-17D29980BC85}">
      <dgm:prSet/>
      <dgm:spPr/>
      <dgm:t>
        <a:bodyPr/>
        <a:lstStyle/>
        <a:p>
          <a:endParaRPr lang="en-US"/>
        </a:p>
      </dgm:t>
    </dgm:pt>
    <dgm:pt modelId="{010CC041-3504-4F07-BB71-3226C0E21800}">
      <dgm:prSet phldrT="[Text]"/>
      <dgm:spPr/>
      <dgm:t>
        <a:bodyPr/>
        <a:lstStyle/>
        <a:p>
          <a:r>
            <a:rPr lang="en-US" dirty="0"/>
            <a:t>Vector Data</a:t>
          </a:r>
        </a:p>
      </dgm:t>
    </dgm:pt>
    <dgm:pt modelId="{4FF64356-9F3E-43D3-965B-2CBE670771B0}" type="parTrans" cxnId="{CE45E0C2-8DB8-4481-AADD-EB4F1DBFC6A1}">
      <dgm:prSet/>
      <dgm:spPr/>
      <dgm:t>
        <a:bodyPr/>
        <a:lstStyle/>
        <a:p>
          <a:endParaRPr lang="en-US"/>
        </a:p>
      </dgm:t>
    </dgm:pt>
    <dgm:pt modelId="{07D71C4D-C4CB-4196-86FE-A7EEFB3FB0C9}" type="sibTrans" cxnId="{CE45E0C2-8DB8-4481-AADD-EB4F1DBFC6A1}">
      <dgm:prSet/>
      <dgm:spPr/>
      <dgm:t>
        <a:bodyPr/>
        <a:lstStyle/>
        <a:p>
          <a:endParaRPr lang="en-US"/>
        </a:p>
      </dgm:t>
    </dgm:pt>
    <dgm:pt modelId="{08E80B54-6A60-433B-9DFF-40573C51CB6D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D9B670B3-21FE-4A0A-879F-7B32175EC41B}" type="parTrans" cxnId="{ADE5E9CA-1CBE-4D89-BAB6-8115BD8499FA}">
      <dgm:prSet/>
      <dgm:spPr/>
      <dgm:t>
        <a:bodyPr/>
        <a:lstStyle/>
        <a:p>
          <a:endParaRPr lang="en-US"/>
        </a:p>
      </dgm:t>
    </dgm:pt>
    <dgm:pt modelId="{1B323EE5-496B-4583-A1D7-58DFA8DC8453}" type="sibTrans" cxnId="{ADE5E9CA-1CBE-4D89-BAB6-8115BD8499FA}">
      <dgm:prSet/>
      <dgm:spPr/>
      <dgm:t>
        <a:bodyPr/>
        <a:lstStyle/>
        <a:p>
          <a:endParaRPr lang="en-US"/>
        </a:p>
      </dgm:t>
    </dgm:pt>
    <dgm:pt modelId="{1AE1D1E0-9049-4189-954E-57D887A23488}">
      <dgm:prSet phldrT="[Text]"/>
      <dgm:spPr/>
      <dgm:t>
        <a:bodyPr/>
        <a:lstStyle/>
        <a:p>
          <a:r>
            <a:rPr lang="en-US" dirty="0"/>
            <a:t>Naïve Bayes Rules</a:t>
          </a:r>
        </a:p>
      </dgm:t>
    </dgm:pt>
    <dgm:pt modelId="{51D8B897-5ADB-4B48-A5CA-49324003BB5F}" type="parTrans" cxnId="{7CD93838-0850-4951-B2A3-93BFC217AD35}">
      <dgm:prSet/>
      <dgm:spPr/>
      <dgm:t>
        <a:bodyPr/>
        <a:lstStyle/>
        <a:p>
          <a:endParaRPr lang="en-US"/>
        </a:p>
      </dgm:t>
    </dgm:pt>
    <dgm:pt modelId="{FC7FB123-5441-4F6F-BC66-2712056AE3D2}" type="sibTrans" cxnId="{7CD93838-0850-4951-B2A3-93BFC217AD35}">
      <dgm:prSet/>
      <dgm:spPr/>
      <dgm:t>
        <a:bodyPr/>
        <a:lstStyle/>
        <a:p>
          <a:endParaRPr lang="en-US"/>
        </a:p>
      </dgm:t>
    </dgm:pt>
    <dgm:pt modelId="{D49E3FCE-B4FF-4E4F-92BA-C4E16D2D0756}" type="pres">
      <dgm:prSet presAssocID="{31BC7EFE-B0F8-4E6C-9F24-1EA75322B865}" presName="Name0" presStyleCnt="0">
        <dgm:presLayoutVars>
          <dgm:dir/>
          <dgm:animLvl val="lvl"/>
          <dgm:resizeHandles val="exact"/>
        </dgm:presLayoutVars>
      </dgm:prSet>
      <dgm:spPr/>
    </dgm:pt>
    <dgm:pt modelId="{D348B70B-079C-490E-868F-A61E764A17C5}" type="pres">
      <dgm:prSet presAssocID="{85784AB2-FDF9-4134-BE84-2B457BCB12D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F131E63-E2AD-4964-8FAA-6AC5AF401622}" type="pres">
      <dgm:prSet presAssocID="{146DB8C8-A279-4793-A7F7-5C0895FAF82D}" presName="parTxOnlySpace" presStyleCnt="0"/>
      <dgm:spPr/>
    </dgm:pt>
    <dgm:pt modelId="{B7AD329F-5B75-4A9C-9696-CDBB8DF9FE72}" type="pres">
      <dgm:prSet presAssocID="{CD3AE5CE-BA8C-470E-A695-02F9C232D1A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F996E99-63AC-4C57-AD52-BC9B9C6D2C1B}" type="pres">
      <dgm:prSet presAssocID="{C52033BB-BFD6-42A5-AC52-E4562555B5E3}" presName="parTxOnlySpace" presStyleCnt="0"/>
      <dgm:spPr/>
    </dgm:pt>
    <dgm:pt modelId="{62D7E851-950A-44A7-819A-79FC30147460}" type="pres">
      <dgm:prSet presAssocID="{010CC041-3504-4F07-BB71-3226C0E218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B7408B3-71E0-4FDE-B280-4C556CEA6D54}" type="pres">
      <dgm:prSet presAssocID="{07D71C4D-C4CB-4196-86FE-A7EEFB3FB0C9}" presName="parTxOnlySpace" presStyleCnt="0"/>
      <dgm:spPr/>
    </dgm:pt>
    <dgm:pt modelId="{3C26B6EC-09A6-4E3F-B57B-9EE15A102E03}" type="pres">
      <dgm:prSet presAssocID="{1AE1D1E0-9049-4189-954E-57D887A23488}" presName="parTxOnly" presStyleLbl="node1" presStyleIdx="3" presStyleCnt="5" custLinFactNeighborX="15063" custLinFactNeighborY="74">
        <dgm:presLayoutVars>
          <dgm:chMax val="0"/>
          <dgm:chPref val="0"/>
          <dgm:bulletEnabled val="1"/>
        </dgm:presLayoutVars>
      </dgm:prSet>
      <dgm:spPr/>
    </dgm:pt>
    <dgm:pt modelId="{C853E60D-8268-4A16-AB6C-109904550B34}" type="pres">
      <dgm:prSet presAssocID="{FC7FB123-5441-4F6F-BC66-2712056AE3D2}" presName="parTxOnlySpace" presStyleCnt="0"/>
      <dgm:spPr/>
    </dgm:pt>
    <dgm:pt modelId="{6E52FD35-A20B-454D-B22A-54287689FB35}" type="pres">
      <dgm:prSet presAssocID="{08E80B54-6A60-433B-9DFF-40573C51CB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951506-72C6-4678-8CFB-670382423F3D}" type="presOf" srcId="{08E80B54-6A60-433B-9DFF-40573C51CB6D}" destId="{6E52FD35-A20B-454D-B22A-54287689FB35}" srcOrd="0" destOrd="0" presId="urn:microsoft.com/office/officeart/2005/8/layout/chevron1"/>
    <dgm:cxn modelId="{214BD117-AEE7-4872-A366-9A6577E95BAF}" type="presOf" srcId="{31BC7EFE-B0F8-4E6C-9F24-1EA75322B865}" destId="{D49E3FCE-B4FF-4E4F-92BA-C4E16D2D0756}" srcOrd="0" destOrd="0" presId="urn:microsoft.com/office/officeart/2005/8/layout/chevron1"/>
    <dgm:cxn modelId="{1F3E282D-F634-4092-A38C-17D29980BC85}" srcId="{31BC7EFE-B0F8-4E6C-9F24-1EA75322B865}" destId="{CD3AE5CE-BA8C-470E-A695-02F9C232D1AB}" srcOrd="1" destOrd="0" parTransId="{10549235-0642-4732-8466-15F829B8A330}" sibTransId="{C52033BB-BFD6-42A5-AC52-E4562555B5E3}"/>
    <dgm:cxn modelId="{7CD93838-0850-4951-B2A3-93BFC217AD35}" srcId="{31BC7EFE-B0F8-4E6C-9F24-1EA75322B865}" destId="{1AE1D1E0-9049-4189-954E-57D887A23488}" srcOrd="3" destOrd="0" parTransId="{51D8B897-5ADB-4B48-A5CA-49324003BB5F}" sibTransId="{FC7FB123-5441-4F6F-BC66-2712056AE3D2}"/>
    <dgm:cxn modelId="{7757F266-A6C1-4575-BE7D-49D09E6D793A}" type="presOf" srcId="{1AE1D1E0-9049-4189-954E-57D887A23488}" destId="{3C26B6EC-09A6-4E3F-B57B-9EE15A102E03}" srcOrd="0" destOrd="0" presId="urn:microsoft.com/office/officeart/2005/8/layout/chevron1"/>
    <dgm:cxn modelId="{0E477B99-0C7D-43B4-83FA-C9402C2753ED}" type="presOf" srcId="{85784AB2-FDF9-4134-BE84-2B457BCB12D5}" destId="{D348B70B-079C-490E-868F-A61E764A17C5}" srcOrd="0" destOrd="0" presId="urn:microsoft.com/office/officeart/2005/8/layout/chevron1"/>
    <dgm:cxn modelId="{1EE9EAB0-2D52-4151-9CE4-C41547B3BFAC}" type="presOf" srcId="{010CC041-3504-4F07-BB71-3226C0E21800}" destId="{62D7E851-950A-44A7-819A-79FC30147460}" srcOrd="0" destOrd="0" presId="urn:microsoft.com/office/officeart/2005/8/layout/chevron1"/>
    <dgm:cxn modelId="{C09917B1-8A49-49D7-BD31-99658E99DF23}" srcId="{31BC7EFE-B0F8-4E6C-9F24-1EA75322B865}" destId="{85784AB2-FDF9-4134-BE84-2B457BCB12D5}" srcOrd="0" destOrd="0" parTransId="{3769D9B5-6741-433F-88D2-72C4D02476B0}" sibTransId="{146DB8C8-A279-4793-A7F7-5C0895FAF82D}"/>
    <dgm:cxn modelId="{CE45E0C2-8DB8-4481-AADD-EB4F1DBFC6A1}" srcId="{31BC7EFE-B0F8-4E6C-9F24-1EA75322B865}" destId="{010CC041-3504-4F07-BB71-3226C0E21800}" srcOrd="2" destOrd="0" parTransId="{4FF64356-9F3E-43D3-965B-2CBE670771B0}" sibTransId="{07D71C4D-C4CB-4196-86FE-A7EEFB3FB0C9}"/>
    <dgm:cxn modelId="{ADE5E9CA-1CBE-4D89-BAB6-8115BD8499FA}" srcId="{31BC7EFE-B0F8-4E6C-9F24-1EA75322B865}" destId="{08E80B54-6A60-433B-9DFF-40573C51CB6D}" srcOrd="4" destOrd="0" parTransId="{D9B670B3-21FE-4A0A-879F-7B32175EC41B}" sibTransId="{1B323EE5-496B-4583-A1D7-58DFA8DC8453}"/>
    <dgm:cxn modelId="{1F2C9AFF-D55E-4071-BBD7-4E36A277DB3B}" type="presOf" srcId="{CD3AE5CE-BA8C-470E-A695-02F9C232D1AB}" destId="{B7AD329F-5B75-4A9C-9696-CDBB8DF9FE72}" srcOrd="0" destOrd="0" presId="urn:microsoft.com/office/officeart/2005/8/layout/chevron1"/>
    <dgm:cxn modelId="{C2A79FC4-1BB7-4244-BEA6-5E985502752B}" type="presParOf" srcId="{D49E3FCE-B4FF-4E4F-92BA-C4E16D2D0756}" destId="{D348B70B-079C-490E-868F-A61E764A17C5}" srcOrd="0" destOrd="0" presId="urn:microsoft.com/office/officeart/2005/8/layout/chevron1"/>
    <dgm:cxn modelId="{EE5F715E-0472-44DB-9EDE-3FBC7F61EC14}" type="presParOf" srcId="{D49E3FCE-B4FF-4E4F-92BA-C4E16D2D0756}" destId="{7F131E63-E2AD-4964-8FAA-6AC5AF401622}" srcOrd="1" destOrd="0" presId="urn:microsoft.com/office/officeart/2005/8/layout/chevron1"/>
    <dgm:cxn modelId="{9409E80C-CC3F-4FC1-8227-EC2312DBE097}" type="presParOf" srcId="{D49E3FCE-B4FF-4E4F-92BA-C4E16D2D0756}" destId="{B7AD329F-5B75-4A9C-9696-CDBB8DF9FE72}" srcOrd="2" destOrd="0" presId="urn:microsoft.com/office/officeart/2005/8/layout/chevron1"/>
    <dgm:cxn modelId="{EE28C0AE-01AA-4D52-87F0-2F9E1EA28570}" type="presParOf" srcId="{D49E3FCE-B4FF-4E4F-92BA-C4E16D2D0756}" destId="{7F996E99-63AC-4C57-AD52-BC9B9C6D2C1B}" srcOrd="3" destOrd="0" presId="urn:microsoft.com/office/officeart/2005/8/layout/chevron1"/>
    <dgm:cxn modelId="{259BE7A1-A05E-4F52-9DAA-98A2021B0C54}" type="presParOf" srcId="{D49E3FCE-B4FF-4E4F-92BA-C4E16D2D0756}" destId="{62D7E851-950A-44A7-819A-79FC30147460}" srcOrd="4" destOrd="0" presId="urn:microsoft.com/office/officeart/2005/8/layout/chevron1"/>
    <dgm:cxn modelId="{9E7717C6-5E5A-4565-B011-583F572B9685}" type="presParOf" srcId="{D49E3FCE-B4FF-4E4F-92BA-C4E16D2D0756}" destId="{9B7408B3-71E0-4FDE-B280-4C556CEA6D54}" srcOrd="5" destOrd="0" presId="urn:microsoft.com/office/officeart/2005/8/layout/chevron1"/>
    <dgm:cxn modelId="{3386A453-3166-4634-BCF1-F7D73D6AB0B0}" type="presParOf" srcId="{D49E3FCE-B4FF-4E4F-92BA-C4E16D2D0756}" destId="{3C26B6EC-09A6-4E3F-B57B-9EE15A102E03}" srcOrd="6" destOrd="0" presId="urn:microsoft.com/office/officeart/2005/8/layout/chevron1"/>
    <dgm:cxn modelId="{B7134047-24FA-4AF6-B938-25A903389F1E}" type="presParOf" srcId="{D49E3FCE-B4FF-4E4F-92BA-C4E16D2D0756}" destId="{C853E60D-8268-4A16-AB6C-109904550B34}" srcOrd="7" destOrd="0" presId="urn:microsoft.com/office/officeart/2005/8/layout/chevron1"/>
    <dgm:cxn modelId="{9A71276B-9419-448F-8D0E-24CFEEB9FD9D}" type="presParOf" srcId="{D49E3FCE-B4FF-4E4F-92BA-C4E16D2D0756}" destId="{6E52FD35-A20B-454D-B22A-54287689FB3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B70B-079C-490E-868F-A61E764A17C5}">
      <dsp:nvSpPr>
        <dsp:cNvPr id="0" name=""/>
        <dsp:cNvSpPr/>
      </dsp:nvSpPr>
      <dsp:spPr>
        <a:xfrm>
          <a:off x="1883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337165" y="123348"/>
        <a:ext cx="1005844" cy="670563"/>
      </dsp:txXfrm>
    </dsp:sp>
    <dsp:sp modelId="{B7AD329F-5B75-4A9C-9696-CDBB8DF9FE72}">
      <dsp:nvSpPr>
        <dsp:cNvPr id="0" name=""/>
        <dsp:cNvSpPr/>
      </dsp:nvSpPr>
      <dsp:spPr>
        <a:xfrm>
          <a:off x="1510650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Data</a:t>
          </a:r>
        </a:p>
      </dsp:txBody>
      <dsp:txXfrm>
        <a:off x="1845932" y="123348"/>
        <a:ext cx="1005844" cy="670563"/>
      </dsp:txXfrm>
    </dsp:sp>
    <dsp:sp modelId="{62D7E851-950A-44A7-819A-79FC30147460}">
      <dsp:nvSpPr>
        <dsp:cNvPr id="0" name=""/>
        <dsp:cNvSpPr/>
      </dsp:nvSpPr>
      <dsp:spPr>
        <a:xfrm>
          <a:off x="3019418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Vector Data</a:t>
          </a:r>
        </a:p>
      </dsp:txBody>
      <dsp:txXfrm>
        <a:off x="3354700" y="123348"/>
        <a:ext cx="1005844" cy="670563"/>
      </dsp:txXfrm>
    </dsp:sp>
    <dsp:sp modelId="{3C26B6EC-09A6-4E3F-B57B-9EE15A102E03}">
      <dsp:nvSpPr>
        <dsp:cNvPr id="0" name=""/>
        <dsp:cNvSpPr/>
      </dsp:nvSpPr>
      <dsp:spPr>
        <a:xfrm>
          <a:off x="4553436" y="123844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Naïve Bayes Rules</a:t>
          </a:r>
        </a:p>
      </dsp:txBody>
      <dsp:txXfrm>
        <a:off x="4888718" y="123844"/>
        <a:ext cx="1005844" cy="670563"/>
      </dsp:txXfrm>
    </dsp:sp>
    <dsp:sp modelId="{6E52FD35-A20B-454D-B22A-54287689FB35}">
      <dsp:nvSpPr>
        <dsp:cNvPr id="0" name=""/>
        <dsp:cNvSpPr/>
      </dsp:nvSpPr>
      <dsp:spPr>
        <a:xfrm>
          <a:off x="6036952" y="123348"/>
          <a:ext cx="1676407" cy="6705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</a:t>
          </a:r>
        </a:p>
      </dsp:txBody>
      <dsp:txXfrm>
        <a:off x="6372234" y="123348"/>
        <a:ext cx="1005844" cy="67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/>
              <a:t>Ayodamloa Olanipekun</a:t>
            </a:r>
          </a:p>
          <a:p>
            <a:r>
              <a:rPr lang="en-US" sz="1400" dirty="0"/>
              <a:t>Seth Paniagua</a:t>
            </a:r>
          </a:p>
          <a:p>
            <a:r>
              <a:rPr lang="en-US" sz="1400" dirty="0"/>
              <a:t>Cuong Phan</a:t>
            </a:r>
          </a:p>
          <a:p>
            <a:r>
              <a:rPr lang="en-US" sz="1400" dirty="0"/>
              <a:t>Folusayo Togun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Training Datasets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2"/>
            <a:ext cx="7637770" cy="40664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Sentiment 140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Polarity column to base sentiment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text used for training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Data: 102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Data: 396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Clothing Reviews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Rating column to base sentiment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Text used for training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Split Data 80/20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Data: 3,114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Data: 12,546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Placeholder 58">
            <a:extLst>
              <a:ext uri="{FF2B5EF4-FFF2-40B4-BE49-F238E27FC236}">
                <a16:creationId xmlns:a16="http://schemas.microsoft.com/office/drawing/2014/main" id="{1F254CBB-28BC-4A12-9ACA-3CB96099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r="910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66025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Apply Spark Dataframe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Tokenize the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Remove numbers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Eliminate unnecessary words such as I, are, is, the,..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Stem text data</a:t>
            </a: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HashingTF 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Term frequency transformer that vectorizes the text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Inverse Document Frequency (IDF)</a:t>
            </a:r>
          </a:p>
          <a:p>
            <a:pPr marL="1371600" lvl="2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Estimator that fits to the dataset and scales the hashed vectors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AssembleData – final_features </a:t>
            </a:r>
          </a:p>
          <a:p>
            <a:pPr marL="1258888" lvl="2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Combine IDF data and Polarity_Type </a:t>
            </a:r>
          </a:p>
          <a:p>
            <a:pPr lvl="2">
              <a:buClr>
                <a:schemeClr val="accent2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1027D9-D884-4AC3-BD47-04CBD5C2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277674"/>
              </p:ext>
            </p:extLst>
          </p:nvPr>
        </p:nvGraphicFramePr>
        <p:xfrm>
          <a:off x="234892" y="5291975"/>
          <a:ext cx="7715244" cy="91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35471"/>
          <a:stretch/>
        </p:blipFill>
        <p:spPr>
          <a:xfrm>
            <a:off x="8573549" y="0"/>
            <a:ext cx="3618451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labelCol = Indexed Polarity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featuresCol = TF-IDF Rescaled Data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88FF9-544B-490D-AC89-C32F1425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0" y="3193098"/>
            <a:ext cx="5555893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Multiclass Classification Evaluator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848138C1-8B90-4710-9088-03D91766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69" r="187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F6EB76E-7563-4CD2-8363-3624E03A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2702"/>
              </p:ext>
            </p:extLst>
          </p:nvPr>
        </p:nvGraphicFramePr>
        <p:xfrm>
          <a:off x="855399" y="2925287"/>
          <a:ext cx="3296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23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182275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56%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7797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 Clothing Reviews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6020EA4-0498-484D-A4F9-086923D9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65768"/>
              </p:ext>
            </p:extLst>
          </p:nvPr>
        </p:nvGraphicFramePr>
        <p:xfrm>
          <a:off x="4447638" y="2925287"/>
          <a:ext cx="3296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23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182275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40%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7797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 Sentiment140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9CAEC-4ABA-4548-A382-AD1C28D024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Midterm vs Current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CD02-D331-476E-8C9C-A43997CA63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7F780-5CE9-4969-B205-39FF1A1552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09FEC-E397-45D5-B943-4F5F6F3C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6CE41-76FC-4E10-8FBE-318C30278A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1"/>
            <a:ext cx="5225764" cy="4597491"/>
          </a:xfrm>
        </p:spPr>
        <p:txBody>
          <a:bodyPr/>
          <a:lstStyle/>
          <a:p>
            <a:pPr algn="ctr"/>
            <a:r>
              <a:rPr lang="en-US" b="1" dirty="0"/>
              <a:t>Text Blob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polarity and subjectivity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-1 to 1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b="1" dirty="0"/>
              <a:t>Sentiment 140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 of Samples: 396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0, 1, or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TF-IDF and Naïve Bayes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/>
              <a:t>Clothing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 of Samples: 15,660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TF-IDF and Naïve Bayes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E9C38-039E-4900-B854-2D4915262FBA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D1F66-FA46-45F6-9808-3E1705C0B902}"/>
              </a:ext>
            </a:extLst>
          </p:cNvPr>
          <p:cNvSpPr/>
          <p:nvPr/>
        </p:nvSpPr>
        <p:spPr>
          <a:xfrm>
            <a:off x="632178" y="2370103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E94D2-33E0-4E17-906C-23C6B0A160BF}"/>
              </a:ext>
            </a:extLst>
          </p:cNvPr>
          <p:cNvSpPr/>
          <p:nvPr/>
        </p:nvSpPr>
        <p:spPr>
          <a:xfrm>
            <a:off x="564691" y="3641485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9C2E030-5975-4AED-A216-40630A84B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438414"/>
              </p:ext>
            </p:extLst>
          </p:nvPr>
        </p:nvGraphicFramePr>
        <p:xfrm>
          <a:off x="6096001" y="1160960"/>
          <a:ext cx="26281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3CD583E-8F20-4E76-9B18-89DE26F30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92884"/>
              </p:ext>
            </p:extLst>
          </p:nvPr>
        </p:nvGraphicFramePr>
        <p:xfrm>
          <a:off x="8724122" y="1160960"/>
          <a:ext cx="2835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E0CC910-D147-4748-A270-FEE04239FDAA}"/>
              </a:ext>
            </a:extLst>
          </p:cNvPr>
          <p:cNvSpPr/>
          <p:nvPr/>
        </p:nvSpPr>
        <p:spPr>
          <a:xfrm>
            <a:off x="592911" y="5322927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5BB14B6-8186-41C6-97D2-B43FFF2C9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0027"/>
              </p:ext>
            </p:extLst>
          </p:nvPr>
        </p:nvGraphicFramePr>
        <p:xfrm>
          <a:off x="6096000" y="3904160"/>
          <a:ext cx="5463822" cy="269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10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1B6B-3A09-4E31-8292-7A971E3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9144" y="1820120"/>
            <a:ext cx="2688599" cy="196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EDF70-9B7C-4EEF-ACE1-B6E76286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20592" y="1780199"/>
            <a:ext cx="2830907" cy="2023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6668B-06A3-43EC-BA8D-D843E90D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30992" y="1764220"/>
            <a:ext cx="2830907" cy="2023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2A0D9-A441-4AA3-8835-2D258DA5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71942" y="1785215"/>
            <a:ext cx="2769807" cy="20230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D7E277-736E-4248-A665-17ED69B3A1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9491" y="4267874"/>
            <a:ext cx="2827398" cy="2065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32FF80-B231-47EA-BA06-718C49D9F60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1431" y="4302910"/>
            <a:ext cx="2729560" cy="1993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293305-672B-4526-8108-C6E910CB6B9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030993" y="4237099"/>
            <a:ext cx="2910400" cy="21257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880B49-EA0E-4AC5-989A-6064B30D64F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983140" y="4265899"/>
            <a:ext cx="2830906" cy="2067672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1F64A6E2-29E0-42B6-975C-0EA55DE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D59F8-86D1-44B4-B360-8FD40FB31D85}"/>
              </a:ext>
            </a:extLst>
          </p:cNvPr>
          <p:cNvSpPr txBox="1"/>
          <p:nvPr/>
        </p:nvSpPr>
        <p:spPr>
          <a:xfrm>
            <a:off x="1212945" y="2127160"/>
            <a:ext cx="1245267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1FB69-4621-4CAA-B393-2AA0CE354C7F}"/>
              </a:ext>
            </a:extLst>
          </p:cNvPr>
          <p:cNvSpPr txBox="1"/>
          <p:nvPr/>
        </p:nvSpPr>
        <p:spPr>
          <a:xfrm>
            <a:off x="3995003" y="2127160"/>
            <a:ext cx="1380571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0490E-D73A-46C3-8A25-B982A57A15BF}"/>
              </a:ext>
            </a:extLst>
          </p:cNvPr>
          <p:cNvSpPr txBox="1"/>
          <p:nvPr/>
        </p:nvSpPr>
        <p:spPr>
          <a:xfrm>
            <a:off x="6974465" y="2127160"/>
            <a:ext cx="1305493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38A67-1ED6-4928-B08E-79A94D51D5A5}"/>
              </a:ext>
            </a:extLst>
          </p:cNvPr>
          <p:cNvSpPr txBox="1"/>
          <p:nvPr/>
        </p:nvSpPr>
        <p:spPr>
          <a:xfrm>
            <a:off x="9884626" y="2127160"/>
            <a:ext cx="1346280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B564EB-928D-4962-824C-A1A77E3CD098}"/>
              </a:ext>
            </a:extLst>
          </p:cNvPr>
          <p:cNvSpPr txBox="1"/>
          <p:nvPr/>
        </p:nvSpPr>
        <p:spPr>
          <a:xfrm>
            <a:off x="1271076" y="4676880"/>
            <a:ext cx="1338576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535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E8951-83D8-418A-82A2-F2A7618FB0AA}"/>
              </a:ext>
            </a:extLst>
          </p:cNvPr>
          <p:cNvSpPr txBox="1"/>
          <p:nvPr/>
        </p:nvSpPr>
        <p:spPr>
          <a:xfrm>
            <a:off x="4246569" y="4676880"/>
            <a:ext cx="1227185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D1D20-CD75-402D-A517-75A386831A52}"/>
              </a:ext>
            </a:extLst>
          </p:cNvPr>
          <p:cNvSpPr txBox="1"/>
          <p:nvPr/>
        </p:nvSpPr>
        <p:spPr>
          <a:xfrm>
            <a:off x="6974466" y="4676880"/>
            <a:ext cx="1305493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1264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0A49D-D099-414E-96DF-F978721A433F}"/>
              </a:ext>
            </a:extLst>
          </p:cNvPr>
          <p:cNvSpPr txBox="1"/>
          <p:nvPr/>
        </p:nvSpPr>
        <p:spPr>
          <a:xfrm>
            <a:off x="9993264" y="4733908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343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EFD5706-D103-479F-B6C3-6055F340B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11133442" cy="608895"/>
          </a:xfrm>
        </p:spPr>
        <p:txBody>
          <a:bodyPr/>
          <a:lstStyle/>
          <a:p>
            <a:r>
              <a:rPr lang="en-US" dirty="0"/>
              <a:t>Twitter Rating/Sentiment Prediction Using Clothing Review Test Data Model</a:t>
            </a:r>
          </a:p>
        </p:txBody>
      </p:sp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333222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Expanding the testing set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benchmark testing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Cross validation of results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Running outside data through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Other uses in business: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 Feedback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Marketing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Performance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Brand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Voice of the Customer (VoC)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447920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</a:t>
            </a:r>
          </a:p>
          <a:p>
            <a:pPr lvl="1"/>
            <a:r>
              <a:rPr lang="en-US" dirty="0"/>
              <a:t>&gt;75 employees</a:t>
            </a:r>
          </a:p>
          <a:p>
            <a:pPr lvl="0"/>
            <a:r>
              <a:rPr lang="en-US" dirty="0"/>
              <a:t>Sell fast fashion </a:t>
            </a:r>
          </a:p>
          <a:p>
            <a:pPr lvl="0"/>
            <a:r>
              <a:rPr lang="en-US" dirty="0"/>
              <a:t>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710" y="2216855"/>
            <a:ext cx="5475290" cy="781188"/>
          </a:xfrm>
        </p:spPr>
        <p:txBody>
          <a:bodyPr/>
          <a:lstStyle/>
          <a:p>
            <a:r>
              <a:rPr lang="en-US" dirty="0"/>
              <a:t>Fashion 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710" y="2998043"/>
            <a:ext cx="5136278" cy="32321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2020-01-30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10,000 samples</a:t>
            </a:r>
          </a:p>
          <a:p>
            <a:pPr lvl="0"/>
            <a:r>
              <a:rPr lang="en-US" dirty="0"/>
              <a:t>Data Columns: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Tweet </a:t>
            </a:r>
          </a:p>
          <a:p>
            <a:pPr lvl="1"/>
            <a:r>
              <a:rPr lang="en-US" dirty="0"/>
              <a:t>Polarity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988" y="2216856"/>
            <a:ext cx="5475600" cy="781188"/>
          </a:xfrm>
        </p:spPr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66289" y="2998043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b="0" dirty="0"/>
              <a:t>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Sentiment 140 and Women’s Clothing Reviews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4255" y="2005762"/>
            <a:ext cx="5475290" cy="781188"/>
          </a:xfrm>
        </p:spPr>
        <p:txBody>
          <a:bodyPr/>
          <a:lstStyle/>
          <a:p>
            <a:r>
              <a:rPr lang="en-US" dirty="0"/>
              <a:t>Sentiment 140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14255" y="2786950"/>
            <a:ext cx="3482135" cy="323214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Stanford University</a:t>
            </a:r>
          </a:p>
          <a:p>
            <a:pPr lvl="1"/>
            <a:r>
              <a:rPr lang="en-US" dirty="0"/>
              <a:t>Columns</a:t>
            </a:r>
          </a:p>
          <a:p>
            <a:pPr lvl="2"/>
            <a:r>
              <a:rPr lang="en-US" dirty="0"/>
              <a:t>Polarity – 0, 2, 4</a:t>
            </a:r>
          </a:p>
          <a:p>
            <a:pPr lvl="2"/>
            <a:r>
              <a:rPr lang="en-US" dirty="0" err="1"/>
              <a:t>TweetID</a:t>
            </a:r>
            <a:endParaRPr lang="en-US" dirty="0"/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Query</a:t>
            </a:r>
          </a:p>
          <a:p>
            <a:pPr lvl="2"/>
            <a:r>
              <a:rPr lang="en-US" dirty="0"/>
              <a:t>User</a:t>
            </a:r>
          </a:p>
          <a:p>
            <a:pPr lvl="2"/>
            <a:r>
              <a:rPr lang="en-US" dirty="0"/>
              <a:t>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2CFF233-D540-495C-B46C-D953FE0E5983}"/>
              </a:ext>
            </a:extLst>
          </p:cNvPr>
          <p:cNvSpPr txBox="1">
            <a:spLocks/>
          </p:cNvSpPr>
          <p:nvPr/>
        </p:nvSpPr>
        <p:spPr>
          <a:xfrm>
            <a:off x="925024" y="2216855"/>
            <a:ext cx="4533384" cy="781188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Women’s Clothing E-Commerce Reviews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F78587BE-FDEC-4D70-9F4E-4E311B2AB305}"/>
              </a:ext>
            </a:extLst>
          </p:cNvPr>
          <p:cNvSpPr txBox="1">
            <a:spLocks/>
          </p:cNvSpPr>
          <p:nvPr/>
        </p:nvSpPr>
        <p:spPr>
          <a:xfrm>
            <a:off x="925024" y="2998043"/>
            <a:ext cx="3482135" cy="32321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Columns</a:t>
            </a:r>
          </a:p>
          <a:p>
            <a:pPr lvl="2"/>
            <a:r>
              <a:rPr lang="en-US" dirty="0"/>
              <a:t>Clothing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Title</a:t>
            </a:r>
          </a:p>
          <a:p>
            <a:pPr lvl="2"/>
            <a:r>
              <a:rPr lang="en-US" dirty="0"/>
              <a:t>Review Text</a:t>
            </a:r>
          </a:p>
          <a:p>
            <a:pPr lvl="2"/>
            <a:r>
              <a:rPr lang="en-US" dirty="0"/>
              <a:t>Rating</a:t>
            </a:r>
          </a:p>
          <a:p>
            <a:pPr lvl="2"/>
            <a:r>
              <a:rPr lang="en-US" dirty="0"/>
              <a:t>Recommended IND</a:t>
            </a:r>
          </a:p>
          <a:p>
            <a:pPr lvl="2"/>
            <a:r>
              <a:rPr lang="en-US" dirty="0"/>
              <a:t>Positive Feedback Count</a:t>
            </a:r>
          </a:p>
          <a:p>
            <a:pPr lvl="2"/>
            <a:r>
              <a:rPr lang="en-US" dirty="0"/>
              <a:t>Division Name</a:t>
            </a:r>
          </a:p>
          <a:p>
            <a:pPr lvl="2"/>
            <a:r>
              <a:rPr lang="en-US" dirty="0"/>
              <a:t>Department Name</a:t>
            </a:r>
          </a:p>
          <a:p>
            <a:pPr lvl="2"/>
            <a:r>
              <a:rPr lang="en-US" dirty="0"/>
              <a:t>Class Name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3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Fashion 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/>
              <a:t>Naïve Bayes Classifier</a:t>
            </a:r>
          </a:p>
          <a:p>
            <a:pPr lvl="0"/>
            <a:r>
              <a:rPr lang="en-US" dirty="0"/>
              <a:t>PySpark – HashingTF, IDF, Tokenizer, AssemblerData </a:t>
            </a:r>
          </a:p>
          <a:p>
            <a:pPr lvl="0"/>
            <a:r>
              <a:rPr lang="en-US" dirty="0"/>
              <a:t>Multiclass Classification Evaluator</a:t>
            </a:r>
          </a:p>
          <a:p>
            <a:pPr lvl="0"/>
            <a:r>
              <a:rPr lang="en-US" dirty="0"/>
              <a:t>Assessed Values:</a:t>
            </a:r>
          </a:p>
          <a:p>
            <a:pPr lvl="1"/>
            <a:r>
              <a:rPr lang="en-US" dirty="0"/>
              <a:t>Polarity: Negative vs. Positive (-1.0 =&gt; +1.0)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0" dirty="0"/>
              <a:t>the Data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8184968" cy="608895"/>
          </a:xfrm>
        </p:spPr>
        <p:txBody>
          <a:bodyPr/>
          <a:lstStyle/>
          <a:p>
            <a:r>
              <a:rPr lang="en-US" dirty="0"/>
              <a:t>Accessing the Twitter raw data &amp; Training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Training datasets were downloaded from online sources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Fashion Dataset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Read data into python using API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Create a dataframe of select Twitter feeds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Generate .csv file to be used to build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55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3116</TotalTime>
  <Words>755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Training Data</vt:lpstr>
      <vt:lpstr>Fashion Data Source</vt:lpstr>
      <vt:lpstr>Use Case</vt:lpstr>
      <vt:lpstr>Python Packages</vt:lpstr>
      <vt:lpstr>Getting the Data</vt:lpstr>
      <vt:lpstr>Data Preparation</vt:lpstr>
      <vt:lpstr>Data Analysis Process</vt:lpstr>
      <vt:lpstr>Building the Model</vt:lpstr>
      <vt:lpstr>Evaluating the Model</vt:lpstr>
      <vt:lpstr>Comparing Models</vt:lpstr>
      <vt:lpstr>Business Impacts</vt:lpstr>
      <vt:lpstr>Company Analysis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61</cp:revision>
  <dcterms:created xsi:type="dcterms:W3CDTF">2021-03-15T02:10:07Z</dcterms:created>
  <dcterms:modified xsi:type="dcterms:W3CDTF">2021-05-01T00:01:25Z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