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9" r:id="rId6"/>
    <p:sldId id="260" r:id="rId7"/>
    <p:sldId id="269" r:id="rId8"/>
    <p:sldId id="262" r:id="rId9"/>
    <p:sldId id="279" r:id="rId10"/>
    <p:sldId id="278" r:id="rId11"/>
    <p:sldId id="283" r:id="rId12"/>
    <p:sldId id="273" r:id="rId13"/>
    <p:sldId id="274" r:id="rId14"/>
    <p:sldId id="284" r:id="rId15"/>
    <p:sldId id="285" r:id="rId16"/>
    <p:sldId id="288" r:id="rId17"/>
    <p:sldId id="277" r:id="rId18"/>
    <p:sldId id="280" r:id="rId19"/>
    <p:sldId id="276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74"/>
    <a:srgbClr val="F2F2F2"/>
    <a:srgbClr val="014067"/>
    <a:srgbClr val="3F3F3F"/>
    <a:srgbClr val="014E7D"/>
    <a:srgbClr val="013657"/>
    <a:srgbClr val="01456F"/>
    <a:srgbClr val="014B79"/>
    <a:srgbClr val="0937C9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74" autoAdjust="0"/>
  </p:normalViewPr>
  <p:slideViewPr>
    <p:cSldViewPr snapToGrid="0" showGuides="1">
      <p:cViewPr varScale="1">
        <p:scale>
          <a:sx n="85" d="100"/>
          <a:sy n="85" d="100"/>
        </p:scale>
        <p:origin x="90" y="57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k412\Downloads\fastfashion_datasource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k412\Downloads\fastfashion_datasour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k412\Downloads\fastfashion_datasour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Average</a:t>
            </a:r>
            <a:r>
              <a:rPr lang="en-US" b="1" baseline="0" dirty="0">
                <a:solidFill>
                  <a:schemeClr val="tx1"/>
                </a:solidFill>
              </a:rPr>
              <a:t> Sentiment </a:t>
            </a:r>
            <a:r>
              <a:rPr lang="en-US" b="1" dirty="0">
                <a:solidFill>
                  <a:schemeClr val="tx1"/>
                </a:solidFill>
              </a:rPr>
              <a:t>Naïve Bayes and</a:t>
            </a:r>
            <a:r>
              <a:rPr lang="en-US" b="1" baseline="0" dirty="0">
                <a:solidFill>
                  <a:schemeClr val="tx1"/>
                </a:solidFill>
              </a:rPr>
              <a:t> TextBlob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Sheet2!$B$2:$B$9</c:f>
              <c:numCache>
                <c:formatCode>General</c:formatCode>
                <c:ptCount val="8"/>
                <c:pt idx="0">
                  <c:v>0.13996952861952866</c:v>
                </c:pt>
                <c:pt idx="1">
                  <c:v>0.24895021244187909</c:v>
                </c:pt>
                <c:pt idx="2">
                  <c:v>0.16684507575757562</c:v>
                </c:pt>
                <c:pt idx="3">
                  <c:v>0.30240353535353509</c:v>
                </c:pt>
                <c:pt idx="4">
                  <c:v>0.22369243025493005</c:v>
                </c:pt>
                <c:pt idx="5">
                  <c:v>0.24341061207311193</c:v>
                </c:pt>
                <c:pt idx="6">
                  <c:v>0.34645395622895669</c:v>
                </c:pt>
                <c:pt idx="7">
                  <c:v>0.21089566498316509</c:v>
                </c:pt>
              </c:numCache>
            </c:numRef>
          </c:xVal>
          <c:yVal>
            <c:numRef>
              <c:f>Sheet2!$C$2:$C$9</c:f>
              <c:numCache>
                <c:formatCode>General</c:formatCode>
                <c:ptCount val="8"/>
                <c:pt idx="0">
                  <c:v>1.4079999999999999</c:v>
                </c:pt>
                <c:pt idx="1">
                  <c:v>1.5329999999999999</c:v>
                </c:pt>
                <c:pt idx="2">
                  <c:v>1.387</c:v>
                </c:pt>
                <c:pt idx="3">
                  <c:v>1.59</c:v>
                </c:pt>
                <c:pt idx="4">
                  <c:v>1.4950000000000001</c:v>
                </c:pt>
                <c:pt idx="5">
                  <c:v>1.526</c:v>
                </c:pt>
                <c:pt idx="6">
                  <c:v>1.512</c:v>
                </c:pt>
                <c:pt idx="7">
                  <c:v>1.216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CB1-4233-8506-F080DD482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091280"/>
        <c:axId val="1025085040"/>
      </c:scatterChart>
      <c:valAx>
        <c:axId val="1025091280"/>
        <c:scaling>
          <c:orientation val="minMax"/>
          <c:max val="0.4"/>
          <c:min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TextBlob</a:t>
                </a:r>
                <a:r>
                  <a:rPr lang="en-US" baseline="0" dirty="0"/>
                  <a:t> Polarity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085040"/>
        <c:crosses val="autoZero"/>
        <c:crossBetween val="midCat"/>
      </c:valAx>
      <c:valAx>
        <c:axId val="1025085040"/>
        <c:scaling>
          <c:orientation val="minMax"/>
          <c:min val="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Naive Bayes</a:t>
                </a:r>
                <a:r>
                  <a:rPr lang="en-US" baseline="0" dirty="0"/>
                  <a:t> Prediction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091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Sentiment Polarity by Brand Name: </a:t>
            </a:r>
          </a:p>
          <a:p>
            <a:pPr>
              <a:defRPr/>
            </a:pPr>
            <a:r>
              <a:rPr lang="en-US" b="1" baseline="0"/>
              <a:t>TextBlob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TextBlob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Sheet2!$A$2:$A$9</c:f>
              <c:strCache>
                <c:ptCount val="8"/>
                <c:pt idx="0">
                  <c:v>Polo</c:v>
                </c:pt>
                <c:pt idx="1">
                  <c:v>Gucci</c:v>
                </c:pt>
                <c:pt idx="2">
                  <c:v>Chanel</c:v>
                </c:pt>
                <c:pt idx="3">
                  <c:v>Burberry</c:v>
                </c:pt>
                <c:pt idx="4">
                  <c:v>Prada</c:v>
                </c:pt>
                <c:pt idx="5">
                  <c:v>Versace</c:v>
                </c:pt>
                <c:pt idx="6">
                  <c:v>Fendi</c:v>
                </c:pt>
                <c:pt idx="7">
                  <c:v>Hermes</c:v>
                </c:pt>
              </c:strCache>
            </c:strRef>
          </c:cat>
          <c:val>
            <c:numRef>
              <c:f>Sheet2!$B$2:$B$9</c:f>
              <c:numCache>
                <c:formatCode>General</c:formatCode>
                <c:ptCount val="8"/>
                <c:pt idx="0">
                  <c:v>0.13996952861952866</c:v>
                </c:pt>
                <c:pt idx="1">
                  <c:v>0.24895021244187909</c:v>
                </c:pt>
                <c:pt idx="2">
                  <c:v>0.16684507575757562</c:v>
                </c:pt>
                <c:pt idx="3">
                  <c:v>0.30240353535353509</c:v>
                </c:pt>
                <c:pt idx="4">
                  <c:v>0.22369243025493005</c:v>
                </c:pt>
                <c:pt idx="5">
                  <c:v>0.24341061207311193</c:v>
                </c:pt>
                <c:pt idx="6">
                  <c:v>0.34645395622895669</c:v>
                </c:pt>
                <c:pt idx="7">
                  <c:v>0.21089566498316509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C2-4D18-AEA7-54E2A9880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19303024"/>
        <c:axId val="111930427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Sheet2!$C$1</c15:sqref>
                        </c15:formulaRef>
                      </c:ext>
                    </c:extLst>
                    <c:strCache>
                      <c:ptCount val="1"/>
                      <c:pt idx="0">
                        <c:v>NB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Sheet2!$A$2:$A$9</c15:sqref>
                        </c15:formulaRef>
                      </c:ext>
                    </c:extLst>
                    <c:strCache>
                      <c:ptCount val="8"/>
                      <c:pt idx="0">
                        <c:v>Polo</c:v>
                      </c:pt>
                      <c:pt idx="1">
                        <c:v>Gucci</c:v>
                      </c:pt>
                      <c:pt idx="2">
                        <c:v>Chanel</c:v>
                      </c:pt>
                      <c:pt idx="3">
                        <c:v>Burberry</c:v>
                      </c:pt>
                      <c:pt idx="4">
                        <c:v>Prada</c:v>
                      </c:pt>
                      <c:pt idx="5">
                        <c:v>Versace</c:v>
                      </c:pt>
                      <c:pt idx="6">
                        <c:v>Fendi</c:v>
                      </c:pt>
                      <c:pt idx="7">
                        <c:v>Hermes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Sheet2!$C$2:$C$9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3.8557689000000002</c:v>
                      </c:pt>
                      <c:pt idx="1">
                        <c:v>0.21971250000000001</c:v>
                      </c:pt>
                      <c:pt idx="2">
                        <c:v>1.605691</c:v>
                      </c:pt>
                      <c:pt idx="3">
                        <c:v>1</c:v>
                      </c:pt>
                      <c:pt idx="4">
                        <c:v>2.5217390000000002</c:v>
                      </c:pt>
                      <c:pt idx="5">
                        <c:v>4.0322579999999997</c:v>
                      </c:pt>
                      <c:pt idx="6">
                        <c:v>3.308411</c:v>
                      </c:pt>
                      <c:pt idx="7">
                        <c:v>4.2866239999999998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86C2-4D18-AEA7-54E2A9880FD7}"/>
                  </c:ext>
                </c:extLst>
              </c15:ser>
            </c15:filteredBarSeries>
          </c:ext>
        </c:extLst>
      </c:barChart>
      <c:catAx>
        <c:axId val="111930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04272"/>
        <c:crosses val="autoZero"/>
        <c:auto val="1"/>
        <c:lblAlgn val="ctr"/>
        <c:lblOffset val="100"/>
        <c:noMultiLvlLbl val="0"/>
      </c:catAx>
      <c:valAx>
        <c:axId val="111930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0302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Avg Sentiment Prediction by</a:t>
            </a:r>
            <a:r>
              <a:rPr lang="en-US" baseline="0" dirty="0"/>
              <a:t> Brand Name:</a:t>
            </a:r>
          </a:p>
          <a:p>
            <a:pPr>
              <a:defRPr/>
            </a:pPr>
            <a:r>
              <a:rPr lang="en-US" b="1" baseline="0" dirty="0"/>
              <a:t>Sentiment140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Sent140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Sheet2!$A$2:$A$9</c:f>
              <c:strCache>
                <c:ptCount val="8"/>
                <c:pt idx="0">
                  <c:v>Polo</c:v>
                </c:pt>
                <c:pt idx="1">
                  <c:v>Gucci</c:v>
                </c:pt>
                <c:pt idx="2">
                  <c:v>Chanel</c:v>
                </c:pt>
                <c:pt idx="3">
                  <c:v>Burberry</c:v>
                </c:pt>
                <c:pt idx="4">
                  <c:v>Prada</c:v>
                </c:pt>
                <c:pt idx="5">
                  <c:v>Versace</c:v>
                </c:pt>
                <c:pt idx="6">
                  <c:v>Fendi</c:v>
                </c:pt>
                <c:pt idx="7">
                  <c:v>Hermes</c:v>
                </c:pt>
              </c:strCache>
            </c:strRef>
          </c:cat>
          <c:val>
            <c:numRef>
              <c:f>Sheet2!$C$2:$C$9</c:f>
              <c:numCache>
                <c:formatCode>General</c:formatCode>
                <c:ptCount val="8"/>
                <c:pt idx="0">
                  <c:v>1.4079999999999999</c:v>
                </c:pt>
                <c:pt idx="1">
                  <c:v>1.5329999999999999</c:v>
                </c:pt>
                <c:pt idx="2">
                  <c:v>1.387</c:v>
                </c:pt>
                <c:pt idx="3">
                  <c:v>1.59</c:v>
                </c:pt>
                <c:pt idx="4">
                  <c:v>1.4950000000000001</c:v>
                </c:pt>
                <c:pt idx="5">
                  <c:v>1.526</c:v>
                </c:pt>
                <c:pt idx="6">
                  <c:v>1.512</c:v>
                </c:pt>
                <c:pt idx="7">
                  <c:v>1.216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D3-4C89-B23D-5D65B44C7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7113103"/>
        <c:axId val="517115599"/>
      </c:barChart>
      <c:catAx>
        <c:axId val="517113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115599"/>
        <c:crosses val="autoZero"/>
        <c:auto val="1"/>
        <c:lblAlgn val="ctr"/>
        <c:lblOffset val="100"/>
        <c:noMultiLvlLbl val="0"/>
      </c:catAx>
      <c:valAx>
        <c:axId val="517115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113103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BC7EFE-B0F8-4E6C-9F24-1EA75322B86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5784AB2-FDF9-4134-BE84-2B457BCB12D5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3769D9B5-6741-433F-88D2-72C4D02476B0}" type="parTrans" cxnId="{C09917B1-8A49-49D7-BD31-99658E99DF23}">
      <dgm:prSet/>
      <dgm:spPr/>
      <dgm:t>
        <a:bodyPr/>
        <a:lstStyle/>
        <a:p>
          <a:endParaRPr lang="en-US"/>
        </a:p>
      </dgm:t>
    </dgm:pt>
    <dgm:pt modelId="{146DB8C8-A279-4793-A7F7-5C0895FAF82D}" type="sibTrans" cxnId="{C09917B1-8A49-49D7-BD31-99658E99DF23}">
      <dgm:prSet/>
      <dgm:spPr/>
      <dgm:t>
        <a:bodyPr/>
        <a:lstStyle/>
        <a:p>
          <a:endParaRPr lang="en-US"/>
        </a:p>
      </dgm:t>
    </dgm:pt>
    <dgm:pt modelId="{CD3AE5CE-BA8C-470E-A695-02F9C232D1AB}">
      <dgm:prSet phldrT="[Text]"/>
      <dgm:spPr/>
      <dgm:t>
        <a:bodyPr/>
        <a:lstStyle/>
        <a:p>
          <a:r>
            <a:rPr lang="en-US" dirty="0"/>
            <a:t>Clean Data</a:t>
          </a:r>
        </a:p>
      </dgm:t>
    </dgm:pt>
    <dgm:pt modelId="{10549235-0642-4732-8466-15F829B8A330}" type="parTrans" cxnId="{1F3E282D-F634-4092-A38C-17D29980BC85}">
      <dgm:prSet/>
      <dgm:spPr/>
      <dgm:t>
        <a:bodyPr/>
        <a:lstStyle/>
        <a:p>
          <a:endParaRPr lang="en-US"/>
        </a:p>
      </dgm:t>
    </dgm:pt>
    <dgm:pt modelId="{C52033BB-BFD6-42A5-AC52-E4562555B5E3}" type="sibTrans" cxnId="{1F3E282D-F634-4092-A38C-17D29980BC85}">
      <dgm:prSet/>
      <dgm:spPr/>
      <dgm:t>
        <a:bodyPr/>
        <a:lstStyle/>
        <a:p>
          <a:endParaRPr lang="en-US"/>
        </a:p>
      </dgm:t>
    </dgm:pt>
    <dgm:pt modelId="{010CC041-3504-4F07-BB71-3226C0E21800}">
      <dgm:prSet phldrT="[Text]"/>
      <dgm:spPr/>
      <dgm:t>
        <a:bodyPr/>
        <a:lstStyle/>
        <a:p>
          <a:r>
            <a:rPr lang="en-US" dirty="0"/>
            <a:t>Vector Data</a:t>
          </a:r>
        </a:p>
      </dgm:t>
    </dgm:pt>
    <dgm:pt modelId="{4FF64356-9F3E-43D3-965B-2CBE670771B0}" type="parTrans" cxnId="{CE45E0C2-8DB8-4481-AADD-EB4F1DBFC6A1}">
      <dgm:prSet/>
      <dgm:spPr/>
      <dgm:t>
        <a:bodyPr/>
        <a:lstStyle/>
        <a:p>
          <a:endParaRPr lang="en-US"/>
        </a:p>
      </dgm:t>
    </dgm:pt>
    <dgm:pt modelId="{07D71C4D-C4CB-4196-86FE-A7EEFB3FB0C9}" type="sibTrans" cxnId="{CE45E0C2-8DB8-4481-AADD-EB4F1DBFC6A1}">
      <dgm:prSet/>
      <dgm:spPr/>
      <dgm:t>
        <a:bodyPr/>
        <a:lstStyle/>
        <a:p>
          <a:endParaRPr lang="en-US"/>
        </a:p>
      </dgm:t>
    </dgm:pt>
    <dgm:pt modelId="{08E80B54-6A60-433B-9DFF-40573C51CB6D}">
      <dgm:prSet phldrT="[Text]"/>
      <dgm:spPr/>
      <dgm:t>
        <a:bodyPr/>
        <a:lstStyle/>
        <a:p>
          <a:r>
            <a:rPr lang="en-US" dirty="0"/>
            <a:t>Prediction</a:t>
          </a:r>
        </a:p>
      </dgm:t>
    </dgm:pt>
    <dgm:pt modelId="{D9B670B3-21FE-4A0A-879F-7B32175EC41B}" type="parTrans" cxnId="{ADE5E9CA-1CBE-4D89-BAB6-8115BD8499FA}">
      <dgm:prSet/>
      <dgm:spPr/>
      <dgm:t>
        <a:bodyPr/>
        <a:lstStyle/>
        <a:p>
          <a:endParaRPr lang="en-US"/>
        </a:p>
      </dgm:t>
    </dgm:pt>
    <dgm:pt modelId="{1B323EE5-496B-4583-A1D7-58DFA8DC8453}" type="sibTrans" cxnId="{ADE5E9CA-1CBE-4D89-BAB6-8115BD8499FA}">
      <dgm:prSet/>
      <dgm:spPr/>
      <dgm:t>
        <a:bodyPr/>
        <a:lstStyle/>
        <a:p>
          <a:endParaRPr lang="en-US"/>
        </a:p>
      </dgm:t>
    </dgm:pt>
    <dgm:pt modelId="{1AE1D1E0-9049-4189-954E-57D887A23488}">
      <dgm:prSet phldrT="[Text]"/>
      <dgm:spPr/>
      <dgm:t>
        <a:bodyPr/>
        <a:lstStyle/>
        <a:p>
          <a:r>
            <a:rPr lang="en-US" dirty="0"/>
            <a:t>Naïve Bayes Rules</a:t>
          </a:r>
        </a:p>
      </dgm:t>
    </dgm:pt>
    <dgm:pt modelId="{51D8B897-5ADB-4B48-A5CA-49324003BB5F}" type="parTrans" cxnId="{7CD93838-0850-4951-B2A3-93BFC217AD35}">
      <dgm:prSet/>
      <dgm:spPr/>
      <dgm:t>
        <a:bodyPr/>
        <a:lstStyle/>
        <a:p>
          <a:endParaRPr lang="en-US"/>
        </a:p>
      </dgm:t>
    </dgm:pt>
    <dgm:pt modelId="{FC7FB123-5441-4F6F-BC66-2712056AE3D2}" type="sibTrans" cxnId="{7CD93838-0850-4951-B2A3-93BFC217AD35}">
      <dgm:prSet/>
      <dgm:spPr/>
      <dgm:t>
        <a:bodyPr/>
        <a:lstStyle/>
        <a:p>
          <a:endParaRPr lang="en-US"/>
        </a:p>
      </dgm:t>
    </dgm:pt>
    <dgm:pt modelId="{D49E3FCE-B4FF-4E4F-92BA-C4E16D2D0756}" type="pres">
      <dgm:prSet presAssocID="{31BC7EFE-B0F8-4E6C-9F24-1EA75322B865}" presName="Name0" presStyleCnt="0">
        <dgm:presLayoutVars>
          <dgm:dir/>
          <dgm:animLvl val="lvl"/>
          <dgm:resizeHandles val="exact"/>
        </dgm:presLayoutVars>
      </dgm:prSet>
      <dgm:spPr/>
    </dgm:pt>
    <dgm:pt modelId="{D348B70B-079C-490E-868F-A61E764A17C5}" type="pres">
      <dgm:prSet presAssocID="{85784AB2-FDF9-4134-BE84-2B457BCB12D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F131E63-E2AD-4964-8FAA-6AC5AF401622}" type="pres">
      <dgm:prSet presAssocID="{146DB8C8-A279-4793-A7F7-5C0895FAF82D}" presName="parTxOnlySpace" presStyleCnt="0"/>
      <dgm:spPr/>
    </dgm:pt>
    <dgm:pt modelId="{B7AD329F-5B75-4A9C-9696-CDBB8DF9FE72}" type="pres">
      <dgm:prSet presAssocID="{CD3AE5CE-BA8C-470E-A695-02F9C232D1A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F996E99-63AC-4C57-AD52-BC9B9C6D2C1B}" type="pres">
      <dgm:prSet presAssocID="{C52033BB-BFD6-42A5-AC52-E4562555B5E3}" presName="parTxOnlySpace" presStyleCnt="0"/>
      <dgm:spPr/>
    </dgm:pt>
    <dgm:pt modelId="{62D7E851-950A-44A7-819A-79FC30147460}" type="pres">
      <dgm:prSet presAssocID="{010CC041-3504-4F07-BB71-3226C0E2180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B7408B3-71E0-4FDE-B280-4C556CEA6D54}" type="pres">
      <dgm:prSet presAssocID="{07D71C4D-C4CB-4196-86FE-A7EEFB3FB0C9}" presName="parTxOnlySpace" presStyleCnt="0"/>
      <dgm:spPr/>
    </dgm:pt>
    <dgm:pt modelId="{3C26B6EC-09A6-4E3F-B57B-9EE15A102E03}" type="pres">
      <dgm:prSet presAssocID="{1AE1D1E0-9049-4189-954E-57D887A23488}" presName="parTxOnly" presStyleLbl="node1" presStyleIdx="3" presStyleCnt="5" custLinFactNeighborX="15063" custLinFactNeighborY="74">
        <dgm:presLayoutVars>
          <dgm:chMax val="0"/>
          <dgm:chPref val="0"/>
          <dgm:bulletEnabled val="1"/>
        </dgm:presLayoutVars>
      </dgm:prSet>
      <dgm:spPr/>
    </dgm:pt>
    <dgm:pt modelId="{C853E60D-8268-4A16-AB6C-109904550B34}" type="pres">
      <dgm:prSet presAssocID="{FC7FB123-5441-4F6F-BC66-2712056AE3D2}" presName="parTxOnlySpace" presStyleCnt="0"/>
      <dgm:spPr/>
    </dgm:pt>
    <dgm:pt modelId="{6E52FD35-A20B-454D-B22A-54287689FB35}" type="pres">
      <dgm:prSet presAssocID="{08E80B54-6A60-433B-9DFF-40573C51CB6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2951506-72C6-4678-8CFB-670382423F3D}" type="presOf" srcId="{08E80B54-6A60-433B-9DFF-40573C51CB6D}" destId="{6E52FD35-A20B-454D-B22A-54287689FB35}" srcOrd="0" destOrd="0" presId="urn:microsoft.com/office/officeart/2005/8/layout/chevron1"/>
    <dgm:cxn modelId="{214BD117-AEE7-4872-A366-9A6577E95BAF}" type="presOf" srcId="{31BC7EFE-B0F8-4E6C-9F24-1EA75322B865}" destId="{D49E3FCE-B4FF-4E4F-92BA-C4E16D2D0756}" srcOrd="0" destOrd="0" presId="urn:microsoft.com/office/officeart/2005/8/layout/chevron1"/>
    <dgm:cxn modelId="{1F3E282D-F634-4092-A38C-17D29980BC85}" srcId="{31BC7EFE-B0F8-4E6C-9F24-1EA75322B865}" destId="{CD3AE5CE-BA8C-470E-A695-02F9C232D1AB}" srcOrd="1" destOrd="0" parTransId="{10549235-0642-4732-8466-15F829B8A330}" sibTransId="{C52033BB-BFD6-42A5-AC52-E4562555B5E3}"/>
    <dgm:cxn modelId="{7CD93838-0850-4951-B2A3-93BFC217AD35}" srcId="{31BC7EFE-B0F8-4E6C-9F24-1EA75322B865}" destId="{1AE1D1E0-9049-4189-954E-57D887A23488}" srcOrd="3" destOrd="0" parTransId="{51D8B897-5ADB-4B48-A5CA-49324003BB5F}" sibTransId="{FC7FB123-5441-4F6F-BC66-2712056AE3D2}"/>
    <dgm:cxn modelId="{7757F266-A6C1-4575-BE7D-49D09E6D793A}" type="presOf" srcId="{1AE1D1E0-9049-4189-954E-57D887A23488}" destId="{3C26B6EC-09A6-4E3F-B57B-9EE15A102E03}" srcOrd="0" destOrd="0" presId="urn:microsoft.com/office/officeart/2005/8/layout/chevron1"/>
    <dgm:cxn modelId="{0E477B99-0C7D-43B4-83FA-C9402C2753ED}" type="presOf" srcId="{85784AB2-FDF9-4134-BE84-2B457BCB12D5}" destId="{D348B70B-079C-490E-868F-A61E764A17C5}" srcOrd="0" destOrd="0" presId="urn:microsoft.com/office/officeart/2005/8/layout/chevron1"/>
    <dgm:cxn modelId="{1EE9EAB0-2D52-4151-9CE4-C41547B3BFAC}" type="presOf" srcId="{010CC041-3504-4F07-BB71-3226C0E21800}" destId="{62D7E851-950A-44A7-819A-79FC30147460}" srcOrd="0" destOrd="0" presId="urn:microsoft.com/office/officeart/2005/8/layout/chevron1"/>
    <dgm:cxn modelId="{C09917B1-8A49-49D7-BD31-99658E99DF23}" srcId="{31BC7EFE-B0F8-4E6C-9F24-1EA75322B865}" destId="{85784AB2-FDF9-4134-BE84-2B457BCB12D5}" srcOrd="0" destOrd="0" parTransId="{3769D9B5-6741-433F-88D2-72C4D02476B0}" sibTransId="{146DB8C8-A279-4793-A7F7-5C0895FAF82D}"/>
    <dgm:cxn modelId="{CE45E0C2-8DB8-4481-AADD-EB4F1DBFC6A1}" srcId="{31BC7EFE-B0F8-4E6C-9F24-1EA75322B865}" destId="{010CC041-3504-4F07-BB71-3226C0E21800}" srcOrd="2" destOrd="0" parTransId="{4FF64356-9F3E-43D3-965B-2CBE670771B0}" sibTransId="{07D71C4D-C4CB-4196-86FE-A7EEFB3FB0C9}"/>
    <dgm:cxn modelId="{ADE5E9CA-1CBE-4D89-BAB6-8115BD8499FA}" srcId="{31BC7EFE-B0F8-4E6C-9F24-1EA75322B865}" destId="{08E80B54-6A60-433B-9DFF-40573C51CB6D}" srcOrd="4" destOrd="0" parTransId="{D9B670B3-21FE-4A0A-879F-7B32175EC41B}" sibTransId="{1B323EE5-496B-4583-A1D7-58DFA8DC8453}"/>
    <dgm:cxn modelId="{1F2C9AFF-D55E-4071-BBD7-4E36A277DB3B}" type="presOf" srcId="{CD3AE5CE-BA8C-470E-A695-02F9C232D1AB}" destId="{B7AD329F-5B75-4A9C-9696-CDBB8DF9FE72}" srcOrd="0" destOrd="0" presId="urn:microsoft.com/office/officeart/2005/8/layout/chevron1"/>
    <dgm:cxn modelId="{C2A79FC4-1BB7-4244-BEA6-5E985502752B}" type="presParOf" srcId="{D49E3FCE-B4FF-4E4F-92BA-C4E16D2D0756}" destId="{D348B70B-079C-490E-868F-A61E764A17C5}" srcOrd="0" destOrd="0" presId="urn:microsoft.com/office/officeart/2005/8/layout/chevron1"/>
    <dgm:cxn modelId="{EE5F715E-0472-44DB-9EDE-3FBC7F61EC14}" type="presParOf" srcId="{D49E3FCE-B4FF-4E4F-92BA-C4E16D2D0756}" destId="{7F131E63-E2AD-4964-8FAA-6AC5AF401622}" srcOrd="1" destOrd="0" presId="urn:microsoft.com/office/officeart/2005/8/layout/chevron1"/>
    <dgm:cxn modelId="{9409E80C-CC3F-4FC1-8227-EC2312DBE097}" type="presParOf" srcId="{D49E3FCE-B4FF-4E4F-92BA-C4E16D2D0756}" destId="{B7AD329F-5B75-4A9C-9696-CDBB8DF9FE72}" srcOrd="2" destOrd="0" presId="urn:microsoft.com/office/officeart/2005/8/layout/chevron1"/>
    <dgm:cxn modelId="{EE28C0AE-01AA-4D52-87F0-2F9E1EA28570}" type="presParOf" srcId="{D49E3FCE-B4FF-4E4F-92BA-C4E16D2D0756}" destId="{7F996E99-63AC-4C57-AD52-BC9B9C6D2C1B}" srcOrd="3" destOrd="0" presId="urn:microsoft.com/office/officeart/2005/8/layout/chevron1"/>
    <dgm:cxn modelId="{259BE7A1-A05E-4F52-9DAA-98A2021B0C54}" type="presParOf" srcId="{D49E3FCE-B4FF-4E4F-92BA-C4E16D2D0756}" destId="{62D7E851-950A-44A7-819A-79FC30147460}" srcOrd="4" destOrd="0" presId="urn:microsoft.com/office/officeart/2005/8/layout/chevron1"/>
    <dgm:cxn modelId="{9E7717C6-5E5A-4565-B011-583F572B9685}" type="presParOf" srcId="{D49E3FCE-B4FF-4E4F-92BA-C4E16D2D0756}" destId="{9B7408B3-71E0-4FDE-B280-4C556CEA6D54}" srcOrd="5" destOrd="0" presId="urn:microsoft.com/office/officeart/2005/8/layout/chevron1"/>
    <dgm:cxn modelId="{3386A453-3166-4634-BCF1-F7D73D6AB0B0}" type="presParOf" srcId="{D49E3FCE-B4FF-4E4F-92BA-C4E16D2D0756}" destId="{3C26B6EC-09A6-4E3F-B57B-9EE15A102E03}" srcOrd="6" destOrd="0" presId="urn:microsoft.com/office/officeart/2005/8/layout/chevron1"/>
    <dgm:cxn modelId="{B7134047-24FA-4AF6-B938-25A903389F1E}" type="presParOf" srcId="{D49E3FCE-B4FF-4E4F-92BA-C4E16D2D0756}" destId="{C853E60D-8268-4A16-AB6C-109904550B34}" srcOrd="7" destOrd="0" presId="urn:microsoft.com/office/officeart/2005/8/layout/chevron1"/>
    <dgm:cxn modelId="{9A71276B-9419-448F-8D0E-24CFEEB9FD9D}" type="presParOf" srcId="{D49E3FCE-B4FF-4E4F-92BA-C4E16D2D0756}" destId="{6E52FD35-A20B-454D-B22A-54287689FB35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8B70B-079C-490E-868F-A61E764A17C5}">
      <dsp:nvSpPr>
        <dsp:cNvPr id="0" name=""/>
        <dsp:cNvSpPr/>
      </dsp:nvSpPr>
      <dsp:spPr>
        <a:xfrm>
          <a:off x="1883" y="123348"/>
          <a:ext cx="1676407" cy="6705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Raw Data</a:t>
          </a:r>
        </a:p>
      </dsp:txBody>
      <dsp:txXfrm>
        <a:off x="337165" y="123348"/>
        <a:ext cx="1005844" cy="670563"/>
      </dsp:txXfrm>
    </dsp:sp>
    <dsp:sp modelId="{B7AD329F-5B75-4A9C-9696-CDBB8DF9FE72}">
      <dsp:nvSpPr>
        <dsp:cNvPr id="0" name=""/>
        <dsp:cNvSpPr/>
      </dsp:nvSpPr>
      <dsp:spPr>
        <a:xfrm>
          <a:off x="1510650" y="123348"/>
          <a:ext cx="1676407" cy="6705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Clean Data</a:t>
          </a:r>
        </a:p>
      </dsp:txBody>
      <dsp:txXfrm>
        <a:off x="1845932" y="123348"/>
        <a:ext cx="1005844" cy="670563"/>
      </dsp:txXfrm>
    </dsp:sp>
    <dsp:sp modelId="{62D7E851-950A-44A7-819A-79FC30147460}">
      <dsp:nvSpPr>
        <dsp:cNvPr id="0" name=""/>
        <dsp:cNvSpPr/>
      </dsp:nvSpPr>
      <dsp:spPr>
        <a:xfrm>
          <a:off x="3019418" y="123348"/>
          <a:ext cx="1676407" cy="6705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Vector Data</a:t>
          </a:r>
        </a:p>
      </dsp:txBody>
      <dsp:txXfrm>
        <a:off x="3354700" y="123348"/>
        <a:ext cx="1005844" cy="670563"/>
      </dsp:txXfrm>
    </dsp:sp>
    <dsp:sp modelId="{3C26B6EC-09A6-4E3F-B57B-9EE15A102E03}">
      <dsp:nvSpPr>
        <dsp:cNvPr id="0" name=""/>
        <dsp:cNvSpPr/>
      </dsp:nvSpPr>
      <dsp:spPr>
        <a:xfrm>
          <a:off x="4553436" y="123844"/>
          <a:ext cx="1676407" cy="6705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Naïve Bayes Rules</a:t>
          </a:r>
        </a:p>
      </dsp:txBody>
      <dsp:txXfrm>
        <a:off x="4888718" y="123844"/>
        <a:ext cx="1005844" cy="670563"/>
      </dsp:txXfrm>
    </dsp:sp>
    <dsp:sp modelId="{6E52FD35-A20B-454D-B22A-54287689FB35}">
      <dsp:nvSpPr>
        <dsp:cNvPr id="0" name=""/>
        <dsp:cNvSpPr/>
      </dsp:nvSpPr>
      <dsp:spPr>
        <a:xfrm>
          <a:off x="6036952" y="123348"/>
          <a:ext cx="1676407" cy="6705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Prediction</a:t>
          </a:r>
        </a:p>
      </dsp:txBody>
      <dsp:txXfrm>
        <a:off x="6372234" y="123348"/>
        <a:ext cx="1005844" cy="670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0.7405</cdr:x>
      <cdr:y>0.60329</cdr:y>
    </cdr:from>
    <cdr:to>
      <cdr:x>0.97047</cdr:x>
      <cdr:y>0.79559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A3966C2-0B2C-41CC-8AB1-D6D689C61E53}"/>
            </a:ext>
          </a:extLst>
        </cdr:cNvPr>
        <cdr:cNvSpPr txBox="1"/>
      </cdr:nvSpPr>
      <cdr:spPr>
        <a:xfrm xmlns:a="http://schemas.openxmlformats.org/drawingml/2006/main">
          <a:off x="4045972" y="1502043"/>
          <a:ext cx="1256515" cy="4787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100" dirty="0"/>
            <a:t>Correlation = </a:t>
          </a:r>
        </a:p>
        <a:p xmlns:a="http://schemas.openxmlformats.org/drawingml/2006/main">
          <a:pPr algn="ctr"/>
          <a:r>
            <a:rPr lang="en-US" dirty="0"/>
            <a:t>0.56643</a:t>
          </a:r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4/30/2021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F647587-FC78-4BFE-B1BE-BCEADDC0CBB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891" r="6891"/>
          <a:stretch>
            <a:fillRect/>
          </a:stretch>
        </p:blipFill>
        <p:spPr/>
      </p:pic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of Twitter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 5367 Machine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2A8CE-FF06-408E-BD27-853978D66BCD}"/>
              </a:ext>
            </a:extLst>
          </p:cNvPr>
          <p:cNvSpPr txBox="1"/>
          <p:nvPr/>
        </p:nvSpPr>
        <p:spPr>
          <a:xfrm>
            <a:off x="6375214" y="4205866"/>
            <a:ext cx="2880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 Members:</a:t>
            </a:r>
          </a:p>
          <a:p>
            <a:r>
              <a:rPr lang="en-US" sz="1400" dirty="0"/>
              <a:t>David Kurtenbach</a:t>
            </a:r>
          </a:p>
          <a:p>
            <a:r>
              <a:rPr lang="en-US" sz="1400" dirty="0"/>
              <a:t>Ayodamloa Olanipekun</a:t>
            </a:r>
          </a:p>
          <a:p>
            <a:r>
              <a:rPr lang="en-US" sz="1400" dirty="0"/>
              <a:t>Seth Paniagua</a:t>
            </a:r>
          </a:p>
          <a:p>
            <a:r>
              <a:rPr lang="en-US" sz="1400" dirty="0"/>
              <a:t>Cuong Phan</a:t>
            </a:r>
          </a:p>
          <a:p>
            <a:r>
              <a:rPr lang="en-US" sz="1400" dirty="0"/>
              <a:t>Folusayo Togun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ACB9B-3320-463D-A832-83657F1BF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60" r="9101"/>
          <a:stretch/>
        </p:blipFill>
        <p:spPr>
          <a:xfrm>
            <a:off x="8397551" y="0"/>
            <a:ext cx="3794449" cy="6857999"/>
          </a:xfrm>
          <a:prstGeom prst="rect">
            <a:avLst/>
          </a:prstGeom>
        </p:spPr>
      </p:pic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Analysis Process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1566025"/>
            <a:ext cx="8963650" cy="464321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Apply Spark Dataframe to manipulate and discover data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Preprocess Data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Tokenize the tweets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Remove numbers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Eliminate unnecessary words such as I, are, is, the,..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Stem text data</a:t>
            </a:r>
            <a:endParaRPr lang="en-US" sz="14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Preprocess Data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HashingTF </a:t>
            </a:r>
          </a:p>
          <a:p>
            <a:pPr marL="1257300" lvl="2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Term frequency transformer that vectorizes the text</a:t>
            </a:r>
          </a:p>
          <a:p>
            <a:pPr marL="801688" lvl="1" indent="-344488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Inverse Document Frequency (IDF)</a:t>
            </a:r>
          </a:p>
          <a:p>
            <a:pPr marL="1371600" lvl="2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Estimator that fits to the dataset and scales the hashed vectors</a:t>
            </a:r>
          </a:p>
          <a:p>
            <a:pPr marL="801688" lvl="1" indent="-344488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AssembleData – final_features </a:t>
            </a:r>
          </a:p>
          <a:p>
            <a:pPr marL="1258888" lvl="2" indent="-344488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Combine IDF data and Polarity_Type </a:t>
            </a:r>
          </a:p>
          <a:p>
            <a:pPr lvl="2">
              <a:buClr>
                <a:schemeClr val="accent2"/>
              </a:buClr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21027D9-D884-4AC3-BD47-04CBD5C2C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277674"/>
              </p:ext>
            </p:extLst>
          </p:nvPr>
        </p:nvGraphicFramePr>
        <p:xfrm>
          <a:off x="234892" y="5291975"/>
          <a:ext cx="7715244" cy="917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820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ACB9B-3320-463D-A832-83657F1BF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45" r="35471"/>
          <a:stretch/>
        </p:blipFill>
        <p:spPr>
          <a:xfrm>
            <a:off x="8573549" y="0"/>
            <a:ext cx="3618451" cy="6857999"/>
          </a:xfrm>
          <a:prstGeom prst="rect">
            <a:avLst/>
          </a:prstGeom>
        </p:spPr>
      </p:pic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b="0" dirty="0"/>
              <a:t>the Model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8963650" cy="464321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Naïve Bayes Classifier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labelCol = Indexed Polarity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featuresCol = TF-IDF Rescaled Data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88FF9-544B-490D-AC89-C32F14259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560" y="3193098"/>
            <a:ext cx="5555893" cy="31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8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</a:t>
            </a:r>
            <a:r>
              <a:rPr lang="en-US" b="0" dirty="0"/>
              <a:t>the Model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8963650" cy="464321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Multiclass Classification Evaluator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8CBC2D-BDB8-436A-B6A4-C1F260FABB84}"/>
              </a:ext>
            </a:extLst>
          </p:cNvPr>
          <p:cNvSpPr/>
          <p:nvPr/>
        </p:nvSpPr>
        <p:spPr>
          <a:xfrm>
            <a:off x="11146971" y="209028"/>
            <a:ext cx="740227" cy="54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58">
            <a:extLst>
              <a:ext uri="{FF2B5EF4-FFF2-40B4-BE49-F238E27FC236}">
                <a16:creationId xmlns:a16="http://schemas.microsoft.com/office/drawing/2014/main" id="{848138C1-8B90-4710-9088-03D9176691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69" r="18769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B6020EA4-0498-484D-A4F9-086923D9E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955426"/>
              </p:ext>
            </p:extLst>
          </p:nvPr>
        </p:nvGraphicFramePr>
        <p:xfrm>
          <a:off x="4447638" y="2620487"/>
          <a:ext cx="329672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723">
                  <a:extLst>
                    <a:ext uri="{9D8B030D-6E8A-4147-A177-3AD203B41FA5}">
                      <a16:colId xmlns:a16="http://schemas.microsoft.com/office/drawing/2014/main" val="1305891923"/>
                    </a:ext>
                  </a:extLst>
                </a:gridCol>
              </a:tblGrid>
              <a:tr h="1182275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rgbClr val="002774"/>
                          </a:solidFill>
                        </a:rPr>
                        <a:t>40%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148343"/>
                  </a:ext>
                </a:extLst>
              </a:tr>
              <a:tr h="77979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Model Accuracy Sentiment140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401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58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89CAEC-4ABA-4548-A382-AD1C28D024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Midterm vs Current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BCD02-D331-476E-8C9C-A43997CA63C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7F780-5CE9-4969-B205-39FF1A15520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D09FEC-E397-45D5-B943-4F5F6F3C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86CE41-76FC-4E10-8FBE-318C30278A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1"/>
            <a:ext cx="5225764" cy="4597491"/>
          </a:xfrm>
        </p:spPr>
        <p:txBody>
          <a:bodyPr/>
          <a:lstStyle/>
          <a:p>
            <a:pPr algn="ctr"/>
            <a:r>
              <a:rPr lang="en-US" b="1" dirty="0"/>
              <a:t>Text Blob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Generates polarity and subjectivity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Rated sentiment on a scale of -1 to 1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b="1" dirty="0"/>
              <a:t>Sentiment 140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# of Samples: 396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Rated sentiment on a scale of 0, 1, or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Uses TF-IDF and Naïve Bayes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pPr lvl="1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E9C38-039E-4900-B854-2D4915262FBA}"/>
              </a:ext>
            </a:extLst>
          </p:cNvPr>
          <p:cNvSpPr/>
          <p:nvPr/>
        </p:nvSpPr>
        <p:spPr>
          <a:xfrm>
            <a:off x="11146971" y="209028"/>
            <a:ext cx="740227" cy="54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33B07C0-124F-4CEF-978F-BF2E8FA988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568454"/>
              </p:ext>
            </p:extLst>
          </p:nvPr>
        </p:nvGraphicFramePr>
        <p:xfrm>
          <a:off x="6096000" y="3866603"/>
          <a:ext cx="5463822" cy="2489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EDD1F66-FA46-45F6-9808-3E1705C0B902}"/>
              </a:ext>
            </a:extLst>
          </p:cNvPr>
          <p:cNvSpPr/>
          <p:nvPr/>
        </p:nvSpPr>
        <p:spPr>
          <a:xfrm>
            <a:off x="632178" y="2370103"/>
            <a:ext cx="53283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EE94D2-33E0-4E17-906C-23C6B0A160BF}"/>
              </a:ext>
            </a:extLst>
          </p:cNvPr>
          <p:cNvSpPr/>
          <p:nvPr/>
        </p:nvSpPr>
        <p:spPr>
          <a:xfrm>
            <a:off x="564691" y="3641485"/>
            <a:ext cx="53283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9C2E030-5975-4AED-A216-40630A84BA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438414"/>
              </p:ext>
            </p:extLst>
          </p:nvPr>
        </p:nvGraphicFramePr>
        <p:xfrm>
          <a:off x="6096001" y="1160960"/>
          <a:ext cx="262812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3CD583E-8F20-4E76-9B18-89DE26F309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292884"/>
              </p:ext>
            </p:extLst>
          </p:nvPr>
        </p:nvGraphicFramePr>
        <p:xfrm>
          <a:off x="8724122" y="1160960"/>
          <a:ext cx="28357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8103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b="0" dirty="0"/>
              <a:t>Impacts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7363450" cy="3489782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Identify fashion trends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Input on what direction large companies are heading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Insight into public opinion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b="1" dirty="0"/>
              <a:t>Helps to guide decisions around marketing and product development for our firm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Placeholder 58">
            <a:extLst>
              <a:ext uri="{FF2B5EF4-FFF2-40B4-BE49-F238E27FC236}">
                <a16:creationId xmlns:a16="http://schemas.microsoft.com/office/drawing/2014/main" id="{94192711-1E99-4CE6-AF9A-B3BAF1B18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89" t="169" r="43097" b="-169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1123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51B6B-3A09-4E31-8292-7A971E3F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9490" y="1820120"/>
            <a:ext cx="2747907" cy="1963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EDF70-9B7C-4EEF-ACE1-B6E76286EB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20592" y="1757886"/>
            <a:ext cx="2830907" cy="20676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56668B-06A3-43EC-BA8D-D843E90DADF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30992" y="1741907"/>
            <a:ext cx="2830907" cy="2067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A2A0D9-A441-4AA3-8835-2D258DA5AE6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941392" y="1785215"/>
            <a:ext cx="2830907" cy="20230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D7E277-736E-4248-A665-17ED69B3A16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39490" y="4267874"/>
            <a:ext cx="2827400" cy="20651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332FF80-B231-47EA-BA06-718C49D9F60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01431" y="4302910"/>
            <a:ext cx="2729561" cy="19936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B293305-672B-4526-8108-C6E910CB6B9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030992" y="4237099"/>
            <a:ext cx="2910402" cy="21257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0880B49-EA0E-4AC5-989A-6064B30D64F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8983140" y="4265899"/>
            <a:ext cx="2830907" cy="2067672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1F64A6E2-29E0-42B6-975C-0EA55DE7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</a:t>
            </a:r>
            <a:r>
              <a:rPr lang="en-US" b="0" dirty="0"/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D59F8-86D1-44B4-B360-8FD40FB31D85}"/>
              </a:ext>
            </a:extLst>
          </p:cNvPr>
          <p:cNvSpPr txBox="1"/>
          <p:nvPr/>
        </p:nvSpPr>
        <p:spPr>
          <a:xfrm>
            <a:off x="1212945" y="2127160"/>
            <a:ext cx="1245267" cy="2616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of Tweets: </a:t>
            </a:r>
            <a:r>
              <a:rPr lang="en-US" sz="1100" b="1" dirty="0"/>
              <a:t>1826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E1FB69-4621-4CAA-B393-2AA0CE354C7F}"/>
              </a:ext>
            </a:extLst>
          </p:cNvPr>
          <p:cNvSpPr txBox="1"/>
          <p:nvPr/>
        </p:nvSpPr>
        <p:spPr>
          <a:xfrm>
            <a:off x="3995003" y="2127160"/>
            <a:ext cx="1380571" cy="2616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of Tweets: </a:t>
            </a:r>
            <a:r>
              <a:rPr lang="en-US" sz="1100" b="1" dirty="0"/>
              <a:t>1207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C0490E-D73A-46C3-8A25-B982A57A15BF}"/>
              </a:ext>
            </a:extLst>
          </p:cNvPr>
          <p:cNvSpPr txBox="1"/>
          <p:nvPr/>
        </p:nvSpPr>
        <p:spPr>
          <a:xfrm>
            <a:off x="6974466" y="2127160"/>
            <a:ext cx="1129004" cy="2616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of Tweets: </a:t>
            </a:r>
            <a:r>
              <a:rPr lang="en-US" sz="1100" b="1" dirty="0"/>
              <a:t>508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B38A67-1ED6-4928-B08E-79A94D51D5A5}"/>
              </a:ext>
            </a:extLst>
          </p:cNvPr>
          <p:cNvSpPr txBox="1"/>
          <p:nvPr/>
        </p:nvSpPr>
        <p:spPr>
          <a:xfrm>
            <a:off x="9884626" y="2127160"/>
            <a:ext cx="1346280" cy="2616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of Tweets: </a:t>
            </a:r>
            <a:r>
              <a:rPr lang="en-US" sz="1100" b="1" dirty="0"/>
              <a:t>2500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B564EB-928D-4962-824C-A1A77E3CD098}"/>
              </a:ext>
            </a:extLst>
          </p:cNvPr>
          <p:cNvSpPr txBox="1"/>
          <p:nvPr/>
        </p:nvSpPr>
        <p:spPr>
          <a:xfrm>
            <a:off x="1271076" y="4676880"/>
            <a:ext cx="1129004" cy="2616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of Tweets: </a:t>
            </a:r>
            <a:r>
              <a:rPr lang="en-US" sz="1100" b="1" dirty="0"/>
              <a:t>851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8E8951-83D8-418A-82A2-F2A7618FB0AA}"/>
              </a:ext>
            </a:extLst>
          </p:cNvPr>
          <p:cNvSpPr txBox="1"/>
          <p:nvPr/>
        </p:nvSpPr>
        <p:spPr>
          <a:xfrm>
            <a:off x="4246570" y="4676880"/>
            <a:ext cx="1129004" cy="2616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of Tweets: </a:t>
            </a:r>
            <a:r>
              <a:rPr lang="en-US" sz="1100" b="1" dirty="0"/>
              <a:t>999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D1D20-CD75-402D-A517-75A386831A52}"/>
              </a:ext>
            </a:extLst>
          </p:cNvPr>
          <p:cNvSpPr txBox="1"/>
          <p:nvPr/>
        </p:nvSpPr>
        <p:spPr>
          <a:xfrm>
            <a:off x="6974466" y="4676880"/>
            <a:ext cx="1305493" cy="2616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of Tweets: </a:t>
            </a:r>
            <a:r>
              <a:rPr lang="en-US" sz="1100" b="1" dirty="0"/>
              <a:t>1066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30A49D-D099-414E-96DF-F978721A433F}"/>
              </a:ext>
            </a:extLst>
          </p:cNvPr>
          <p:cNvSpPr txBox="1"/>
          <p:nvPr/>
        </p:nvSpPr>
        <p:spPr>
          <a:xfrm>
            <a:off x="9993264" y="4733908"/>
            <a:ext cx="1129004" cy="2616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of Tweets: </a:t>
            </a:r>
            <a:r>
              <a:rPr lang="en-US" sz="1100" b="1" dirty="0"/>
              <a:t>312</a:t>
            </a:r>
          </a:p>
        </p:txBody>
      </p:sp>
    </p:spTree>
    <p:extLst>
      <p:ext uri="{BB962C8B-B14F-4D97-AF65-F5344CB8AC3E}">
        <p14:creationId xmlns:p14="http://schemas.microsoft.com/office/powerpoint/2010/main" val="168838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US" b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8333222" cy="4084142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Expanding the testing set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Using benchmark testing data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Cross validation of results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Running outside data through the model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Other uses in business: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Customer Feedback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Marketing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Performance Monitoring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Brand Monitoring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Voice of the Customer (VoC)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Placeholder 58">
            <a:extLst>
              <a:ext uri="{FF2B5EF4-FFF2-40B4-BE49-F238E27FC236}">
                <a16:creationId xmlns:a16="http://schemas.microsoft.com/office/drawing/2014/main" id="{3C280E97-E9D1-4372-8655-0329B87835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22" r="13022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227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6B823-BF6B-45EC-8E26-5DB95B00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18" y="3429000"/>
            <a:ext cx="7342622" cy="121556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D03F5-F1FD-4702-A6A7-EC2C055DC9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98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b="0" dirty="0"/>
              <a:t>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Sentiment Analysis of Twitter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Develop and implement a machine learning sentiment analysis model</a:t>
            </a:r>
          </a:p>
          <a:p>
            <a:pPr lvl="0"/>
            <a:r>
              <a:rPr lang="en-US" dirty="0"/>
              <a:t>Analyze Twitter data of large fashion brands</a:t>
            </a:r>
          </a:p>
          <a:p>
            <a:pPr lvl="0"/>
            <a:r>
              <a:rPr lang="en-US" dirty="0"/>
              <a:t>Train/test model</a:t>
            </a:r>
          </a:p>
          <a:p>
            <a:pPr lvl="0"/>
            <a:r>
              <a:rPr lang="en-US" dirty="0"/>
              <a:t>Inform marketing efforts in the fashion industry 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7268" r="50000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b="0" dirty="0"/>
              <a:t>Case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Targeted Marketing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6447920" cy="295827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Local fashion startup company</a:t>
            </a:r>
          </a:p>
          <a:p>
            <a:pPr lvl="1"/>
            <a:r>
              <a:rPr lang="en-US" dirty="0"/>
              <a:t>&gt;75 employees</a:t>
            </a:r>
          </a:p>
          <a:p>
            <a:pPr lvl="0"/>
            <a:r>
              <a:rPr lang="en-US" dirty="0"/>
              <a:t>Sell fast fashion </a:t>
            </a:r>
          </a:p>
          <a:p>
            <a:pPr lvl="0"/>
            <a:r>
              <a:rPr lang="en-US" dirty="0"/>
              <a:t>Looking to improve targeted marketing for upcoming quarter</a:t>
            </a:r>
          </a:p>
          <a:p>
            <a:pPr lvl="0"/>
            <a:r>
              <a:rPr lang="en-US" dirty="0"/>
              <a:t>Analysis of 8 large fashion company Twitter feeds to identify trends and inform marketing campaign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890271-CBC4-4689-9182-78E90D5C4A62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Sample and Timeframe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7923" y="2337938"/>
            <a:ext cx="5475290" cy="781188"/>
          </a:xfrm>
        </p:spPr>
        <p:txBody>
          <a:bodyPr/>
          <a:lstStyle/>
          <a:p>
            <a:r>
              <a:rPr lang="en-US" dirty="0"/>
              <a:t>Fashion Dataset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727923" y="3119126"/>
            <a:ext cx="5136278" cy="323214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Sample tweets of 8 large fashion companies</a:t>
            </a:r>
          </a:p>
          <a:p>
            <a:pPr lvl="0"/>
            <a:r>
              <a:rPr lang="en-US" dirty="0"/>
              <a:t>Date Range:</a:t>
            </a:r>
          </a:p>
          <a:p>
            <a:pPr lvl="1"/>
            <a:r>
              <a:rPr lang="en-US" dirty="0"/>
              <a:t>2020-01-30 to Present</a:t>
            </a:r>
          </a:p>
          <a:p>
            <a:pPr lvl="0"/>
            <a:r>
              <a:rPr lang="en-US" dirty="0"/>
              <a:t>Sample Size:</a:t>
            </a:r>
          </a:p>
          <a:p>
            <a:pPr lvl="1"/>
            <a:r>
              <a:rPr lang="en-US" dirty="0"/>
              <a:t>Index of 10,000 samples</a:t>
            </a:r>
          </a:p>
          <a:p>
            <a:pPr lvl="0"/>
            <a:r>
              <a:rPr lang="en-US" dirty="0"/>
              <a:t>Data Columns:</a:t>
            </a:r>
          </a:p>
          <a:p>
            <a:pPr lvl="1"/>
            <a:r>
              <a:rPr lang="en-US" dirty="0"/>
              <a:t>Brand Name</a:t>
            </a:r>
          </a:p>
          <a:p>
            <a:pPr lvl="1"/>
            <a:r>
              <a:rPr lang="en-US" dirty="0"/>
              <a:t>Tweet </a:t>
            </a:r>
          </a:p>
          <a:p>
            <a:pPr lvl="1"/>
            <a:r>
              <a:rPr lang="en-US" dirty="0"/>
              <a:t>Polarity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89089" y="2343014"/>
            <a:ext cx="5475600" cy="781188"/>
          </a:xfrm>
        </p:spPr>
        <p:txBody>
          <a:bodyPr/>
          <a:lstStyle/>
          <a:p>
            <a:r>
              <a:rPr lang="en-US" dirty="0"/>
              <a:t>Fashion Companies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898390" y="3124201"/>
            <a:ext cx="5475600" cy="3232149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Gucci - #gucci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Polo - #polo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Chanel - #chanel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Burberry - #burberry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Prada - #prada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Versace - #versace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Fendi - #fendi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 Hermes - #hermes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AE57B-E6F4-4546-8032-83B1EEA4BFDD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ABE2FAFA-6902-4511-8CD0-99B76A972A6D}"/>
              </a:ext>
            </a:extLst>
          </p:cNvPr>
          <p:cNvSpPr txBox="1">
            <a:spLocks/>
          </p:cNvSpPr>
          <p:nvPr/>
        </p:nvSpPr>
        <p:spPr>
          <a:xfrm>
            <a:off x="479342" y="2425554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Sentiment 140</a:t>
            </a:r>
            <a:endParaRPr lang="en-US" dirty="0"/>
          </a:p>
        </p:txBody>
      </p:sp>
      <p:sp>
        <p:nvSpPr>
          <p:cNvPr id="20" name="Content Placeholder 15">
            <a:extLst>
              <a:ext uri="{FF2B5EF4-FFF2-40B4-BE49-F238E27FC236}">
                <a16:creationId xmlns:a16="http://schemas.microsoft.com/office/drawing/2014/main" id="{F990BB5D-4D16-410A-A8B8-A97CBD8FED1A}"/>
              </a:ext>
            </a:extLst>
          </p:cNvPr>
          <p:cNvSpPr txBox="1">
            <a:spLocks/>
          </p:cNvSpPr>
          <p:nvPr/>
        </p:nvSpPr>
        <p:spPr>
          <a:xfrm>
            <a:off x="479342" y="3206742"/>
            <a:ext cx="3482135" cy="32321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/>
              <a:t>Stanford University</a:t>
            </a:r>
          </a:p>
          <a:p>
            <a:pPr lvl="1"/>
            <a:r>
              <a:rPr lang="en-US"/>
              <a:t>Columns</a:t>
            </a:r>
          </a:p>
          <a:p>
            <a:pPr lvl="2"/>
            <a:r>
              <a:rPr lang="en-US"/>
              <a:t>Polarity – 0, 2, 4</a:t>
            </a:r>
          </a:p>
          <a:p>
            <a:pPr lvl="2"/>
            <a:r>
              <a:rPr lang="en-US"/>
              <a:t>TweetID</a:t>
            </a:r>
          </a:p>
          <a:p>
            <a:pPr lvl="2"/>
            <a:r>
              <a:rPr lang="en-US"/>
              <a:t>Date</a:t>
            </a:r>
          </a:p>
          <a:p>
            <a:pPr lvl="2"/>
            <a:r>
              <a:rPr lang="en-US"/>
              <a:t>Query</a:t>
            </a:r>
          </a:p>
          <a:p>
            <a:pPr lvl="2"/>
            <a:r>
              <a:rPr lang="en-US"/>
              <a:t>User</a:t>
            </a:r>
          </a:p>
          <a:p>
            <a:pPr lvl="2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C58DA02-7AFE-466B-9D91-421338A22ECF}"/>
              </a:ext>
            </a:extLst>
          </p:cNvPr>
          <p:cNvSpPr/>
          <p:nvPr/>
        </p:nvSpPr>
        <p:spPr>
          <a:xfrm>
            <a:off x="2819969" y="4485133"/>
            <a:ext cx="6285567" cy="2061972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Fashion Data </a:t>
            </a:r>
            <a:r>
              <a:rPr lang="en-US" b="0" dirty="0"/>
              <a:t>Source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Accessing Twitter 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19969" y="4485132"/>
            <a:ext cx="6285567" cy="1624465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Publicly accessible information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Twitter data imported using an API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Limited to specific twitter handles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Data sourced directly from Excel file</a:t>
            </a:r>
          </a:p>
          <a:p>
            <a:pPr>
              <a:buClr>
                <a:schemeClr val="accent2"/>
              </a:buClr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BACA35-427E-4EF7-9607-529D1B7A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6" y="2115838"/>
            <a:ext cx="2626324" cy="26263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957E18-C311-498B-AFC9-31728983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417" y="2345436"/>
            <a:ext cx="3852672" cy="20756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ADF220-1A25-4A6A-872E-FE44173A3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051" y="2634787"/>
            <a:ext cx="1645920" cy="164592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E95B2E3-1E45-4D52-B426-F691042E397F}"/>
              </a:ext>
            </a:extLst>
          </p:cNvPr>
          <p:cNvSpPr/>
          <p:nvPr/>
        </p:nvSpPr>
        <p:spPr>
          <a:xfrm>
            <a:off x="2862072" y="3246120"/>
            <a:ext cx="1174345" cy="3383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EF550EF-D2B0-4EE4-8A78-09FC07F29BB3}"/>
              </a:ext>
            </a:extLst>
          </p:cNvPr>
          <p:cNvSpPr/>
          <p:nvPr/>
        </p:nvSpPr>
        <p:spPr>
          <a:xfrm>
            <a:off x="8107897" y="3288583"/>
            <a:ext cx="1174345" cy="3383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C58DA02-7AFE-466B-9D91-421338A22ECF}"/>
              </a:ext>
            </a:extLst>
          </p:cNvPr>
          <p:cNvSpPr/>
          <p:nvPr/>
        </p:nvSpPr>
        <p:spPr>
          <a:xfrm>
            <a:off x="5672804" y="3162471"/>
            <a:ext cx="5655103" cy="2061972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0" dirty="0"/>
              <a:t>Case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09116" y="3251135"/>
            <a:ext cx="5618791" cy="180913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User accesses data through Twitter API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Tweets by brand names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Visualize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A43AE-691B-41D8-BEDF-ECB8B90DA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78" y="1839809"/>
            <a:ext cx="5121775" cy="47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4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b="0" dirty="0"/>
              <a:t>Packages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Analysis Tools Used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6021821" cy="295827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NLTK (Natural Language Tool Kit)</a:t>
            </a:r>
          </a:p>
          <a:p>
            <a:pPr lvl="0"/>
            <a:r>
              <a:rPr lang="en-US" dirty="0"/>
              <a:t>Naïve Bayes Classifier</a:t>
            </a:r>
          </a:p>
          <a:p>
            <a:pPr lvl="0"/>
            <a:r>
              <a:rPr lang="en-US" dirty="0"/>
              <a:t>PySpark – HashingTF, IDF, Tokenizer, AssemblerData </a:t>
            </a:r>
          </a:p>
          <a:p>
            <a:pPr lvl="0"/>
            <a:r>
              <a:rPr lang="en-US" dirty="0"/>
              <a:t>Multiclass Classification Evaluator</a:t>
            </a:r>
          </a:p>
          <a:p>
            <a:pPr lvl="0"/>
            <a:r>
              <a:rPr lang="en-US" dirty="0"/>
              <a:t>Assessed Values:</a:t>
            </a:r>
          </a:p>
          <a:p>
            <a:pPr lvl="1"/>
            <a:r>
              <a:rPr lang="en-US" dirty="0"/>
              <a:t>Polarity: Negative vs. Positive (-1.0 =&gt; +1.0)</a:t>
            </a:r>
          </a:p>
          <a:p>
            <a:pPr lvl="1"/>
            <a:r>
              <a:rPr lang="en-US" dirty="0"/>
              <a:t>Identifies words and phrases it can identify, assigns values, and calculates overall score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890271-CBC4-4689-9182-78E90D5C4A62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0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b="0" dirty="0"/>
              <a:t>the Data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8184968" cy="608895"/>
          </a:xfrm>
        </p:spPr>
        <p:txBody>
          <a:bodyPr/>
          <a:lstStyle/>
          <a:p>
            <a:r>
              <a:rPr lang="en-US" dirty="0"/>
              <a:t>Accessing the Twitter raw data &amp; Training 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289861"/>
            <a:ext cx="7637770" cy="326054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Training datasets were downloaded from online sources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Fashion Dataset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Read data into python using API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Create a dataframe of select Twitter feeds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Generate .csv file to be used to build the model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Placeholder 58">
            <a:extLst>
              <a:ext uri="{FF2B5EF4-FFF2-40B4-BE49-F238E27FC236}">
                <a16:creationId xmlns:a16="http://schemas.microsoft.com/office/drawing/2014/main" id="{0051086B-4EAF-4D14-AB94-7D7212779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6" t="2637" r="-154" b="26087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055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Preparation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Training Datasets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289862"/>
            <a:ext cx="7637770" cy="4066488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Sentiment 140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Polarity column to base sentiment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Review text used for training</a:t>
            </a:r>
          </a:p>
          <a:p>
            <a:pPr marL="1257300" lvl="2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Training Data: 102</a:t>
            </a:r>
          </a:p>
          <a:p>
            <a:pPr marL="1257300" lvl="2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Testing Data: 396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Clothing Reviews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Rating column to base sentiment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Review Text used for training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Split Data 80/20</a:t>
            </a:r>
          </a:p>
          <a:p>
            <a:pPr marL="1257300" lvl="2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Training Data:</a:t>
            </a:r>
          </a:p>
          <a:p>
            <a:pPr marL="1257300" lvl="2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Testing Data:</a:t>
            </a:r>
          </a:p>
          <a:p>
            <a:pPr>
              <a:buClr>
                <a:schemeClr val="accent2"/>
              </a:buClr>
            </a:pPr>
            <a:endParaRPr lang="en-US" sz="3200" dirty="0">
              <a:solidFill>
                <a:schemeClr val="accent1"/>
              </a:solidFill>
            </a:endParaRP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2"/>
              </a:buClr>
            </a:pP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Placeholder 58">
            <a:extLst>
              <a:ext uri="{FF2B5EF4-FFF2-40B4-BE49-F238E27FC236}">
                <a16:creationId xmlns:a16="http://schemas.microsoft.com/office/drawing/2014/main" id="{0051086B-4EAF-4D14-AB94-7D7212779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6" t="2637" r="-154" b="26087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  <p:pic>
        <p:nvPicPr>
          <p:cNvPr id="10" name="Picture Placeholder 58">
            <a:extLst>
              <a:ext uri="{FF2B5EF4-FFF2-40B4-BE49-F238E27FC236}">
                <a16:creationId xmlns:a16="http://schemas.microsoft.com/office/drawing/2014/main" id="{1F254CBB-28BC-4A12-9ACA-3CB96099D3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53" t="169" r="24377" b="-169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774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3101</TotalTime>
  <Words>694</Words>
  <Application>Microsoft Office PowerPoint</Application>
  <PresentationFormat>Widescreen</PresentationFormat>
  <Paragraphs>182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Arial</vt:lpstr>
      <vt:lpstr>Arial Black</vt:lpstr>
      <vt:lpstr>Calibri</vt:lpstr>
      <vt:lpstr>Courier New</vt:lpstr>
      <vt:lpstr>Gill Sans SemiBold</vt:lpstr>
      <vt:lpstr>Times New Roman</vt:lpstr>
      <vt:lpstr>Office Theme</vt:lpstr>
      <vt:lpstr>Sentiment Analysis of Twitter Data</vt:lpstr>
      <vt:lpstr>Project Description</vt:lpstr>
      <vt:lpstr>Business Case</vt:lpstr>
      <vt:lpstr>Data Description</vt:lpstr>
      <vt:lpstr>Fashion Data Source</vt:lpstr>
      <vt:lpstr>Use Case</vt:lpstr>
      <vt:lpstr>Python Packages</vt:lpstr>
      <vt:lpstr>Getting the Data</vt:lpstr>
      <vt:lpstr>Data Preparation</vt:lpstr>
      <vt:lpstr>Data Analysis Process</vt:lpstr>
      <vt:lpstr>Building the Model</vt:lpstr>
      <vt:lpstr>Evaluating the Model</vt:lpstr>
      <vt:lpstr>Comparing Models</vt:lpstr>
      <vt:lpstr>Business Impacts</vt:lpstr>
      <vt:lpstr>Company Analysis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Twitter Data</dc:title>
  <dc:creator>David Kurtenbach</dc:creator>
  <cp:lastModifiedBy>David Kurtenbach</cp:lastModifiedBy>
  <cp:revision>61</cp:revision>
  <dcterms:created xsi:type="dcterms:W3CDTF">2021-03-15T02:10:07Z</dcterms:created>
  <dcterms:modified xsi:type="dcterms:W3CDTF">2021-04-30T10:47:35Z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