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71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Platform thoughts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MTTR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“Mean Time to Restore”  (not Recover, or Repair)</a:t>
            </a:r>
          </a:p>
          <a:p>
            <a:r>
              <a:rPr lang="en-US" dirty="0" smtClean="0"/>
              <a:t> Meaning mean time to get service back up &amp; running for customers, potentially in an </a:t>
            </a:r>
            <a:r>
              <a:rPr lang="en-US" dirty="0" err="1" smtClean="0"/>
              <a:t>imparied</a:t>
            </a:r>
            <a:r>
              <a:rPr lang="en-US" dirty="0" smtClean="0"/>
              <a:t> state</a:t>
            </a:r>
          </a:p>
          <a:p>
            <a:r>
              <a:rPr lang="en-US" dirty="0" smtClean="0"/>
              <a:t>Objective is to buy more time to find and fix root cause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9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44736"/>
            <a:ext cx="8229600" cy="18571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Typically most of the MTTR is taken up between two “phases”</a:t>
            </a:r>
          </a:p>
          <a:p>
            <a:pPr lvl="1"/>
            <a:r>
              <a:rPr lang="en-US" dirty="0" smtClean="0"/>
              <a:t>issue occurrence and getting to the right person to fix</a:t>
            </a:r>
          </a:p>
          <a:p>
            <a:pPr lvl="1"/>
            <a:r>
              <a:rPr lang="en-US" dirty="0" smtClean="0"/>
              <a:t>Fixing issue </a:t>
            </a:r>
            <a:r>
              <a:rPr lang="en-US" dirty="0" err="1" smtClean="0"/>
              <a:t>vs</a:t>
            </a:r>
            <a:r>
              <a:rPr lang="en-US" dirty="0" smtClean="0"/>
              <a:t> focus on restoration</a:t>
            </a:r>
          </a:p>
          <a:p>
            <a:pPr marL="342900" lvl="2" indent="-342900"/>
            <a:r>
              <a:rPr lang="en-US" dirty="0" smtClean="0"/>
              <a:t>Common approaches to resolve are monitoring &amp; threshold-based alerting, clear escalation procedures, </a:t>
            </a:r>
            <a:r>
              <a:rPr lang="en-US" dirty="0" err="1" smtClean="0"/>
              <a:t>runbooks</a:t>
            </a:r>
            <a:r>
              <a:rPr lang="en-US" dirty="0" smtClean="0"/>
              <a:t>, </a:t>
            </a:r>
            <a:r>
              <a:rPr lang="en-US" dirty="0"/>
              <a:t>widely known &amp; tested remediation </a:t>
            </a:r>
            <a:r>
              <a:rPr lang="en-US" dirty="0" smtClean="0"/>
              <a:t>plans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0" y="1537455"/>
            <a:ext cx="5240029" cy="30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4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Any piece of software that more than a couple teams use can be called a Platform</a:t>
            </a:r>
          </a:p>
          <a:p>
            <a:r>
              <a:rPr lang="en-US" dirty="0" smtClean="0"/>
              <a:t>A platform has the goals of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Ease of use </a:t>
            </a:r>
            <a:r>
              <a:rPr lang="en-US" dirty="0" smtClean="0"/>
              <a:t>for the developers/teams consuming it.  If people don’t want to use it, they won’t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Do-it-yourself (</a:t>
            </a:r>
            <a:r>
              <a:rPr lang="en-US" b="1" dirty="0" smtClean="0"/>
              <a:t>DIY</a:t>
            </a:r>
            <a:r>
              <a:rPr lang="en-US" dirty="0" smtClean="0"/>
              <a:t>) service.  If you (platform) have to talk to &amp; co-plan with every team using your platform, it/you won’t scale, leading to poor ease of use (see #1)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Don’t screw your customers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dirty="0" smtClean="0"/>
              <a:t>Set expectations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dirty="0" smtClean="0"/>
              <a:t>enable them to plan their work</a:t>
            </a:r>
          </a:p>
        </p:txBody>
      </p:sp>
    </p:spTree>
    <p:extLst>
      <p:ext uri="{BB962C8B-B14F-4D97-AF65-F5344CB8AC3E}">
        <p14:creationId xmlns:p14="http://schemas.microsoft.com/office/powerpoint/2010/main" val="130521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priorities/tactics to enable these goals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-400050">
              <a:buNone/>
            </a:pPr>
            <a:r>
              <a:rPr lang="en-US" b="1" dirty="0" smtClean="0"/>
              <a:t>Ease </a:t>
            </a:r>
            <a:r>
              <a:rPr lang="en-US" b="1" dirty="0"/>
              <a:t>of use </a:t>
            </a:r>
            <a:r>
              <a:rPr lang="en-US" dirty="0"/>
              <a:t>for the developers/teams consuming it.  If people don’t want to use it, they won’t</a:t>
            </a:r>
          </a:p>
          <a:p>
            <a:r>
              <a:rPr lang="en-US" dirty="0" smtClean="0"/>
              <a:t>Standardization.  Does someone have to relearn how to use your service if they’ve already used another one?</a:t>
            </a:r>
          </a:p>
          <a:p>
            <a:pPr lvl="1"/>
            <a:r>
              <a:rPr lang="en-US" dirty="0" smtClean="0"/>
              <a:t>Common interfaces &amp; use of methods (e.g., PUT </a:t>
            </a:r>
            <a:r>
              <a:rPr lang="en-US" dirty="0" err="1" smtClean="0"/>
              <a:t>vs</a:t>
            </a:r>
            <a:r>
              <a:rPr lang="en-US" dirty="0" smtClean="0"/>
              <a:t> POST </a:t>
            </a:r>
            <a:r>
              <a:rPr lang="en-US" dirty="0" err="1" smtClean="0"/>
              <a:t>vs</a:t>
            </a:r>
            <a:r>
              <a:rPr lang="en-US" dirty="0" smtClean="0"/>
              <a:t> PATCH, hypermedia, URIs)</a:t>
            </a:r>
          </a:p>
          <a:p>
            <a:pPr lvl="1"/>
            <a:r>
              <a:rPr lang="en-US" dirty="0" smtClean="0"/>
              <a:t>Response &amp; error codes</a:t>
            </a:r>
          </a:p>
          <a:p>
            <a:pPr lvl="1"/>
            <a:r>
              <a:rPr lang="en-US" dirty="0" smtClean="0"/>
              <a:t>Service behavior (e.g., pagination, bulk operations)</a:t>
            </a:r>
          </a:p>
          <a:p>
            <a:pPr lvl="1"/>
            <a:r>
              <a:rPr lang="en-US" dirty="0" smtClean="0"/>
              <a:t>Common documentation styles, repositories, tools</a:t>
            </a:r>
          </a:p>
          <a:p>
            <a:r>
              <a:rPr lang="en-US" dirty="0" smtClean="0"/>
              <a:t>Service discoverability.  Is there a front door?  </a:t>
            </a:r>
            <a:r>
              <a:rPr lang="en-US" dirty="0" err="1" smtClean="0"/>
              <a:t>developers.constantcontact.com</a:t>
            </a:r>
            <a:r>
              <a:rPr lang="en-US" dirty="0" smtClean="0"/>
              <a:t>, service catalog, discovery services</a:t>
            </a:r>
          </a:p>
          <a:p>
            <a:r>
              <a:rPr lang="en-US" dirty="0" smtClean="0"/>
              <a:t>Bootstrapping.  Sample code, client libraries</a:t>
            </a:r>
          </a:p>
        </p:txBody>
      </p:sp>
    </p:spTree>
    <p:extLst>
      <p:ext uri="{BB962C8B-B14F-4D97-AF65-F5344CB8AC3E}">
        <p14:creationId xmlns:p14="http://schemas.microsoft.com/office/powerpoint/2010/main" val="67515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620"/>
            <a:ext cx="8229600" cy="1143000"/>
          </a:xfrm>
        </p:spPr>
        <p:txBody>
          <a:bodyPr/>
          <a:lstStyle/>
          <a:p>
            <a:r>
              <a:rPr lang="en-US" dirty="0" smtClean="0"/>
              <a:t>DIY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Do-it-yourself (</a:t>
            </a:r>
            <a:r>
              <a:rPr lang="en-US" b="1" dirty="0"/>
              <a:t>DIY</a:t>
            </a:r>
            <a:r>
              <a:rPr lang="en-US" dirty="0"/>
              <a:t>) service.  If you (platform) have to talk to &amp; co-plan with every team using your platform, it/you won’t scale, leading to poor ease of use (see #1</a:t>
            </a:r>
            <a:r>
              <a:rPr lang="en-US" dirty="0" smtClean="0"/>
              <a:t>)</a:t>
            </a:r>
          </a:p>
          <a:p>
            <a:pPr marL="0" indent="-400050"/>
            <a:r>
              <a:rPr lang="en-US" dirty="0" smtClean="0"/>
              <a:t>DIY setup … </a:t>
            </a:r>
            <a:r>
              <a:rPr lang="en-US" dirty="0" err="1" smtClean="0"/>
              <a:t>auth</a:t>
            </a:r>
            <a:r>
              <a:rPr lang="en-US" dirty="0" smtClean="0"/>
              <a:t>, entitlement</a:t>
            </a:r>
          </a:p>
          <a:p>
            <a:pPr marL="0" indent="-400050"/>
            <a:r>
              <a:rPr lang="en-US" dirty="0" smtClean="0"/>
              <a:t>Documentation as a priority</a:t>
            </a:r>
          </a:p>
          <a:p>
            <a:pPr marL="0" indent="-400050"/>
            <a:r>
              <a:rPr lang="en-US" dirty="0" smtClean="0"/>
              <a:t>Testability.  Mocks, test objects, test data</a:t>
            </a:r>
          </a:p>
          <a:p>
            <a:pPr marL="742950" lvl="2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7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rgbClr val="FFFFFF"/>
                </a:solidFill>
                <a:latin typeface="+mj-lt"/>
              </a:rPr>
              <a:t>Don’t Screw Your Customers</a:t>
            </a:r>
            <a:endParaRPr lang="en-US" sz="4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35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Set expectations </a:t>
            </a:r>
          </a:p>
          <a:p>
            <a:r>
              <a:rPr lang="en-US" dirty="0" smtClean="0"/>
              <a:t>SLAs</a:t>
            </a:r>
          </a:p>
          <a:p>
            <a:pPr lvl="1"/>
            <a:r>
              <a:rPr lang="en-US" dirty="0" smtClean="0"/>
              <a:t>Availability</a:t>
            </a:r>
          </a:p>
          <a:p>
            <a:pPr lvl="2"/>
            <a:r>
              <a:rPr lang="en-US" dirty="0" smtClean="0"/>
              <a:t>Have a declared SLA</a:t>
            </a:r>
          </a:p>
          <a:p>
            <a:pPr lvl="2"/>
            <a:r>
              <a:rPr lang="en-US" dirty="0" smtClean="0"/>
              <a:t>Figure out measurement approach</a:t>
            </a:r>
          </a:p>
          <a:p>
            <a:pPr lvl="2"/>
            <a:r>
              <a:rPr lang="en-US" dirty="0" smtClean="0"/>
              <a:t>Monitoring &amp; alerting</a:t>
            </a:r>
          </a:p>
          <a:p>
            <a:pPr lvl="2"/>
            <a:r>
              <a:rPr lang="en-US" dirty="0" smtClean="0"/>
              <a:t>Do continuous MTTR* measurement &amp; diagnosis.  Keep MTTR low through monitoring &amp; alerting, </a:t>
            </a:r>
            <a:r>
              <a:rPr lang="en-US" dirty="0" err="1" smtClean="0"/>
              <a:t>runbooks</a:t>
            </a:r>
            <a:r>
              <a:rPr lang="en-US" dirty="0" smtClean="0"/>
              <a:t>, widely known &amp; tested remediation plans, clear escalation procedures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Have a declared SLA, based on desired performance budget in context of top use cases</a:t>
            </a:r>
          </a:p>
          <a:p>
            <a:pPr lvl="2"/>
            <a:r>
              <a:rPr lang="en-US" dirty="0" smtClean="0"/>
              <a:t>Baseline performance not under load</a:t>
            </a:r>
          </a:p>
          <a:p>
            <a:pPr lvl="2"/>
            <a:r>
              <a:rPr lang="en-US" dirty="0" smtClean="0"/>
              <a:t>Baseline performance under load (load testing)</a:t>
            </a:r>
          </a:p>
          <a:p>
            <a:pPr lvl="3"/>
            <a:r>
              <a:rPr lang="en-US" dirty="0" smtClean="0"/>
              <a:t>Measure 70% &amp; 99% percentiles</a:t>
            </a:r>
          </a:p>
          <a:p>
            <a:pPr lvl="2"/>
            <a:r>
              <a:rPr lang="en-US" dirty="0" smtClean="0"/>
              <a:t>Maximum load before performance drops  (capacity testing)</a:t>
            </a:r>
          </a:p>
          <a:p>
            <a:pPr lvl="2"/>
            <a:r>
              <a:rPr lang="en-US" dirty="0" smtClean="0"/>
              <a:t>Determine options to increase capacity, if/when needed</a:t>
            </a:r>
          </a:p>
          <a:p>
            <a:pPr lvl="2"/>
            <a:r>
              <a:rPr lang="en-US" dirty="0" smtClean="0"/>
              <a:t>Have a throttling/rate limiting policy &amp; mechanics, as needed.  Particularly on bulk/</a:t>
            </a:r>
            <a:r>
              <a:rPr lang="en-US" dirty="0" err="1" smtClean="0"/>
              <a:t>bacth</a:t>
            </a:r>
            <a:r>
              <a:rPr lang="en-US" dirty="0" smtClean="0"/>
              <a:t> operations </a:t>
            </a:r>
            <a:r>
              <a:rPr lang="en-US" dirty="0" err="1" smtClean="0"/>
              <a:t>vs</a:t>
            </a:r>
            <a:r>
              <a:rPr lang="en-US" dirty="0" smtClean="0"/>
              <a:t> transactional </a:t>
            </a:r>
          </a:p>
          <a:p>
            <a:r>
              <a:rPr lang="en-US" dirty="0" smtClean="0"/>
              <a:t>Make roadmaps &amp; known issues public &amp; documented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* see appendix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5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Don’t Screw Your Customers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b="1" dirty="0" smtClean="0"/>
              <a:t>Enable them to plan their work</a:t>
            </a:r>
          </a:p>
          <a:p>
            <a:r>
              <a:rPr lang="en-US" dirty="0" smtClean="0"/>
              <a:t>Versioning.  APIs &amp; corresponding mocks, environments</a:t>
            </a:r>
          </a:p>
          <a:p>
            <a:r>
              <a:rPr lang="en-US" dirty="0" smtClean="0"/>
              <a:t>Provide early access to new and/or changed APIs via a sandbox &amp; draft docs</a:t>
            </a:r>
          </a:p>
          <a:p>
            <a:r>
              <a:rPr lang="en-US" dirty="0" smtClean="0"/>
              <a:t>Have a </a:t>
            </a:r>
            <a:r>
              <a:rPr lang="en-US" dirty="0"/>
              <a:t>b</a:t>
            </a:r>
            <a:r>
              <a:rPr lang="en-US" dirty="0" smtClean="0"/>
              <a:t>ackward compatibility policy.  Enable the policy with environments, as needed</a:t>
            </a:r>
          </a:p>
          <a:p>
            <a:r>
              <a:rPr lang="en-US" dirty="0" smtClean="0"/>
              <a:t>Have a clearly &amp; publicly stated </a:t>
            </a:r>
            <a:r>
              <a:rPr lang="en-US" dirty="0" err="1" smtClean="0"/>
              <a:t>sunsetting</a:t>
            </a:r>
            <a:r>
              <a:rPr lang="en-US" dirty="0" smtClean="0"/>
              <a:t>/breaking change policy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Diagnosis &amp; recommended tactics for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9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Current influencing approach will yield uneven results with uneven technical leadership</a:t>
            </a:r>
          </a:p>
          <a:p>
            <a:r>
              <a:rPr lang="en-US" dirty="0" smtClean="0"/>
              <a:t>Recommend a few of tactics to create a bias for change</a:t>
            </a:r>
          </a:p>
          <a:p>
            <a:pPr lvl="1"/>
            <a:r>
              <a:rPr lang="en-US" dirty="0" smtClean="0"/>
              <a:t>Reorganize platform services/teams under single accountable leader who has experience with this stuff</a:t>
            </a:r>
          </a:p>
          <a:p>
            <a:pPr lvl="1"/>
            <a:r>
              <a:rPr lang="en-US" dirty="0" smtClean="0"/>
              <a:t>Create a forcing function to treat internal developers like external.  “Eat own dog food” will force reconciliation of gap between internal services.  Specifically, drive all new apps to use </a:t>
            </a:r>
            <a:r>
              <a:rPr lang="en-US" dirty="0" err="1" smtClean="0"/>
              <a:t>AppConnect</a:t>
            </a:r>
            <a:endParaRPr lang="en-US" dirty="0"/>
          </a:p>
          <a:p>
            <a:pPr lvl="1"/>
            <a:r>
              <a:rPr lang="en-US" dirty="0" smtClean="0"/>
              <a:t>Start with </a:t>
            </a:r>
            <a:r>
              <a:rPr lang="en-US" dirty="0" err="1" smtClean="0"/>
              <a:t>RESTful</a:t>
            </a:r>
            <a:r>
              <a:rPr lang="en-US" dirty="0" smtClean="0"/>
              <a:t> services, but consider moving Platform concept up the stack to common UI elements, components, experiences (like </a:t>
            </a:r>
            <a:r>
              <a:rPr lang="en-US" dirty="0" err="1" smtClean="0"/>
              <a:t>DistUI</a:t>
            </a:r>
            <a:r>
              <a:rPr lang="en-US" dirty="0" smtClean="0"/>
              <a:t>, Contacts Picker, </a:t>
            </a:r>
            <a:r>
              <a:rPr lang="en-US" dirty="0" err="1" smtClean="0"/>
              <a:t>MyAccount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8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2092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179</TotalTime>
  <Words>691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Platform thoughts</vt:lpstr>
      <vt:lpstr>Definitions</vt:lpstr>
      <vt:lpstr>Common priorities/tactics to enable these goals</vt:lpstr>
      <vt:lpstr>Ease of Use</vt:lpstr>
      <vt:lpstr>DIY</vt:lpstr>
      <vt:lpstr>Don’t Screw Your Customers</vt:lpstr>
      <vt:lpstr>Don’t Screw Your Customers</vt:lpstr>
      <vt:lpstr>Diagnosis &amp; recommended tactics for change</vt:lpstr>
      <vt:lpstr>Appendix</vt:lpstr>
      <vt:lpstr>MTTR</vt:lpstr>
      <vt:lpstr>PowerPoint Presentation</vt:lpstr>
    </vt:vector>
  </TitlesOfParts>
  <Company>Constant Contact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thoughts</dc:title>
  <dc:creator>Seth Sakamoto</dc:creator>
  <cp:lastModifiedBy>Seth Sakamoto</cp:lastModifiedBy>
  <cp:revision>18</cp:revision>
  <dcterms:created xsi:type="dcterms:W3CDTF">2013-05-31T18:05:41Z</dcterms:created>
  <dcterms:modified xsi:type="dcterms:W3CDTF">2013-05-31T21:04:48Z</dcterms:modified>
</cp:coreProperties>
</file>