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398" autoAdjust="0"/>
  </p:normalViewPr>
  <p:slideViewPr>
    <p:cSldViewPr snapToGrid="0" snapToObjects="1">
      <p:cViewPr varScale="1">
        <p:scale>
          <a:sx n="55" d="100"/>
          <a:sy n="55" d="100"/>
        </p:scale>
        <p:origin x="-10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8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E848-8822-E24D-96BA-1197BA847255}" type="datetimeFigureOut">
              <a:rPr lang="en-US" smtClean="0"/>
              <a:t>8/23/12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27CB-A8AB-A945-B7E0-081730BD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Futura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utura Medium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utura Medium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utura Medium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utura Medium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 Medium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akamoto@constantcontact.com" TargetMode="External"/><Relationship Id="rId3" Type="http://schemas.openxmlformats.org/officeDocument/2006/relationships/hyperlink" Target="mailto:Seth.sakamot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Turning People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507" y="3886200"/>
            <a:ext cx="7324060" cy="1752600"/>
          </a:xfrm>
        </p:spPr>
        <p:txBody>
          <a:bodyPr/>
          <a:lstStyle/>
          <a:p>
            <a:r>
              <a:rPr lang="en-US" dirty="0" smtClean="0"/>
              <a:t>Management Tools for</a:t>
            </a:r>
            <a:br>
              <a:rPr lang="en-US" dirty="0" smtClean="0"/>
            </a:br>
            <a:r>
              <a:rPr lang="en-US" dirty="0" smtClean="0"/>
              <a:t>Motivating and Retaining Your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6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work</a:t>
            </a:r>
          </a:p>
          <a:p>
            <a:r>
              <a:rPr lang="en-US" dirty="0" smtClean="0"/>
              <a:t>Performance feedback, </a:t>
            </a:r>
            <a:r>
              <a:rPr lang="en-US" dirty="0" err="1" smtClean="0"/>
              <a:t>esp</a:t>
            </a:r>
            <a:r>
              <a:rPr lang="en-US" dirty="0" smtClean="0"/>
              <a:t> around strengths</a:t>
            </a:r>
          </a:p>
          <a:p>
            <a:r>
              <a:rPr lang="en-US" dirty="0" smtClean="0"/>
              <a:t>Small teams</a:t>
            </a:r>
          </a:p>
          <a:p>
            <a:r>
              <a:rPr lang="en-US" dirty="0" smtClean="0"/>
              <a:t>Public progress and feedback</a:t>
            </a:r>
          </a:p>
          <a:p>
            <a:r>
              <a:rPr lang="en-US" dirty="0" smtClean="0"/>
              <a:t>Leadership opportunities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New technologies … find reasons</a:t>
            </a:r>
          </a:p>
          <a:p>
            <a:r>
              <a:rPr lang="en-US" dirty="0" smtClean="0"/>
              <a:t>Switch tasks, code often enough</a:t>
            </a:r>
          </a:p>
          <a:p>
            <a:r>
              <a:rPr lang="en-US" dirty="0" smtClean="0"/>
              <a:t>Free/discretionary time</a:t>
            </a:r>
          </a:p>
          <a:p>
            <a:r>
              <a:rPr lang="en-US" dirty="0" smtClean="0"/>
              <a:t>Opportunities that line up with strengths, allow for “knocking the ball out of the park”</a:t>
            </a:r>
          </a:p>
          <a:p>
            <a:pPr marL="0" indent="0">
              <a:buNone/>
            </a:pPr>
            <a:r>
              <a:rPr lang="en-US" dirty="0" smtClean="0"/>
              <a:t>-plus-</a:t>
            </a:r>
          </a:p>
          <a:p>
            <a:r>
              <a:rPr lang="en-US" dirty="0" smtClean="0"/>
              <a:t>Stretch goals &amp; opportunities</a:t>
            </a:r>
          </a:p>
          <a:p>
            <a:r>
              <a:rPr lang="en-US" dirty="0" smtClean="0"/>
              <a:t>Leadership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1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good people, of course</a:t>
            </a:r>
          </a:p>
          <a:p>
            <a:r>
              <a:rPr lang="en-US" dirty="0" smtClean="0"/>
              <a:t>Invest time in perfect 2-way communication skills</a:t>
            </a:r>
          </a:p>
          <a:p>
            <a:pPr lvl="1"/>
            <a:r>
              <a:rPr lang="en-US" dirty="0" smtClean="0"/>
              <a:t>communication -&gt; understanding -&gt; trust</a:t>
            </a:r>
          </a:p>
          <a:p>
            <a:r>
              <a:rPr lang="en-US" dirty="0" smtClean="0"/>
              <a:t>Play together, fight together</a:t>
            </a:r>
          </a:p>
          <a:p>
            <a:r>
              <a:rPr lang="en-US" dirty="0" smtClean="0"/>
              <a:t>Put people on display (support opportunities to shine)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What’d you learn?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are you taking away that you’ll apply tomorrow?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 me &amp; let’s chat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ssakamoto@constantcontact.com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seth.sakamoto</a:t>
            </a:r>
            <a:r>
              <a:rPr lang="en-US" smtClean="0">
                <a:hlinkClick r:id="rId3"/>
              </a:rPr>
              <a:t>@gmail.com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Great, you have a team.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Now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do you get the most out of them?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How do you keep them?</a:t>
            </a:r>
          </a:p>
        </p:txBody>
      </p:sp>
    </p:spTree>
    <p:extLst>
      <p:ext uri="{BB962C8B-B14F-4D97-AF65-F5344CB8AC3E}">
        <p14:creationId xmlns:p14="http://schemas.microsoft.com/office/powerpoint/2010/main" val="156686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Former bored engineer</a:t>
            </a:r>
          </a:p>
          <a:p>
            <a:pPr marL="0" indent="0" algn="ctr">
              <a:buNone/>
            </a:pPr>
            <a:r>
              <a:rPr lang="en-US" dirty="0" smtClean="0"/>
              <a:t>Former manager of lifeless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 years of less than 5% attrition</a:t>
            </a:r>
          </a:p>
          <a:p>
            <a:pPr marL="0" indent="0" algn="ctr">
              <a:buNone/>
            </a:pPr>
            <a:r>
              <a:rPr lang="en-US" dirty="0" smtClean="0"/>
              <a:t>Turnaround guy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Name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Role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Interest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31" y="274638"/>
            <a:ext cx="902587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this isn’t a talk about free lunches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 need to understand and diagnose</a:t>
            </a:r>
            <a:br>
              <a:rPr lang="en-US" dirty="0" smtClean="0"/>
            </a:br>
            <a:r>
              <a:rPr lang="en-US" dirty="0" smtClean="0"/>
              <a:t>why your folks are excited to come to work (and what makes them hate coming in, too)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“recruit the people you have”</a:t>
            </a:r>
          </a:p>
        </p:txBody>
      </p:sp>
    </p:spTree>
    <p:extLst>
      <p:ext uri="{BB962C8B-B14F-4D97-AF65-F5344CB8AC3E}">
        <p14:creationId xmlns:p14="http://schemas.microsoft.com/office/powerpoint/2010/main" val="331846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Hierarchy of Fired Up</a:t>
            </a:r>
            <a:br>
              <a:rPr lang="en-US" dirty="0" smtClean="0"/>
            </a:br>
            <a:r>
              <a:rPr lang="en-US" sz="1400" b="0" dirty="0" smtClean="0"/>
              <a:t>(loosely based on Maslow’s Hierarchy of Needs, Daniel Pink, and lots of other smart people)</a:t>
            </a:r>
            <a:endParaRPr lang="en-US" sz="1400" b="0" dirty="0"/>
          </a:p>
        </p:txBody>
      </p:sp>
      <p:sp>
        <p:nvSpPr>
          <p:cNvPr id="4" name="Up Arrow 3"/>
          <p:cNvSpPr/>
          <p:nvPr/>
        </p:nvSpPr>
        <p:spPr>
          <a:xfrm>
            <a:off x="675249" y="3038176"/>
            <a:ext cx="5739618" cy="707300"/>
          </a:xfrm>
          <a:prstGeom prst="upArrow">
            <a:avLst/>
          </a:prstGeom>
          <a:gradFill>
            <a:gsLst>
              <a:gs pos="0">
                <a:srgbClr val="008000"/>
              </a:gs>
              <a:gs pos="100000">
                <a:srgbClr val="CCFFCC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Growth</a:t>
            </a:r>
            <a:endParaRPr lang="en-US" sz="2000" b="1" dirty="0">
              <a:solidFill>
                <a:schemeClr val="bg1"/>
              </a:solidFill>
              <a:latin typeface="Futura Medium"/>
              <a:ea typeface="+mj-ea"/>
              <a:cs typeface="+mj-cs"/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682956" y="3785351"/>
            <a:ext cx="5739618" cy="707300"/>
          </a:xfrm>
          <a:prstGeom prst="upArrow">
            <a:avLst/>
          </a:prstGeom>
          <a:gradFill>
            <a:gsLst>
              <a:gs pos="0">
                <a:srgbClr val="008000"/>
              </a:gs>
              <a:gs pos="100000">
                <a:srgbClr val="CCFFCC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People</a:t>
            </a:r>
          </a:p>
        </p:txBody>
      </p:sp>
      <p:sp>
        <p:nvSpPr>
          <p:cNvPr id="6" name="Up Arrow 5"/>
          <p:cNvSpPr/>
          <p:nvPr/>
        </p:nvSpPr>
        <p:spPr>
          <a:xfrm>
            <a:off x="674586" y="1574726"/>
            <a:ext cx="5739618" cy="707300"/>
          </a:xfrm>
          <a:prstGeom prst="upArrow">
            <a:avLst/>
          </a:prstGeom>
          <a:gradFill>
            <a:gsLst>
              <a:gs pos="0">
                <a:srgbClr val="008000"/>
              </a:gs>
              <a:gs pos="100000">
                <a:srgbClr val="CCFFCC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Purpose</a:t>
            </a:r>
          </a:p>
        </p:txBody>
      </p:sp>
      <p:sp>
        <p:nvSpPr>
          <p:cNvPr id="7" name="Up Arrow 6"/>
          <p:cNvSpPr/>
          <p:nvPr/>
        </p:nvSpPr>
        <p:spPr>
          <a:xfrm>
            <a:off x="682293" y="2305826"/>
            <a:ext cx="5739618" cy="707300"/>
          </a:xfrm>
          <a:prstGeom prst="upArrow">
            <a:avLst/>
          </a:prstGeom>
          <a:gradFill>
            <a:gsLst>
              <a:gs pos="0">
                <a:srgbClr val="008000"/>
              </a:gs>
              <a:gs pos="100000">
                <a:srgbClr val="CCFFCC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Value</a:t>
            </a:r>
          </a:p>
        </p:txBody>
      </p:sp>
      <p:sp>
        <p:nvSpPr>
          <p:cNvPr id="9" name="Down Arrow 8"/>
          <p:cNvSpPr/>
          <p:nvPr/>
        </p:nvSpPr>
        <p:spPr>
          <a:xfrm>
            <a:off x="352778" y="4782001"/>
            <a:ext cx="3103861" cy="1680152"/>
          </a:xfrm>
          <a:prstGeom prst="downArrow">
            <a:avLst/>
          </a:prstGeom>
          <a:gradFill flip="none" rotWithShape="1">
            <a:gsLst>
              <a:gs pos="45000">
                <a:srgbClr val="FF0000"/>
              </a:gs>
              <a:gs pos="100000">
                <a:schemeClr val="tx1"/>
              </a:gs>
            </a:gsLst>
            <a:lin ang="57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Personal Enablement:</a:t>
            </a:r>
            <a:b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</a:br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Compensation</a:t>
            </a:r>
            <a:b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</a:br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Work/life</a:t>
            </a:r>
            <a:b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</a:br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Commute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585252" y="4782000"/>
            <a:ext cx="3115057" cy="1680153"/>
          </a:xfrm>
          <a:prstGeom prst="downArrow">
            <a:avLst/>
          </a:prstGeom>
          <a:gradFill flip="none" rotWithShape="1">
            <a:gsLst>
              <a:gs pos="45000">
                <a:srgbClr val="FF0000"/>
              </a:gs>
              <a:gs pos="100000">
                <a:schemeClr val="tx1"/>
              </a:gs>
            </a:gsLst>
            <a:lin ang="57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Work Enablement:</a:t>
            </a:r>
            <a:b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</a:br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Tools</a:t>
            </a:r>
            <a:b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</a:br>
            <a:r>
              <a:rPr lang="en-US" sz="1600" b="1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Autonomy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0309" y="1659495"/>
            <a:ext cx="211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Medium"/>
                <a:ea typeface="+mj-ea"/>
                <a:cs typeface="+mj-cs"/>
              </a:rPr>
              <a:t>Why does what I’m doing matter?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2328" y="2366795"/>
            <a:ext cx="211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Medium"/>
                <a:ea typeface="+mj-ea"/>
                <a:cs typeface="+mj-cs"/>
              </a:rPr>
              <a:t>Does what I’m doing make a difference?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4347" y="3100791"/>
            <a:ext cx="2318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utura Medium"/>
                <a:ea typeface="+mj-ea"/>
                <a:cs typeface="+mj-cs"/>
              </a:rPr>
              <a:t>Am I challenged?  Am </a:t>
            </a:r>
            <a:r>
              <a:rPr lang="en-US" sz="1400" dirty="0">
                <a:latin typeface="Futura Medium"/>
                <a:ea typeface="+mj-ea"/>
                <a:cs typeface="+mj-cs"/>
              </a:rPr>
              <a:t>I learning? </a:t>
            </a:r>
            <a:r>
              <a:rPr lang="en-US" sz="1400" dirty="0" smtClean="0">
                <a:latin typeface="Futura Medium"/>
                <a:ea typeface="+mj-ea"/>
                <a:cs typeface="+mj-cs"/>
              </a:rPr>
              <a:t>Am </a:t>
            </a:r>
            <a:r>
              <a:rPr lang="en-US" sz="1400" dirty="0">
                <a:latin typeface="Futura Medium"/>
                <a:ea typeface="+mj-ea"/>
                <a:cs typeface="+mj-cs"/>
              </a:rPr>
              <a:t>I bored?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4347" y="3824506"/>
            <a:ext cx="2318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Medium"/>
                <a:ea typeface="+mj-ea"/>
                <a:cs typeface="+mj-cs"/>
              </a:rPr>
              <a:t>Do I like and respect my team?  </a:t>
            </a:r>
            <a:r>
              <a:rPr lang="en-US" sz="1400" dirty="0" smtClean="0">
                <a:latin typeface="Futura Medium"/>
                <a:ea typeface="+mj-ea"/>
                <a:cs typeface="+mj-cs"/>
              </a:rPr>
              <a:t>Do </a:t>
            </a:r>
            <a:r>
              <a:rPr lang="en-US" sz="1400" dirty="0">
                <a:latin typeface="Futura Medium"/>
                <a:ea typeface="+mj-ea"/>
                <a:cs typeface="+mj-cs"/>
              </a:rPr>
              <a:t>they like and respect me?</a:t>
            </a:r>
          </a:p>
        </p:txBody>
      </p:sp>
    </p:spTree>
    <p:extLst>
      <p:ext uri="{BB962C8B-B14F-4D97-AF65-F5344CB8AC3E}">
        <p14:creationId xmlns:p14="http://schemas.microsoft.com/office/powerpoint/2010/main" val="184175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use this as a diagnosis tool, and have a portfolio of </a:t>
            </a:r>
            <a:r>
              <a:rPr lang="en-US" dirty="0"/>
              <a:t>techniques</a:t>
            </a:r>
            <a:r>
              <a:rPr lang="en-US" dirty="0" smtClean="0"/>
              <a:t> I apply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52605"/>
              </p:ext>
            </p:extLst>
          </p:nvPr>
        </p:nvGraphicFramePr>
        <p:xfrm>
          <a:off x="225083" y="2625626"/>
          <a:ext cx="8706586" cy="39445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9025"/>
                <a:gridCol w="694225"/>
                <a:gridCol w="1012179"/>
                <a:gridCol w="1076643"/>
                <a:gridCol w="328096"/>
                <a:gridCol w="4186418"/>
              </a:tblGrid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Team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Person 1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Person 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…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Techniques / priorities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Futura Medium"/>
                          <a:cs typeface="Futura"/>
                        </a:rPr>
                        <a:t>Purpose</a:t>
                      </a:r>
                      <a:endParaRPr lang="en-US" sz="1600" b="0" i="0" dirty="0">
                        <a:latin typeface="Futura Medium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L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Wallboard for</a:t>
                      </a:r>
                      <a:r>
                        <a:rPr lang="en-US" sz="1600" b="0" i="0" baseline="0" dirty="0" smtClean="0">
                          <a:latin typeface="Futura"/>
                          <a:cs typeface="Futura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goals, performance, context</a:t>
                      </a:r>
                      <a:r>
                        <a:rPr lang="en-US" sz="1600" b="0" i="0" baseline="0" dirty="0" smtClean="0">
                          <a:latin typeface="Futura"/>
                          <a:cs typeface="Futura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sharing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Value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Use</a:t>
                      </a:r>
                      <a:r>
                        <a:rPr lang="en-US" sz="1600" b="0" i="0" dirty="0" smtClean="0">
                          <a:latin typeface="Futura"/>
                          <a:cs typeface="Futura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Buildcoin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, post</a:t>
                      </a:r>
                      <a:r>
                        <a:rPr lang="en-US" sz="1600" b="0" i="0" baseline="0" dirty="0" smtClean="0">
                          <a:latin typeface="Futura"/>
                          <a:cs typeface="Futura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the</a:t>
                      </a:r>
                      <a:r>
                        <a:rPr lang="en-US" sz="1600" b="0" i="0" baseline="0" dirty="0" smtClean="0">
                          <a:latin typeface="Futura"/>
                          <a:cs typeface="Futura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check-in velocity graph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Growth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M/L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Have Person 1 take over code x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Spike on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backbone.js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Futura"/>
                        <a:ea typeface="+mn-e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People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“culture” doc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  <a:tr h="144662"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Comp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Adjust …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Tools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H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M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L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Futura Medium"/>
                        <a:ea typeface="+mn-e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Get new monitor for Person 2, do post-mortem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Futura Medium"/>
                          <a:ea typeface="+mn-ea"/>
                          <a:cs typeface="Futura"/>
                        </a:rPr>
                        <a:t> on recent CI/CD change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Futura"/>
                          <a:cs typeface="Futura"/>
                        </a:rPr>
                        <a:t>…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Futura"/>
                          <a:cs typeface="Futura"/>
                        </a:rPr>
                        <a:t>…</a:t>
                      </a:r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Futura"/>
                        <a:cs typeface="Futu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Futura"/>
                        <a:cs typeface="Futur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54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How would you diagnose…</a:t>
            </a:r>
          </a:p>
          <a:p>
            <a:pPr marL="457200" lvl="1" indent="0">
              <a:buNone/>
            </a:pPr>
            <a:r>
              <a:rPr lang="en-US" dirty="0" smtClean="0"/>
              <a:t>Purpose?</a:t>
            </a:r>
          </a:p>
          <a:p>
            <a:pPr marL="457200" lvl="1" indent="0">
              <a:buNone/>
            </a:pPr>
            <a:r>
              <a:rPr lang="en-US" dirty="0" smtClean="0"/>
              <a:t>Value?</a:t>
            </a:r>
          </a:p>
          <a:p>
            <a:pPr marL="457200" lvl="1" indent="0">
              <a:buNone/>
            </a:pPr>
            <a:r>
              <a:rPr lang="en-US" dirty="0" smtClean="0"/>
              <a:t>Growth?</a:t>
            </a:r>
          </a:p>
          <a:p>
            <a:pPr marL="457200" lvl="1" indent="0">
              <a:buNone/>
            </a:pPr>
            <a:r>
              <a:rPr lang="en-US" dirty="0" smtClean="0"/>
              <a:t>People?</a:t>
            </a:r>
          </a:p>
          <a:p>
            <a:pPr marL="457200" lvl="1" indent="0">
              <a:buNone/>
            </a:pPr>
            <a:r>
              <a:rPr lang="en-US" dirty="0" smtClean="0"/>
              <a:t>Personal Enablement?</a:t>
            </a:r>
          </a:p>
          <a:p>
            <a:pPr marL="457200" lvl="1" indent="0">
              <a:buNone/>
            </a:pPr>
            <a:r>
              <a:rPr lang="en-US" dirty="0" smtClean="0"/>
              <a:t>Work Enablement?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techniques would you think of &amp; apply?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for </a:t>
            </a:r>
            <a:r>
              <a:rPr lang="en-US" dirty="0"/>
              <a:t>I</a:t>
            </a:r>
            <a:r>
              <a:rPr lang="en-US" dirty="0" smtClean="0"/>
              <a:t>nstilling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mission statement, culture manifesto</a:t>
            </a:r>
          </a:p>
          <a:p>
            <a:r>
              <a:rPr lang="en-US" dirty="0" smtClean="0"/>
              <a:t>Inform people like they’re the owner of your company.  Share goals, strategies, metrics/data. Post on wallboards, discuss in standups.</a:t>
            </a:r>
          </a:p>
          <a:p>
            <a:r>
              <a:rPr lang="en-US" dirty="0" smtClean="0"/>
              <a:t>Talk to customers</a:t>
            </a:r>
          </a:p>
          <a:p>
            <a:r>
              <a:rPr lang="en-US" dirty="0" smtClean="0"/>
              <a:t>Branding … </a:t>
            </a:r>
            <a:r>
              <a:rPr lang="en-US" dirty="0" err="1" smtClean="0"/>
              <a:t>tshirts</a:t>
            </a:r>
            <a:r>
              <a:rPr lang="en-US" dirty="0" smtClean="0"/>
              <a:t>, swag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428</Words>
  <Application>Microsoft Macintosh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Turning People On</vt:lpstr>
      <vt:lpstr>Great, you have a team.</vt:lpstr>
      <vt:lpstr>Who am I?</vt:lpstr>
      <vt:lpstr>Who are you?</vt:lpstr>
      <vt:lpstr>No this isn’t a talk about free lunches</vt:lpstr>
      <vt:lpstr>The Hierarchy of Fired Up (loosely based on Maslow’s Hierarchy of Needs, Daniel Pink, and lots of other smart people)</vt:lpstr>
      <vt:lpstr>Application</vt:lpstr>
      <vt:lpstr>Questions for you</vt:lpstr>
      <vt:lpstr>Techniques for Instilling Purpose</vt:lpstr>
      <vt:lpstr>Techniques for Value</vt:lpstr>
      <vt:lpstr>Techniques for Growth</vt:lpstr>
      <vt:lpstr>Techniques for People</vt:lpstr>
      <vt:lpstr>Wrap Up</vt:lpstr>
    </vt:vector>
  </TitlesOfParts>
  <Company>Constant Contact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Great, you have a team.</dc:title>
  <dc:creator>Seth Sakamoto</dc:creator>
  <cp:lastModifiedBy>Seth Sakamoto</cp:lastModifiedBy>
  <cp:revision>29</cp:revision>
  <dcterms:created xsi:type="dcterms:W3CDTF">2012-07-20T15:45:21Z</dcterms:created>
  <dcterms:modified xsi:type="dcterms:W3CDTF">2012-08-24T17:36:52Z</dcterms:modified>
</cp:coreProperties>
</file>