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105" d="100"/>
          <a:sy n="105" d="100"/>
        </p:scale>
        <p:origin x="1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69B54-C69A-4142-ABF0-17531D12F6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1F892C-C8DA-460F-B3F4-931B9B93DA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AE69FA-8BF4-46B6-A8C7-068362CC2410}"/>
              </a:ext>
            </a:extLst>
          </p:cNvPr>
          <p:cNvSpPr>
            <a:spLocks noGrp="1"/>
          </p:cNvSpPr>
          <p:nvPr>
            <p:ph type="dt" sz="half" idx="10"/>
          </p:nvPr>
        </p:nvSpPr>
        <p:spPr/>
        <p:txBody>
          <a:bodyPr/>
          <a:lstStyle/>
          <a:p>
            <a:fld id="{69C0CA74-BE19-4AFB-A65E-CC1B49AB7C4F}" type="datetimeFigureOut">
              <a:rPr lang="en-US" smtClean="0"/>
              <a:t>5/8/2022</a:t>
            </a:fld>
            <a:endParaRPr lang="en-US"/>
          </a:p>
        </p:txBody>
      </p:sp>
      <p:sp>
        <p:nvSpPr>
          <p:cNvPr id="5" name="Footer Placeholder 4">
            <a:extLst>
              <a:ext uri="{FF2B5EF4-FFF2-40B4-BE49-F238E27FC236}">
                <a16:creationId xmlns:a16="http://schemas.microsoft.com/office/drawing/2014/main" id="{5D295506-D39A-4463-B572-A115EFD95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1ED9E-6B30-4458-9EC9-B86EAB3EE91E}"/>
              </a:ext>
            </a:extLst>
          </p:cNvPr>
          <p:cNvSpPr>
            <a:spLocks noGrp="1"/>
          </p:cNvSpPr>
          <p:nvPr>
            <p:ph type="sldNum" sz="quarter" idx="12"/>
          </p:nvPr>
        </p:nvSpPr>
        <p:spPr/>
        <p:txBody>
          <a:bodyPr/>
          <a:lstStyle/>
          <a:p>
            <a:fld id="{0D220D6F-9E64-4694-BE1E-8D4B6465CDA6}" type="slidenum">
              <a:rPr lang="en-US" smtClean="0"/>
              <a:t>‹#›</a:t>
            </a:fld>
            <a:endParaRPr lang="en-US"/>
          </a:p>
        </p:txBody>
      </p:sp>
    </p:spTree>
    <p:extLst>
      <p:ext uri="{BB962C8B-B14F-4D97-AF65-F5344CB8AC3E}">
        <p14:creationId xmlns:p14="http://schemas.microsoft.com/office/powerpoint/2010/main" val="203127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3129-8F1D-4EB3-AD99-D74B9D16D5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574DEF-5C51-4C32-AB3E-D0990F5504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D29D02-297D-48CE-B495-9BE2D0FDD0DD}"/>
              </a:ext>
            </a:extLst>
          </p:cNvPr>
          <p:cNvSpPr>
            <a:spLocks noGrp="1"/>
          </p:cNvSpPr>
          <p:nvPr>
            <p:ph type="dt" sz="half" idx="10"/>
          </p:nvPr>
        </p:nvSpPr>
        <p:spPr/>
        <p:txBody>
          <a:bodyPr/>
          <a:lstStyle/>
          <a:p>
            <a:fld id="{69C0CA74-BE19-4AFB-A65E-CC1B49AB7C4F}" type="datetimeFigureOut">
              <a:rPr lang="en-US" smtClean="0"/>
              <a:t>5/8/2022</a:t>
            </a:fld>
            <a:endParaRPr lang="en-US"/>
          </a:p>
        </p:txBody>
      </p:sp>
      <p:sp>
        <p:nvSpPr>
          <p:cNvPr id="5" name="Footer Placeholder 4">
            <a:extLst>
              <a:ext uri="{FF2B5EF4-FFF2-40B4-BE49-F238E27FC236}">
                <a16:creationId xmlns:a16="http://schemas.microsoft.com/office/drawing/2014/main" id="{32E97028-43DE-4AB9-9030-FC18CBCD4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72F8C-62AA-4D24-9AED-C0D51A52D76B}"/>
              </a:ext>
            </a:extLst>
          </p:cNvPr>
          <p:cNvSpPr>
            <a:spLocks noGrp="1"/>
          </p:cNvSpPr>
          <p:nvPr>
            <p:ph type="sldNum" sz="quarter" idx="12"/>
          </p:nvPr>
        </p:nvSpPr>
        <p:spPr/>
        <p:txBody>
          <a:bodyPr/>
          <a:lstStyle/>
          <a:p>
            <a:fld id="{0D220D6F-9E64-4694-BE1E-8D4B6465CDA6}" type="slidenum">
              <a:rPr lang="en-US" smtClean="0"/>
              <a:t>‹#›</a:t>
            </a:fld>
            <a:endParaRPr lang="en-US"/>
          </a:p>
        </p:txBody>
      </p:sp>
    </p:spTree>
    <p:extLst>
      <p:ext uri="{BB962C8B-B14F-4D97-AF65-F5344CB8AC3E}">
        <p14:creationId xmlns:p14="http://schemas.microsoft.com/office/powerpoint/2010/main" val="1666039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0005C5-653E-4F63-99DB-B9A44106BE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25B9FA-A9A3-4AB5-B026-6EFC3FE25D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9420D4-D6E4-489A-B8D9-00FC7D72A480}"/>
              </a:ext>
            </a:extLst>
          </p:cNvPr>
          <p:cNvSpPr>
            <a:spLocks noGrp="1"/>
          </p:cNvSpPr>
          <p:nvPr>
            <p:ph type="dt" sz="half" idx="10"/>
          </p:nvPr>
        </p:nvSpPr>
        <p:spPr/>
        <p:txBody>
          <a:bodyPr/>
          <a:lstStyle/>
          <a:p>
            <a:fld id="{69C0CA74-BE19-4AFB-A65E-CC1B49AB7C4F}" type="datetimeFigureOut">
              <a:rPr lang="en-US" smtClean="0"/>
              <a:t>5/8/2022</a:t>
            </a:fld>
            <a:endParaRPr lang="en-US"/>
          </a:p>
        </p:txBody>
      </p:sp>
      <p:sp>
        <p:nvSpPr>
          <p:cNvPr id="5" name="Footer Placeholder 4">
            <a:extLst>
              <a:ext uri="{FF2B5EF4-FFF2-40B4-BE49-F238E27FC236}">
                <a16:creationId xmlns:a16="http://schemas.microsoft.com/office/drawing/2014/main" id="{504CAD46-E30A-4592-976A-D9401EF11D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DDB25-DFC1-455E-8AB6-3C00EB2C230E}"/>
              </a:ext>
            </a:extLst>
          </p:cNvPr>
          <p:cNvSpPr>
            <a:spLocks noGrp="1"/>
          </p:cNvSpPr>
          <p:nvPr>
            <p:ph type="sldNum" sz="quarter" idx="12"/>
          </p:nvPr>
        </p:nvSpPr>
        <p:spPr/>
        <p:txBody>
          <a:bodyPr/>
          <a:lstStyle/>
          <a:p>
            <a:fld id="{0D220D6F-9E64-4694-BE1E-8D4B6465CDA6}" type="slidenum">
              <a:rPr lang="en-US" smtClean="0"/>
              <a:t>‹#›</a:t>
            </a:fld>
            <a:endParaRPr lang="en-US"/>
          </a:p>
        </p:txBody>
      </p:sp>
    </p:spTree>
    <p:extLst>
      <p:ext uri="{BB962C8B-B14F-4D97-AF65-F5344CB8AC3E}">
        <p14:creationId xmlns:p14="http://schemas.microsoft.com/office/powerpoint/2010/main" val="460362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A3E08-228A-4C65-BB13-27CC3E5697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042D3B-9C66-45FF-ACEB-C028D4827E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CF3487-6F00-408E-8AE6-23C83D7220D9}"/>
              </a:ext>
            </a:extLst>
          </p:cNvPr>
          <p:cNvSpPr>
            <a:spLocks noGrp="1"/>
          </p:cNvSpPr>
          <p:nvPr>
            <p:ph type="dt" sz="half" idx="10"/>
          </p:nvPr>
        </p:nvSpPr>
        <p:spPr/>
        <p:txBody>
          <a:bodyPr/>
          <a:lstStyle/>
          <a:p>
            <a:fld id="{69C0CA74-BE19-4AFB-A65E-CC1B49AB7C4F}" type="datetimeFigureOut">
              <a:rPr lang="en-US" smtClean="0"/>
              <a:t>5/8/2022</a:t>
            </a:fld>
            <a:endParaRPr lang="en-US"/>
          </a:p>
        </p:txBody>
      </p:sp>
      <p:sp>
        <p:nvSpPr>
          <p:cNvPr id="5" name="Footer Placeholder 4">
            <a:extLst>
              <a:ext uri="{FF2B5EF4-FFF2-40B4-BE49-F238E27FC236}">
                <a16:creationId xmlns:a16="http://schemas.microsoft.com/office/drawing/2014/main" id="{F56B0C09-C416-4451-959A-22A8FCD13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F6983-ACE6-4E64-84B5-F34E78B786CF}"/>
              </a:ext>
            </a:extLst>
          </p:cNvPr>
          <p:cNvSpPr>
            <a:spLocks noGrp="1"/>
          </p:cNvSpPr>
          <p:nvPr>
            <p:ph type="sldNum" sz="quarter" idx="12"/>
          </p:nvPr>
        </p:nvSpPr>
        <p:spPr/>
        <p:txBody>
          <a:bodyPr/>
          <a:lstStyle/>
          <a:p>
            <a:fld id="{0D220D6F-9E64-4694-BE1E-8D4B6465CDA6}" type="slidenum">
              <a:rPr lang="en-US" smtClean="0"/>
              <a:t>‹#›</a:t>
            </a:fld>
            <a:endParaRPr lang="en-US"/>
          </a:p>
        </p:txBody>
      </p:sp>
    </p:spTree>
    <p:extLst>
      <p:ext uri="{BB962C8B-B14F-4D97-AF65-F5344CB8AC3E}">
        <p14:creationId xmlns:p14="http://schemas.microsoft.com/office/powerpoint/2010/main" val="117475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CA49-5AEA-4F56-834D-D49F2CAC49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ECB7EC-9423-4686-9985-E0B503A20E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56C3DE-E59E-4721-857F-C74E531D7481}"/>
              </a:ext>
            </a:extLst>
          </p:cNvPr>
          <p:cNvSpPr>
            <a:spLocks noGrp="1"/>
          </p:cNvSpPr>
          <p:nvPr>
            <p:ph type="dt" sz="half" idx="10"/>
          </p:nvPr>
        </p:nvSpPr>
        <p:spPr/>
        <p:txBody>
          <a:bodyPr/>
          <a:lstStyle/>
          <a:p>
            <a:fld id="{69C0CA74-BE19-4AFB-A65E-CC1B49AB7C4F}" type="datetimeFigureOut">
              <a:rPr lang="en-US" smtClean="0"/>
              <a:t>5/8/2022</a:t>
            </a:fld>
            <a:endParaRPr lang="en-US"/>
          </a:p>
        </p:txBody>
      </p:sp>
      <p:sp>
        <p:nvSpPr>
          <p:cNvPr id="5" name="Footer Placeholder 4">
            <a:extLst>
              <a:ext uri="{FF2B5EF4-FFF2-40B4-BE49-F238E27FC236}">
                <a16:creationId xmlns:a16="http://schemas.microsoft.com/office/drawing/2014/main" id="{AB58B273-68B6-4EC2-BDEC-55B64934E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C1DCA-21C0-4B5B-9547-CD82BE56216C}"/>
              </a:ext>
            </a:extLst>
          </p:cNvPr>
          <p:cNvSpPr>
            <a:spLocks noGrp="1"/>
          </p:cNvSpPr>
          <p:nvPr>
            <p:ph type="sldNum" sz="quarter" idx="12"/>
          </p:nvPr>
        </p:nvSpPr>
        <p:spPr/>
        <p:txBody>
          <a:bodyPr/>
          <a:lstStyle/>
          <a:p>
            <a:fld id="{0D220D6F-9E64-4694-BE1E-8D4B6465CDA6}" type="slidenum">
              <a:rPr lang="en-US" smtClean="0"/>
              <a:t>‹#›</a:t>
            </a:fld>
            <a:endParaRPr lang="en-US"/>
          </a:p>
        </p:txBody>
      </p:sp>
    </p:spTree>
    <p:extLst>
      <p:ext uri="{BB962C8B-B14F-4D97-AF65-F5344CB8AC3E}">
        <p14:creationId xmlns:p14="http://schemas.microsoft.com/office/powerpoint/2010/main" val="2529284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D82A-E8C4-4846-B4FA-DAAD4B382E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48D077-CFD6-4597-82E1-42C07F0C95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21657A-3445-4CA6-9E44-8B7A783EC1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9381CC-B241-4ECD-879A-27C54EEF998E}"/>
              </a:ext>
            </a:extLst>
          </p:cNvPr>
          <p:cNvSpPr>
            <a:spLocks noGrp="1"/>
          </p:cNvSpPr>
          <p:nvPr>
            <p:ph type="dt" sz="half" idx="10"/>
          </p:nvPr>
        </p:nvSpPr>
        <p:spPr/>
        <p:txBody>
          <a:bodyPr/>
          <a:lstStyle/>
          <a:p>
            <a:fld id="{69C0CA74-BE19-4AFB-A65E-CC1B49AB7C4F}" type="datetimeFigureOut">
              <a:rPr lang="en-US" smtClean="0"/>
              <a:t>5/8/2022</a:t>
            </a:fld>
            <a:endParaRPr lang="en-US"/>
          </a:p>
        </p:txBody>
      </p:sp>
      <p:sp>
        <p:nvSpPr>
          <p:cNvPr id="6" name="Footer Placeholder 5">
            <a:extLst>
              <a:ext uri="{FF2B5EF4-FFF2-40B4-BE49-F238E27FC236}">
                <a16:creationId xmlns:a16="http://schemas.microsoft.com/office/drawing/2014/main" id="{4851FB82-0214-431B-81D9-69B034580D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68BAC-DA68-45F5-9504-D15486B9394A}"/>
              </a:ext>
            </a:extLst>
          </p:cNvPr>
          <p:cNvSpPr>
            <a:spLocks noGrp="1"/>
          </p:cNvSpPr>
          <p:nvPr>
            <p:ph type="sldNum" sz="quarter" idx="12"/>
          </p:nvPr>
        </p:nvSpPr>
        <p:spPr/>
        <p:txBody>
          <a:bodyPr/>
          <a:lstStyle/>
          <a:p>
            <a:fld id="{0D220D6F-9E64-4694-BE1E-8D4B6465CDA6}" type="slidenum">
              <a:rPr lang="en-US" smtClean="0"/>
              <a:t>‹#›</a:t>
            </a:fld>
            <a:endParaRPr lang="en-US"/>
          </a:p>
        </p:txBody>
      </p:sp>
    </p:spTree>
    <p:extLst>
      <p:ext uri="{BB962C8B-B14F-4D97-AF65-F5344CB8AC3E}">
        <p14:creationId xmlns:p14="http://schemas.microsoft.com/office/powerpoint/2010/main" val="2923278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172D-3D93-410C-BADB-FF187B86C5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9B988B-4008-4A37-BFDC-B0AB33DB0E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6141F7-0ED5-49CA-94DF-347F1D42A9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098BA6-6D77-4951-8AAA-74BAAFF9FA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ADDEAF-70DB-4BE5-B2D5-658BFE0580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29950F-E5C2-49B6-AFFD-836E1F044F11}"/>
              </a:ext>
            </a:extLst>
          </p:cNvPr>
          <p:cNvSpPr>
            <a:spLocks noGrp="1"/>
          </p:cNvSpPr>
          <p:nvPr>
            <p:ph type="dt" sz="half" idx="10"/>
          </p:nvPr>
        </p:nvSpPr>
        <p:spPr/>
        <p:txBody>
          <a:bodyPr/>
          <a:lstStyle/>
          <a:p>
            <a:fld id="{69C0CA74-BE19-4AFB-A65E-CC1B49AB7C4F}" type="datetimeFigureOut">
              <a:rPr lang="en-US" smtClean="0"/>
              <a:t>5/8/2022</a:t>
            </a:fld>
            <a:endParaRPr lang="en-US"/>
          </a:p>
        </p:txBody>
      </p:sp>
      <p:sp>
        <p:nvSpPr>
          <p:cNvPr id="8" name="Footer Placeholder 7">
            <a:extLst>
              <a:ext uri="{FF2B5EF4-FFF2-40B4-BE49-F238E27FC236}">
                <a16:creationId xmlns:a16="http://schemas.microsoft.com/office/drawing/2014/main" id="{9525C810-A9F9-4DC8-A433-B8F90360AC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3A88A2-97D9-4FA5-AB73-307FE7DAAEF3}"/>
              </a:ext>
            </a:extLst>
          </p:cNvPr>
          <p:cNvSpPr>
            <a:spLocks noGrp="1"/>
          </p:cNvSpPr>
          <p:nvPr>
            <p:ph type="sldNum" sz="quarter" idx="12"/>
          </p:nvPr>
        </p:nvSpPr>
        <p:spPr/>
        <p:txBody>
          <a:bodyPr/>
          <a:lstStyle/>
          <a:p>
            <a:fld id="{0D220D6F-9E64-4694-BE1E-8D4B6465CDA6}" type="slidenum">
              <a:rPr lang="en-US" smtClean="0"/>
              <a:t>‹#›</a:t>
            </a:fld>
            <a:endParaRPr lang="en-US"/>
          </a:p>
        </p:txBody>
      </p:sp>
    </p:spTree>
    <p:extLst>
      <p:ext uri="{BB962C8B-B14F-4D97-AF65-F5344CB8AC3E}">
        <p14:creationId xmlns:p14="http://schemas.microsoft.com/office/powerpoint/2010/main" val="2349528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E36F-9D78-421E-B5DF-9C1452A920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D05600-3FCD-4973-B03A-38A2B24EAD36}"/>
              </a:ext>
            </a:extLst>
          </p:cNvPr>
          <p:cNvSpPr>
            <a:spLocks noGrp="1"/>
          </p:cNvSpPr>
          <p:nvPr>
            <p:ph type="dt" sz="half" idx="10"/>
          </p:nvPr>
        </p:nvSpPr>
        <p:spPr/>
        <p:txBody>
          <a:bodyPr/>
          <a:lstStyle/>
          <a:p>
            <a:fld id="{69C0CA74-BE19-4AFB-A65E-CC1B49AB7C4F}" type="datetimeFigureOut">
              <a:rPr lang="en-US" smtClean="0"/>
              <a:t>5/8/2022</a:t>
            </a:fld>
            <a:endParaRPr lang="en-US"/>
          </a:p>
        </p:txBody>
      </p:sp>
      <p:sp>
        <p:nvSpPr>
          <p:cNvPr id="4" name="Footer Placeholder 3">
            <a:extLst>
              <a:ext uri="{FF2B5EF4-FFF2-40B4-BE49-F238E27FC236}">
                <a16:creationId xmlns:a16="http://schemas.microsoft.com/office/drawing/2014/main" id="{139BA3F1-C043-4E4C-8030-8180153BAC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4EB614-BEBC-4B23-A8FE-C746E5F67D44}"/>
              </a:ext>
            </a:extLst>
          </p:cNvPr>
          <p:cNvSpPr>
            <a:spLocks noGrp="1"/>
          </p:cNvSpPr>
          <p:nvPr>
            <p:ph type="sldNum" sz="quarter" idx="12"/>
          </p:nvPr>
        </p:nvSpPr>
        <p:spPr/>
        <p:txBody>
          <a:bodyPr/>
          <a:lstStyle/>
          <a:p>
            <a:fld id="{0D220D6F-9E64-4694-BE1E-8D4B6465CDA6}" type="slidenum">
              <a:rPr lang="en-US" smtClean="0"/>
              <a:t>‹#›</a:t>
            </a:fld>
            <a:endParaRPr lang="en-US"/>
          </a:p>
        </p:txBody>
      </p:sp>
    </p:spTree>
    <p:extLst>
      <p:ext uri="{BB962C8B-B14F-4D97-AF65-F5344CB8AC3E}">
        <p14:creationId xmlns:p14="http://schemas.microsoft.com/office/powerpoint/2010/main" val="726591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DC5479-9EFD-457C-8381-BE637A606C2C}"/>
              </a:ext>
            </a:extLst>
          </p:cNvPr>
          <p:cNvSpPr>
            <a:spLocks noGrp="1"/>
          </p:cNvSpPr>
          <p:nvPr>
            <p:ph type="dt" sz="half" idx="10"/>
          </p:nvPr>
        </p:nvSpPr>
        <p:spPr/>
        <p:txBody>
          <a:bodyPr/>
          <a:lstStyle/>
          <a:p>
            <a:fld id="{69C0CA74-BE19-4AFB-A65E-CC1B49AB7C4F}" type="datetimeFigureOut">
              <a:rPr lang="en-US" smtClean="0"/>
              <a:t>5/8/2022</a:t>
            </a:fld>
            <a:endParaRPr lang="en-US"/>
          </a:p>
        </p:txBody>
      </p:sp>
      <p:sp>
        <p:nvSpPr>
          <p:cNvPr id="3" name="Footer Placeholder 2">
            <a:extLst>
              <a:ext uri="{FF2B5EF4-FFF2-40B4-BE49-F238E27FC236}">
                <a16:creationId xmlns:a16="http://schemas.microsoft.com/office/drawing/2014/main" id="{688DE21C-170D-49B7-B958-C80C6C65B8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251AC3-8E1B-4A26-9866-544A921E448F}"/>
              </a:ext>
            </a:extLst>
          </p:cNvPr>
          <p:cNvSpPr>
            <a:spLocks noGrp="1"/>
          </p:cNvSpPr>
          <p:nvPr>
            <p:ph type="sldNum" sz="quarter" idx="12"/>
          </p:nvPr>
        </p:nvSpPr>
        <p:spPr/>
        <p:txBody>
          <a:bodyPr/>
          <a:lstStyle/>
          <a:p>
            <a:fld id="{0D220D6F-9E64-4694-BE1E-8D4B6465CDA6}" type="slidenum">
              <a:rPr lang="en-US" smtClean="0"/>
              <a:t>‹#›</a:t>
            </a:fld>
            <a:endParaRPr lang="en-US"/>
          </a:p>
        </p:txBody>
      </p:sp>
    </p:spTree>
    <p:extLst>
      <p:ext uri="{BB962C8B-B14F-4D97-AF65-F5344CB8AC3E}">
        <p14:creationId xmlns:p14="http://schemas.microsoft.com/office/powerpoint/2010/main" val="750889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CAD51-0C5F-4EC6-A2B6-6D57343F4C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FBA9BA-9B8F-40AC-8BEC-F418E2E8A9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A6CE57-1FF0-4679-9CE5-84DDAAD8D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033932-7149-4A0B-BB37-C66C3BD32E7F}"/>
              </a:ext>
            </a:extLst>
          </p:cNvPr>
          <p:cNvSpPr>
            <a:spLocks noGrp="1"/>
          </p:cNvSpPr>
          <p:nvPr>
            <p:ph type="dt" sz="half" idx="10"/>
          </p:nvPr>
        </p:nvSpPr>
        <p:spPr/>
        <p:txBody>
          <a:bodyPr/>
          <a:lstStyle/>
          <a:p>
            <a:fld id="{69C0CA74-BE19-4AFB-A65E-CC1B49AB7C4F}" type="datetimeFigureOut">
              <a:rPr lang="en-US" smtClean="0"/>
              <a:t>5/8/2022</a:t>
            </a:fld>
            <a:endParaRPr lang="en-US"/>
          </a:p>
        </p:txBody>
      </p:sp>
      <p:sp>
        <p:nvSpPr>
          <p:cNvPr id="6" name="Footer Placeholder 5">
            <a:extLst>
              <a:ext uri="{FF2B5EF4-FFF2-40B4-BE49-F238E27FC236}">
                <a16:creationId xmlns:a16="http://schemas.microsoft.com/office/drawing/2014/main" id="{C92993EB-9CEA-45ED-B91B-AE310C7D5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9BE8E8-4613-4DF8-86CF-6B82B941B821}"/>
              </a:ext>
            </a:extLst>
          </p:cNvPr>
          <p:cNvSpPr>
            <a:spLocks noGrp="1"/>
          </p:cNvSpPr>
          <p:nvPr>
            <p:ph type="sldNum" sz="quarter" idx="12"/>
          </p:nvPr>
        </p:nvSpPr>
        <p:spPr/>
        <p:txBody>
          <a:bodyPr/>
          <a:lstStyle/>
          <a:p>
            <a:fld id="{0D220D6F-9E64-4694-BE1E-8D4B6465CDA6}" type="slidenum">
              <a:rPr lang="en-US" smtClean="0"/>
              <a:t>‹#›</a:t>
            </a:fld>
            <a:endParaRPr lang="en-US"/>
          </a:p>
        </p:txBody>
      </p:sp>
    </p:spTree>
    <p:extLst>
      <p:ext uri="{BB962C8B-B14F-4D97-AF65-F5344CB8AC3E}">
        <p14:creationId xmlns:p14="http://schemas.microsoft.com/office/powerpoint/2010/main" val="56150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CB193-3EBF-4A9D-B5D5-1CA7FF827E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4D7E3B-CBB1-48CD-BE91-E2447A7F96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9BC94C-DD8F-4402-A82B-6532D28E1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26CAC3-083E-4F05-8171-84E326169E8D}"/>
              </a:ext>
            </a:extLst>
          </p:cNvPr>
          <p:cNvSpPr>
            <a:spLocks noGrp="1"/>
          </p:cNvSpPr>
          <p:nvPr>
            <p:ph type="dt" sz="half" idx="10"/>
          </p:nvPr>
        </p:nvSpPr>
        <p:spPr/>
        <p:txBody>
          <a:bodyPr/>
          <a:lstStyle/>
          <a:p>
            <a:fld id="{69C0CA74-BE19-4AFB-A65E-CC1B49AB7C4F}" type="datetimeFigureOut">
              <a:rPr lang="en-US" smtClean="0"/>
              <a:t>5/8/2022</a:t>
            </a:fld>
            <a:endParaRPr lang="en-US"/>
          </a:p>
        </p:txBody>
      </p:sp>
      <p:sp>
        <p:nvSpPr>
          <p:cNvPr id="6" name="Footer Placeholder 5">
            <a:extLst>
              <a:ext uri="{FF2B5EF4-FFF2-40B4-BE49-F238E27FC236}">
                <a16:creationId xmlns:a16="http://schemas.microsoft.com/office/drawing/2014/main" id="{4600A9F8-27E9-4E90-B3DD-D7338305A3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6622A5-EE9C-4E41-B569-D3350C095128}"/>
              </a:ext>
            </a:extLst>
          </p:cNvPr>
          <p:cNvSpPr>
            <a:spLocks noGrp="1"/>
          </p:cNvSpPr>
          <p:nvPr>
            <p:ph type="sldNum" sz="quarter" idx="12"/>
          </p:nvPr>
        </p:nvSpPr>
        <p:spPr/>
        <p:txBody>
          <a:bodyPr/>
          <a:lstStyle/>
          <a:p>
            <a:fld id="{0D220D6F-9E64-4694-BE1E-8D4B6465CDA6}" type="slidenum">
              <a:rPr lang="en-US" smtClean="0"/>
              <a:t>‹#›</a:t>
            </a:fld>
            <a:endParaRPr lang="en-US"/>
          </a:p>
        </p:txBody>
      </p:sp>
    </p:spTree>
    <p:extLst>
      <p:ext uri="{BB962C8B-B14F-4D97-AF65-F5344CB8AC3E}">
        <p14:creationId xmlns:p14="http://schemas.microsoft.com/office/powerpoint/2010/main" val="1936646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224B36-B9F3-4E55-BAAF-388EE580C7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780E95-9485-449B-98FE-4FD84FC6CC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045D8-EF89-4384-B6A1-1C873087E5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0CA74-BE19-4AFB-A65E-CC1B49AB7C4F}" type="datetimeFigureOut">
              <a:rPr lang="en-US" smtClean="0"/>
              <a:t>5/8/2022</a:t>
            </a:fld>
            <a:endParaRPr lang="en-US"/>
          </a:p>
        </p:txBody>
      </p:sp>
      <p:sp>
        <p:nvSpPr>
          <p:cNvPr id="5" name="Footer Placeholder 4">
            <a:extLst>
              <a:ext uri="{FF2B5EF4-FFF2-40B4-BE49-F238E27FC236}">
                <a16:creationId xmlns:a16="http://schemas.microsoft.com/office/drawing/2014/main" id="{C8793DD8-7660-4570-9674-4A610078D0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528175-9D95-4B4F-9B73-11873F1270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20D6F-9E64-4694-BE1E-8D4B6465CDA6}" type="slidenum">
              <a:rPr lang="en-US" smtClean="0"/>
              <a:t>‹#›</a:t>
            </a:fld>
            <a:endParaRPr lang="en-US"/>
          </a:p>
        </p:txBody>
      </p:sp>
    </p:spTree>
    <p:extLst>
      <p:ext uri="{BB962C8B-B14F-4D97-AF65-F5344CB8AC3E}">
        <p14:creationId xmlns:p14="http://schemas.microsoft.com/office/powerpoint/2010/main" val="2061158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0E3085-D34C-4852-B699-D3742C67FF5F}"/>
              </a:ext>
            </a:extLst>
          </p:cNvPr>
          <p:cNvSpPr txBox="1"/>
          <p:nvPr/>
        </p:nvSpPr>
        <p:spPr>
          <a:xfrm>
            <a:off x="2335427" y="1828800"/>
            <a:ext cx="7500551" cy="3970318"/>
          </a:xfrm>
          <a:prstGeom prst="rect">
            <a:avLst/>
          </a:prstGeom>
          <a:noFill/>
        </p:spPr>
        <p:txBody>
          <a:bodyPr wrap="square" rtlCol="0">
            <a:spAutoFit/>
          </a:bodyPr>
          <a:lstStyle/>
          <a:p>
            <a:r>
              <a:rPr lang="en-US" dirty="0"/>
              <a:t>This ppt shows me comparing a cluster-based permutation testing </a:t>
            </a:r>
            <a:r>
              <a:rPr lang="en-US" dirty="0" err="1"/>
              <a:t>MatLab</a:t>
            </a:r>
            <a:r>
              <a:rPr lang="en-US" dirty="0"/>
              <a:t> function that I wrote to BESA stats.</a:t>
            </a:r>
          </a:p>
          <a:p>
            <a:endParaRPr lang="en-US" dirty="0"/>
          </a:p>
          <a:p>
            <a:r>
              <a:rPr lang="en-US" dirty="0"/>
              <a:t>I noticed that my p-values for clusters were close to those of BESA, until the p-values start to get larger (e.g., &gt;.4). Also, the p-values hit a “ceiling” at about 0.5. I realized that this has to do with the way we are calculating the p-value, see the later slide with an explanation.</a:t>
            </a:r>
          </a:p>
          <a:p>
            <a:endParaRPr lang="en-US" dirty="0"/>
          </a:p>
          <a:p>
            <a:r>
              <a:rPr lang="en-US" dirty="0"/>
              <a:t>On each slide, I show the p-value results from the p-value calculation method that Alex chose to use for the timeseries permutation toolbox compared to mine.</a:t>
            </a:r>
          </a:p>
          <a:p>
            <a:endParaRPr lang="en-US" dirty="0"/>
          </a:p>
          <a:p>
            <a:endParaRPr lang="en-US" dirty="0"/>
          </a:p>
          <a:p>
            <a:r>
              <a:rPr lang="en-US" dirty="0"/>
              <a:t>All of this data is the alpha encoding NIIs correlated with age.</a:t>
            </a:r>
          </a:p>
        </p:txBody>
      </p:sp>
    </p:spTree>
    <p:extLst>
      <p:ext uri="{BB962C8B-B14F-4D97-AF65-F5344CB8AC3E}">
        <p14:creationId xmlns:p14="http://schemas.microsoft.com/office/powerpoint/2010/main" val="371314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EE81-084B-4F7E-ABDA-4FFDA0A8F1AA}"/>
              </a:ext>
            </a:extLst>
          </p:cNvPr>
          <p:cNvSpPr>
            <a:spLocks noGrp="1"/>
          </p:cNvSpPr>
          <p:nvPr>
            <p:ph type="title"/>
          </p:nvPr>
        </p:nvSpPr>
        <p:spPr/>
        <p:txBody>
          <a:bodyPr/>
          <a:lstStyle/>
          <a:p>
            <a:r>
              <a:rPr lang="en-US" dirty="0"/>
              <a:t>n4400-n4000 </a:t>
            </a:r>
            <a:r>
              <a:rPr lang="en-US" dirty="0">
                <a:sym typeface="Wingdings" panose="05000000000000000000" pitchFamily="2" charset="2"/>
              </a:rPr>
              <a:t> 10,000 permutations</a:t>
            </a:r>
            <a:endParaRPr lang="en-US" dirty="0"/>
          </a:p>
        </p:txBody>
      </p:sp>
      <p:pic>
        <p:nvPicPr>
          <p:cNvPr id="5" name="Picture 4">
            <a:extLst>
              <a:ext uri="{FF2B5EF4-FFF2-40B4-BE49-F238E27FC236}">
                <a16:creationId xmlns:a16="http://schemas.microsoft.com/office/drawing/2014/main" id="{3BC0DF90-4F82-48DF-B523-47DCBF951229}"/>
              </a:ext>
            </a:extLst>
          </p:cNvPr>
          <p:cNvPicPr>
            <a:picLocks noChangeAspect="1"/>
          </p:cNvPicPr>
          <p:nvPr/>
        </p:nvPicPr>
        <p:blipFill>
          <a:blip r:embed="rId2"/>
          <a:stretch>
            <a:fillRect/>
          </a:stretch>
        </p:blipFill>
        <p:spPr>
          <a:xfrm>
            <a:off x="7661169" y="1466032"/>
            <a:ext cx="3692631" cy="3057757"/>
          </a:xfrm>
          <a:prstGeom prst="rect">
            <a:avLst/>
          </a:prstGeom>
        </p:spPr>
      </p:pic>
      <p:pic>
        <p:nvPicPr>
          <p:cNvPr id="7" name="Picture 6">
            <a:extLst>
              <a:ext uri="{FF2B5EF4-FFF2-40B4-BE49-F238E27FC236}">
                <a16:creationId xmlns:a16="http://schemas.microsoft.com/office/drawing/2014/main" id="{5E7DD811-D28E-4926-B913-86F1574B9CC8}"/>
              </a:ext>
            </a:extLst>
          </p:cNvPr>
          <p:cNvPicPr>
            <a:picLocks noChangeAspect="1"/>
          </p:cNvPicPr>
          <p:nvPr/>
        </p:nvPicPr>
        <p:blipFill>
          <a:blip r:embed="rId3"/>
          <a:stretch>
            <a:fillRect/>
          </a:stretch>
        </p:blipFill>
        <p:spPr>
          <a:xfrm>
            <a:off x="1944862" y="1569698"/>
            <a:ext cx="3020498" cy="2952875"/>
          </a:xfrm>
          <a:prstGeom prst="rect">
            <a:avLst/>
          </a:prstGeom>
        </p:spPr>
      </p:pic>
      <p:pic>
        <p:nvPicPr>
          <p:cNvPr id="9" name="Picture 8">
            <a:extLst>
              <a:ext uri="{FF2B5EF4-FFF2-40B4-BE49-F238E27FC236}">
                <a16:creationId xmlns:a16="http://schemas.microsoft.com/office/drawing/2014/main" id="{600E3D52-8F41-4B3D-A0FE-FB3E5D04C9FD}"/>
              </a:ext>
            </a:extLst>
          </p:cNvPr>
          <p:cNvPicPr>
            <a:picLocks noChangeAspect="1"/>
          </p:cNvPicPr>
          <p:nvPr/>
        </p:nvPicPr>
        <p:blipFill>
          <a:blip r:embed="rId4"/>
          <a:stretch>
            <a:fillRect/>
          </a:stretch>
        </p:blipFill>
        <p:spPr>
          <a:xfrm>
            <a:off x="109152" y="4695442"/>
            <a:ext cx="7772400" cy="1685925"/>
          </a:xfrm>
          <a:prstGeom prst="rect">
            <a:avLst/>
          </a:prstGeom>
        </p:spPr>
      </p:pic>
    </p:spTree>
    <p:extLst>
      <p:ext uri="{BB962C8B-B14F-4D97-AF65-F5344CB8AC3E}">
        <p14:creationId xmlns:p14="http://schemas.microsoft.com/office/powerpoint/2010/main" val="3840143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EE81-084B-4F7E-ABDA-4FFDA0A8F1AA}"/>
              </a:ext>
            </a:extLst>
          </p:cNvPr>
          <p:cNvSpPr>
            <a:spLocks noGrp="1"/>
          </p:cNvSpPr>
          <p:nvPr>
            <p:ph type="title"/>
          </p:nvPr>
        </p:nvSpPr>
        <p:spPr/>
        <p:txBody>
          <a:bodyPr/>
          <a:lstStyle/>
          <a:p>
            <a:r>
              <a:rPr lang="en-US" dirty="0"/>
              <a:t>n4000-n3600 </a:t>
            </a:r>
            <a:r>
              <a:rPr lang="en-US" dirty="0">
                <a:sym typeface="Wingdings" panose="05000000000000000000" pitchFamily="2" charset="2"/>
              </a:rPr>
              <a:t> 10,000 permutations</a:t>
            </a:r>
            <a:endParaRPr lang="en-US" dirty="0"/>
          </a:p>
        </p:txBody>
      </p:sp>
      <p:pic>
        <p:nvPicPr>
          <p:cNvPr id="4" name="Picture 3">
            <a:extLst>
              <a:ext uri="{FF2B5EF4-FFF2-40B4-BE49-F238E27FC236}">
                <a16:creationId xmlns:a16="http://schemas.microsoft.com/office/drawing/2014/main" id="{0C096336-F76D-4C90-85AD-03C524B1BC1D}"/>
              </a:ext>
            </a:extLst>
          </p:cNvPr>
          <p:cNvPicPr>
            <a:picLocks noChangeAspect="1"/>
          </p:cNvPicPr>
          <p:nvPr/>
        </p:nvPicPr>
        <p:blipFill>
          <a:blip r:embed="rId2"/>
          <a:stretch>
            <a:fillRect/>
          </a:stretch>
        </p:blipFill>
        <p:spPr>
          <a:xfrm>
            <a:off x="7050755" y="2442911"/>
            <a:ext cx="4303045" cy="3635063"/>
          </a:xfrm>
          <a:prstGeom prst="rect">
            <a:avLst/>
          </a:prstGeom>
        </p:spPr>
      </p:pic>
      <p:pic>
        <p:nvPicPr>
          <p:cNvPr id="8" name="Picture 7">
            <a:extLst>
              <a:ext uri="{FF2B5EF4-FFF2-40B4-BE49-F238E27FC236}">
                <a16:creationId xmlns:a16="http://schemas.microsoft.com/office/drawing/2014/main" id="{884D0067-A456-4582-A97F-93BE297CDDEE}"/>
              </a:ext>
            </a:extLst>
          </p:cNvPr>
          <p:cNvPicPr>
            <a:picLocks noChangeAspect="1"/>
          </p:cNvPicPr>
          <p:nvPr/>
        </p:nvPicPr>
        <p:blipFill>
          <a:blip r:embed="rId3"/>
          <a:stretch>
            <a:fillRect/>
          </a:stretch>
        </p:blipFill>
        <p:spPr>
          <a:xfrm>
            <a:off x="1078931" y="1884218"/>
            <a:ext cx="4367114" cy="2376224"/>
          </a:xfrm>
          <a:prstGeom prst="rect">
            <a:avLst/>
          </a:prstGeom>
        </p:spPr>
      </p:pic>
      <p:pic>
        <p:nvPicPr>
          <p:cNvPr id="10" name="Picture 9">
            <a:extLst>
              <a:ext uri="{FF2B5EF4-FFF2-40B4-BE49-F238E27FC236}">
                <a16:creationId xmlns:a16="http://schemas.microsoft.com/office/drawing/2014/main" id="{1CDE3115-E6B3-4C8A-A33D-232A86C82C6B}"/>
              </a:ext>
            </a:extLst>
          </p:cNvPr>
          <p:cNvPicPr>
            <a:picLocks noChangeAspect="1"/>
          </p:cNvPicPr>
          <p:nvPr/>
        </p:nvPicPr>
        <p:blipFill>
          <a:blip r:embed="rId4"/>
          <a:stretch>
            <a:fillRect/>
          </a:stretch>
        </p:blipFill>
        <p:spPr>
          <a:xfrm>
            <a:off x="1487756" y="4536020"/>
            <a:ext cx="3653490" cy="1956855"/>
          </a:xfrm>
          <a:prstGeom prst="rect">
            <a:avLst/>
          </a:prstGeom>
        </p:spPr>
      </p:pic>
    </p:spTree>
    <p:extLst>
      <p:ext uri="{BB962C8B-B14F-4D97-AF65-F5344CB8AC3E}">
        <p14:creationId xmlns:p14="http://schemas.microsoft.com/office/powerpoint/2010/main" val="642955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EE81-084B-4F7E-ABDA-4FFDA0A8F1AA}"/>
              </a:ext>
            </a:extLst>
          </p:cNvPr>
          <p:cNvSpPr>
            <a:spLocks noGrp="1"/>
          </p:cNvSpPr>
          <p:nvPr>
            <p:ph type="title"/>
          </p:nvPr>
        </p:nvSpPr>
        <p:spPr/>
        <p:txBody>
          <a:bodyPr/>
          <a:lstStyle/>
          <a:p>
            <a:r>
              <a:rPr lang="en-US" dirty="0"/>
              <a:t>n3600-n3200 </a:t>
            </a:r>
            <a:r>
              <a:rPr lang="en-US" dirty="0">
                <a:sym typeface="Wingdings" panose="05000000000000000000" pitchFamily="2" charset="2"/>
              </a:rPr>
              <a:t> 10,000 permutations</a:t>
            </a:r>
            <a:endParaRPr lang="en-US" dirty="0"/>
          </a:p>
        </p:txBody>
      </p:sp>
      <p:pic>
        <p:nvPicPr>
          <p:cNvPr id="5" name="Picture 4">
            <a:extLst>
              <a:ext uri="{FF2B5EF4-FFF2-40B4-BE49-F238E27FC236}">
                <a16:creationId xmlns:a16="http://schemas.microsoft.com/office/drawing/2014/main" id="{1657AA2C-FB18-43BC-9FC5-D29325181323}"/>
              </a:ext>
            </a:extLst>
          </p:cNvPr>
          <p:cNvPicPr>
            <a:picLocks noChangeAspect="1"/>
          </p:cNvPicPr>
          <p:nvPr/>
        </p:nvPicPr>
        <p:blipFill>
          <a:blip r:embed="rId2"/>
          <a:stretch>
            <a:fillRect/>
          </a:stretch>
        </p:blipFill>
        <p:spPr>
          <a:xfrm>
            <a:off x="1371214" y="2061424"/>
            <a:ext cx="3361425" cy="2735152"/>
          </a:xfrm>
          <a:prstGeom prst="rect">
            <a:avLst/>
          </a:prstGeom>
        </p:spPr>
      </p:pic>
      <p:pic>
        <p:nvPicPr>
          <p:cNvPr id="7" name="Picture 6">
            <a:extLst>
              <a:ext uri="{FF2B5EF4-FFF2-40B4-BE49-F238E27FC236}">
                <a16:creationId xmlns:a16="http://schemas.microsoft.com/office/drawing/2014/main" id="{34A5B5AC-4015-43E1-A194-C09F87168BE6}"/>
              </a:ext>
            </a:extLst>
          </p:cNvPr>
          <p:cNvPicPr>
            <a:picLocks noChangeAspect="1"/>
          </p:cNvPicPr>
          <p:nvPr/>
        </p:nvPicPr>
        <p:blipFill>
          <a:blip r:embed="rId3"/>
          <a:stretch>
            <a:fillRect/>
          </a:stretch>
        </p:blipFill>
        <p:spPr>
          <a:xfrm>
            <a:off x="7254059" y="1903197"/>
            <a:ext cx="4398363" cy="3518690"/>
          </a:xfrm>
          <a:prstGeom prst="rect">
            <a:avLst/>
          </a:prstGeom>
        </p:spPr>
      </p:pic>
      <p:pic>
        <p:nvPicPr>
          <p:cNvPr id="10" name="Picture 9">
            <a:extLst>
              <a:ext uri="{FF2B5EF4-FFF2-40B4-BE49-F238E27FC236}">
                <a16:creationId xmlns:a16="http://schemas.microsoft.com/office/drawing/2014/main" id="{EBBED922-A65B-46EB-9EA8-61EE9932A1BB}"/>
              </a:ext>
            </a:extLst>
          </p:cNvPr>
          <p:cNvPicPr>
            <a:picLocks noChangeAspect="1"/>
          </p:cNvPicPr>
          <p:nvPr/>
        </p:nvPicPr>
        <p:blipFill>
          <a:blip r:embed="rId4"/>
          <a:stretch>
            <a:fillRect/>
          </a:stretch>
        </p:blipFill>
        <p:spPr>
          <a:xfrm>
            <a:off x="109794" y="4985667"/>
            <a:ext cx="6477000" cy="1762125"/>
          </a:xfrm>
          <a:prstGeom prst="rect">
            <a:avLst/>
          </a:prstGeom>
        </p:spPr>
      </p:pic>
    </p:spTree>
    <p:extLst>
      <p:ext uri="{BB962C8B-B14F-4D97-AF65-F5344CB8AC3E}">
        <p14:creationId xmlns:p14="http://schemas.microsoft.com/office/powerpoint/2010/main" val="135257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EE81-084B-4F7E-ABDA-4FFDA0A8F1AA}"/>
              </a:ext>
            </a:extLst>
          </p:cNvPr>
          <p:cNvSpPr>
            <a:spLocks noGrp="1"/>
          </p:cNvSpPr>
          <p:nvPr>
            <p:ph type="title"/>
          </p:nvPr>
        </p:nvSpPr>
        <p:spPr/>
        <p:txBody>
          <a:bodyPr/>
          <a:lstStyle/>
          <a:p>
            <a:r>
              <a:rPr lang="en-US" dirty="0"/>
              <a:t>Theta n4200-n3800 </a:t>
            </a:r>
            <a:r>
              <a:rPr lang="en-US" dirty="0">
                <a:sym typeface="Wingdings" panose="05000000000000000000" pitchFamily="2" charset="2"/>
              </a:rPr>
              <a:t> 10,000 permutations</a:t>
            </a:r>
            <a:endParaRPr lang="en-US" dirty="0"/>
          </a:p>
        </p:txBody>
      </p:sp>
      <p:pic>
        <p:nvPicPr>
          <p:cNvPr id="4" name="Picture 3">
            <a:extLst>
              <a:ext uri="{FF2B5EF4-FFF2-40B4-BE49-F238E27FC236}">
                <a16:creationId xmlns:a16="http://schemas.microsoft.com/office/drawing/2014/main" id="{3448D007-6A62-4BDF-AB06-EF9A325E1AB7}"/>
              </a:ext>
            </a:extLst>
          </p:cNvPr>
          <p:cNvPicPr>
            <a:picLocks noChangeAspect="1"/>
          </p:cNvPicPr>
          <p:nvPr/>
        </p:nvPicPr>
        <p:blipFill>
          <a:blip r:embed="rId2"/>
          <a:stretch>
            <a:fillRect/>
          </a:stretch>
        </p:blipFill>
        <p:spPr>
          <a:xfrm>
            <a:off x="7302843" y="1690688"/>
            <a:ext cx="4338251" cy="3795970"/>
          </a:xfrm>
          <a:prstGeom prst="rect">
            <a:avLst/>
          </a:prstGeom>
        </p:spPr>
      </p:pic>
      <p:pic>
        <p:nvPicPr>
          <p:cNvPr id="8" name="Picture 7">
            <a:extLst>
              <a:ext uri="{FF2B5EF4-FFF2-40B4-BE49-F238E27FC236}">
                <a16:creationId xmlns:a16="http://schemas.microsoft.com/office/drawing/2014/main" id="{C245727E-CCF8-47A1-AB51-25393BCF71D2}"/>
              </a:ext>
            </a:extLst>
          </p:cNvPr>
          <p:cNvPicPr>
            <a:picLocks noChangeAspect="1"/>
          </p:cNvPicPr>
          <p:nvPr/>
        </p:nvPicPr>
        <p:blipFill>
          <a:blip r:embed="rId3"/>
          <a:stretch>
            <a:fillRect/>
          </a:stretch>
        </p:blipFill>
        <p:spPr>
          <a:xfrm>
            <a:off x="1236191" y="1570217"/>
            <a:ext cx="4192030" cy="3346863"/>
          </a:xfrm>
          <a:prstGeom prst="rect">
            <a:avLst/>
          </a:prstGeom>
        </p:spPr>
      </p:pic>
      <p:pic>
        <p:nvPicPr>
          <p:cNvPr id="11" name="Picture 10">
            <a:extLst>
              <a:ext uri="{FF2B5EF4-FFF2-40B4-BE49-F238E27FC236}">
                <a16:creationId xmlns:a16="http://schemas.microsoft.com/office/drawing/2014/main" id="{F54775DE-9ADA-4F3C-B78E-68EC50C27F7B}"/>
              </a:ext>
            </a:extLst>
          </p:cNvPr>
          <p:cNvPicPr>
            <a:picLocks noChangeAspect="1"/>
          </p:cNvPicPr>
          <p:nvPr/>
        </p:nvPicPr>
        <p:blipFill>
          <a:blip r:embed="rId4"/>
          <a:stretch>
            <a:fillRect/>
          </a:stretch>
        </p:blipFill>
        <p:spPr>
          <a:xfrm>
            <a:off x="390268" y="5068457"/>
            <a:ext cx="5562600" cy="1609725"/>
          </a:xfrm>
          <a:prstGeom prst="rect">
            <a:avLst/>
          </a:prstGeom>
        </p:spPr>
      </p:pic>
    </p:spTree>
    <p:extLst>
      <p:ext uri="{BB962C8B-B14F-4D97-AF65-F5344CB8AC3E}">
        <p14:creationId xmlns:p14="http://schemas.microsoft.com/office/powerpoint/2010/main" val="3127104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EE81-084B-4F7E-ABDA-4FFDA0A8F1AA}"/>
              </a:ext>
            </a:extLst>
          </p:cNvPr>
          <p:cNvSpPr>
            <a:spLocks noGrp="1"/>
          </p:cNvSpPr>
          <p:nvPr>
            <p:ph type="title"/>
          </p:nvPr>
        </p:nvSpPr>
        <p:spPr>
          <a:xfrm>
            <a:off x="695068" y="179818"/>
            <a:ext cx="10515600" cy="1325563"/>
          </a:xfrm>
        </p:spPr>
        <p:txBody>
          <a:bodyPr/>
          <a:lstStyle/>
          <a:p>
            <a:r>
              <a:rPr lang="en-US" dirty="0"/>
              <a:t>PESCAH OneDot 200-800ms 15Hz </a:t>
            </a:r>
            <a:r>
              <a:rPr lang="en-US" dirty="0">
                <a:sym typeface="Wingdings" panose="05000000000000000000" pitchFamily="2" charset="2"/>
              </a:rPr>
              <a:t> 10,000 permutations</a:t>
            </a:r>
            <a:endParaRPr lang="en-US" dirty="0"/>
          </a:p>
        </p:txBody>
      </p:sp>
      <p:pic>
        <p:nvPicPr>
          <p:cNvPr id="5" name="Picture 4" descr="Graphical user interface, application, table, Excel&#10;&#10;Description automatically generated">
            <a:extLst>
              <a:ext uri="{FF2B5EF4-FFF2-40B4-BE49-F238E27FC236}">
                <a16:creationId xmlns:a16="http://schemas.microsoft.com/office/drawing/2014/main" id="{6F3D81E3-6054-A2B0-9E1A-A343B94CC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2259" y="1962949"/>
            <a:ext cx="2591162" cy="2200582"/>
          </a:xfrm>
          <a:prstGeom prst="rect">
            <a:avLst/>
          </a:prstGeom>
        </p:spPr>
      </p:pic>
      <p:sp>
        <p:nvSpPr>
          <p:cNvPr id="6" name="TextBox 5">
            <a:extLst>
              <a:ext uri="{FF2B5EF4-FFF2-40B4-BE49-F238E27FC236}">
                <a16:creationId xmlns:a16="http://schemas.microsoft.com/office/drawing/2014/main" id="{CC2AB685-918B-10F6-EBAC-8D3B3FC35857}"/>
              </a:ext>
            </a:extLst>
          </p:cNvPr>
          <p:cNvSpPr txBox="1"/>
          <p:nvPr/>
        </p:nvSpPr>
        <p:spPr>
          <a:xfrm>
            <a:off x="8485541" y="4246388"/>
            <a:ext cx="1804597" cy="369332"/>
          </a:xfrm>
          <a:prstGeom prst="rect">
            <a:avLst/>
          </a:prstGeom>
          <a:noFill/>
        </p:spPr>
        <p:txBody>
          <a:bodyPr wrap="square" rtlCol="0">
            <a:spAutoFit/>
          </a:bodyPr>
          <a:lstStyle/>
          <a:p>
            <a:r>
              <a:rPr lang="en-US" dirty="0"/>
              <a:t>15 total clusters</a:t>
            </a:r>
          </a:p>
        </p:txBody>
      </p:sp>
      <p:pic>
        <p:nvPicPr>
          <p:cNvPr id="9" name="Picture 8">
            <a:extLst>
              <a:ext uri="{FF2B5EF4-FFF2-40B4-BE49-F238E27FC236}">
                <a16:creationId xmlns:a16="http://schemas.microsoft.com/office/drawing/2014/main" id="{C15874CF-3A94-2532-AAD1-20E127F31D2C}"/>
              </a:ext>
            </a:extLst>
          </p:cNvPr>
          <p:cNvPicPr>
            <a:picLocks noChangeAspect="1"/>
          </p:cNvPicPr>
          <p:nvPr/>
        </p:nvPicPr>
        <p:blipFill>
          <a:blip r:embed="rId3"/>
          <a:stretch>
            <a:fillRect/>
          </a:stretch>
        </p:blipFill>
        <p:spPr>
          <a:xfrm>
            <a:off x="4099742" y="922163"/>
            <a:ext cx="2524125" cy="3324225"/>
          </a:xfrm>
          <a:prstGeom prst="rect">
            <a:avLst/>
          </a:prstGeom>
        </p:spPr>
      </p:pic>
      <p:pic>
        <p:nvPicPr>
          <p:cNvPr id="12" name="Picture 11">
            <a:extLst>
              <a:ext uri="{FF2B5EF4-FFF2-40B4-BE49-F238E27FC236}">
                <a16:creationId xmlns:a16="http://schemas.microsoft.com/office/drawing/2014/main" id="{1FBA3503-2571-13AA-893E-55213F45CB11}"/>
              </a:ext>
            </a:extLst>
          </p:cNvPr>
          <p:cNvPicPr>
            <a:picLocks noChangeAspect="1"/>
          </p:cNvPicPr>
          <p:nvPr/>
        </p:nvPicPr>
        <p:blipFill>
          <a:blip r:embed="rId4"/>
          <a:stretch>
            <a:fillRect/>
          </a:stretch>
        </p:blipFill>
        <p:spPr>
          <a:xfrm>
            <a:off x="306324" y="4268768"/>
            <a:ext cx="6606540" cy="2421570"/>
          </a:xfrm>
          <a:prstGeom prst="rect">
            <a:avLst/>
          </a:prstGeom>
        </p:spPr>
      </p:pic>
    </p:spTree>
    <p:extLst>
      <p:ext uri="{BB962C8B-B14F-4D97-AF65-F5344CB8AC3E}">
        <p14:creationId xmlns:p14="http://schemas.microsoft.com/office/powerpoint/2010/main" val="364195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71C2-B0FC-1813-C913-01192300390B}"/>
              </a:ext>
            </a:extLst>
          </p:cNvPr>
          <p:cNvSpPr>
            <a:spLocks noGrp="1"/>
          </p:cNvSpPr>
          <p:nvPr>
            <p:ph type="title"/>
          </p:nvPr>
        </p:nvSpPr>
        <p:spPr/>
        <p:txBody>
          <a:bodyPr/>
          <a:lstStyle/>
          <a:p>
            <a:r>
              <a:rPr lang="en-US" dirty="0"/>
              <a:t>Why there is the .5 ceiling</a:t>
            </a:r>
          </a:p>
        </p:txBody>
      </p:sp>
      <p:sp>
        <p:nvSpPr>
          <p:cNvPr id="3" name="Content Placeholder 2">
            <a:extLst>
              <a:ext uri="{FF2B5EF4-FFF2-40B4-BE49-F238E27FC236}">
                <a16:creationId xmlns:a16="http://schemas.microsoft.com/office/drawing/2014/main" id="{1B638E9A-77AC-C567-6792-93ED7C54151B}"/>
              </a:ext>
            </a:extLst>
          </p:cNvPr>
          <p:cNvSpPr>
            <a:spLocks noGrp="1"/>
          </p:cNvSpPr>
          <p:nvPr>
            <p:ph idx="1"/>
          </p:nvPr>
        </p:nvSpPr>
        <p:spPr/>
        <p:txBody>
          <a:bodyPr/>
          <a:lstStyle/>
          <a:p>
            <a:r>
              <a:rPr lang="en-US" dirty="0"/>
              <a:t>The way the p-value is calculated is by taking the number of values more extreme (i.e., further from 0) than the cluster of interest and dividing this number by the total number of values in the null distribution. This means that values near 0 will have about 50% of all other values on either side, resulting in a p-value of .5.</a:t>
            </a:r>
          </a:p>
        </p:txBody>
      </p:sp>
    </p:spTree>
    <p:extLst>
      <p:ext uri="{BB962C8B-B14F-4D97-AF65-F5344CB8AC3E}">
        <p14:creationId xmlns:p14="http://schemas.microsoft.com/office/powerpoint/2010/main" val="556485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AF33-24C4-FE94-BD22-D534E9EE3E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6430C5-AFEB-D106-32E7-F3D262EEA71A}"/>
              </a:ext>
            </a:extLst>
          </p:cNvPr>
          <p:cNvSpPr>
            <a:spLocks noGrp="1"/>
          </p:cNvSpPr>
          <p:nvPr>
            <p:ph idx="1"/>
          </p:nvPr>
        </p:nvSpPr>
        <p:spPr>
          <a:xfrm>
            <a:off x="838200" y="1825625"/>
            <a:ext cx="3861816" cy="4351338"/>
          </a:xfrm>
        </p:spPr>
        <p:txBody>
          <a:bodyPr/>
          <a:lstStyle/>
          <a:p>
            <a:r>
              <a:rPr lang="en-US" dirty="0"/>
              <a:t>When I use the suprathreshold script, the distribution is </a:t>
            </a:r>
            <a:r>
              <a:rPr lang="en-US"/>
              <a:t>off centered…</a:t>
            </a:r>
            <a:endParaRPr lang="en-US" dirty="0"/>
          </a:p>
        </p:txBody>
      </p:sp>
      <p:pic>
        <p:nvPicPr>
          <p:cNvPr id="5" name="Picture 4">
            <a:extLst>
              <a:ext uri="{FF2B5EF4-FFF2-40B4-BE49-F238E27FC236}">
                <a16:creationId xmlns:a16="http://schemas.microsoft.com/office/drawing/2014/main" id="{F5947927-E8BD-2824-CDF6-70729805CFB6}"/>
              </a:ext>
            </a:extLst>
          </p:cNvPr>
          <p:cNvPicPr>
            <a:picLocks noChangeAspect="1"/>
          </p:cNvPicPr>
          <p:nvPr/>
        </p:nvPicPr>
        <p:blipFill>
          <a:blip r:embed="rId2"/>
          <a:stretch>
            <a:fillRect/>
          </a:stretch>
        </p:blipFill>
        <p:spPr>
          <a:xfrm>
            <a:off x="5067264" y="2127039"/>
            <a:ext cx="6923568" cy="3748509"/>
          </a:xfrm>
          <a:prstGeom prst="rect">
            <a:avLst/>
          </a:prstGeom>
        </p:spPr>
      </p:pic>
    </p:spTree>
    <p:extLst>
      <p:ext uri="{BB962C8B-B14F-4D97-AF65-F5344CB8AC3E}">
        <p14:creationId xmlns:p14="http://schemas.microsoft.com/office/powerpoint/2010/main" val="4213771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243</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n4400-n4000  10,000 permutations</vt:lpstr>
      <vt:lpstr>n4000-n3600  10,000 permutations</vt:lpstr>
      <vt:lpstr>n3600-n3200  10,000 permutations</vt:lpstr>
      <vt:lpstr>Theta n4200-n3800  10,000 permutations</vt:lpstr>
      <vt:lpstr>PESCAH OneDot 200-800ms 15Hz  10,000 permutations</vt:lpstr>
      <vt:lpstr>Why there is the .5 ceiling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Springer, Seth</dc:creator>
  <cp:lastModifiedBy>Seth Springer</cp:lastModifiedBy>
  <cp:revision>10</cp:revision>
  <dcterms:created xsi:type="dcterms:W3CDTF">2022-05-06T01:21:01Z</dcterms:created>
  <dcterms:modified xsi:type="dcterms:W3CDTF">2022-05-08T17:06:35Z</dcterms:modified>
</cp:coreProperties>
</file>