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9" r:id="rId5"/>
    <p:sldId id="257" r:id="rId6"/>
    <p:sldId id="271" r:id="rId7"/>
    <p:sldId id="274" r:id="rId8"/>
    <p:sldId id="272" r:id="rId9"/>
    <p:sldId id="273" r:id="rId10"/>
    <p:sldId id="290" r:id="rId11"/>
    <p:sldId id="291" r:id="rId12"/>
    <p:sldId id="292" r:id="rId13"/>
    <p:sldId id="258" r:id="rId14"/>
    <p:sldId id="259" r:id="rId15"/>
    <p:sldId id="263" r:id="rId16"/>
    <p:sldId id="262" r:id="rId17"/>
    <p:sldId id="261" r:id="rId18"/>
    <p:sldId id="260" r:id="rId19"/>
    <p:sldId id="264" r:id="rId20"/>
    <p:sldId id="265" r:id="rId21"/>
    <p:sldId id="266" r:id="rId22"/>
    <p:sldId id="267" r:id="rId23"/>
    <p:sldId id="268" r:id="rId24"/>
    <p:sldId id="270" r:id="rId25"/>
  </p:sldIdLst>
  <p:sldSz cx="9144000" cy="5143500"/>
  <p:notesSz cx="6858000" cy="9144000"/>
  <p:embeddedFontLst>
    <p:embeddedFont>
      <p:font typeface="Proxima Nova"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125bc8df582_1_7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5bc8df582_1_7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13532f82d6c_1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532f82d6c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13532f82d6c_1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532f82d6c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125bc8df582_1_8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5bc8df582_1_8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125bc8df582_1_4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5bc8df582_1_4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125bc8df582_1_4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5bc8df582_1_4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13532f82d6c_1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532f82d6c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125bc8df582_1_7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5bc8df582_1_7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125bc8df582_1_7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5bc8df582_1_7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125bc8df582_1_7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5bc8df582_1_7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125bc8df582_1_7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5bc8df582_1_7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12023c01da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023c01da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nvSpPr>
        <p:spPr>
          <a:xfrm>
            <a:off x="152400" y="152400"/>
            <a:ext cx="8926800" cy="491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sz="1600" b="1">
                <a:solidFill>
                  <a:schemeClr val="tx1"/>
                </a:solidFill>
                <a:latin typeface="Times New Roman" panose="02020603050405020304"/>
                <a:ea typeface="Times New Roman" panose="02020603050405020304"/>
                <a:cs typeface="Times New Roman" panose="02020603050405020304"/>
                <a:sym typeface="Times New Roman" panose="02020603050405020304"/>
              </a:rPr>
              <a:t>Major Project</a:t>
            </a:r>
            <a:r>
              <a:rPr lang="en-US" altLang="en-GB" sz="1600" b="1">
                <a:solidFill>
                  <a:schemeClr val="tx1"/>
                </a:solidFill>
                <a:latin typeface="Times New Roman" panose="02020603050405020304"/>
                <a:ea typeface="Times New Roman" panose="02020603050405020304"/>
                <a:cs typeface="Times New Roman" panose="02020603050405020304"/>
                <a:sym typeface="Times New Roman" panose="02020603050405020304"/>
              </a:rPr>
              <a:t> Presentation </a:t>
            </a:r>
            <a:r>
              <a:rPr lang="en-GB" sz="1600" b="1">
                <a:solidFill>
                  <a:schemeClr val="tx1"/>
                </a:solidFill>
                <a:latin typeface="Times New Roman" panose="02020603050405020304"/>
                <a:ea typeface="Times New Roman" panose="02020603050405020304"/>
                <a:cs typeface="Times New Roman" panose="02020603050405020304"/>
                <a:sym typeface="Times New Roman" panose="02020603050405020304"/>
              </a:rPr>
              <a:t>on</a:t>
            </a:r>
            <a:endParaRPr lang="en-GB" sz="16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16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GB" sz="1600" b="1">
                <a:solidFill>
                  <a:srgbClr val="FF0000"/>
                </a:solidFill>
                <a:latin typeface="Times New Roman" panose="02020603050405020304"/>
                <a:ea typeface="Times New Roman" panose="02020603050405020304"/>
                <a:cs typeface="Times New Roman" panose="02020603050405020304"/>
                <a:sym typeface="Times New Roman" panose="02020603050405020304"/>
              </a:rPr>
              <a:t>IMPLEMENTATION OF CRDT IN REAL-TIME COLLABORATIVE APPLICATOINS</a:t>
            </a:r>
            <a:endParaRPr>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50000"/>
              </a:lnSpc>
              <a:spcBef>
                <a:spcPts val="0"/>
              </a:spcBef>
              <a:spcAft>
                <a:spcPts val="0"/>
              </a:spcAft>
              <a:buNone/>
            </a:pPr>
            <a:endPar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50000"/>
              </a:lnSpc>
              <a:spcBef>
                <a:spcPts val="0"/>
              </a:spcBef>
              <a:spcAft>
                <a:spcPts val="0"/>
              </a:spcAft>
              <a:buNone/>
            </a:pPr>
            <a:r>
              <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rPr>
              <a:t>BY</a:t>
            </a:r>
            <a:endPar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50000"/>
              </a:lnSpc>
              <a:spcBef>
                <a:spcPts val="0"/>
              </a:spcBef>
              <a:spcAft>
                <a:spcPts val="0"/>
              </a:spcAft>
              <a:buNone/>
            </a:pPr>
            <a:endParaRPr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11000"/>
              </a:lnSpc>
              <a:spcBef>
                <a:spcPts val="0"/>
              </a:spcBef>
              <a:spcAft>
                <a:spcPts val="0"/>
              </a:spcAft>
              <a:buNone/>
            </a:pPr>
            <a:r>
              <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rPr>
              <a:t>TARAKANT SETH                  18WJ1A05Y3</a:t>
            </a:r>
            <a:endParaRPr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11000"/>
              </a:lnSpc>
              <a:spcBef>
                <a:spcPts val="0"/>
              </a:spcBef>
              <a:spcAft>
                <a:spcPts val="0"/>
              </a:spcAft>
              <a:buNone/>
            </a:pPr>
            <a:r>
              <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rPr>
              <a:t>VARUN PAPISHETTY           18WJ1A05Z5</a:t>
            </a:r>
            <a:endParaRPr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7000"/>
              </a:lnSpc>
              <a:spcBef>
                <a:spcPts val="0"/>
              </a:spcBef>
              <a:spcAft>
                <a:spcPts val="0"/>
              </a:spcAft>
              <a:buNone/>
            </a:pPr>
            <a:r>
              <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endParaRPr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11000"/>
              </a:lnSpc>
              <a:spcBef>
                <a:spcPts val="0"/>
              </a:spcBef>
              <a:spcAft>
                <a:spcPts val="0"/>
              </a:spcAft>
              <a:buNone/>
            </a:pPr>
            <a:r>
              <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rPr>
              <a:t>Under the Esteemed Guidance Of</a:t>
            </a:r>
            <a:endParaRPr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11000"/>
              </a:lnSpc>
              <a:spcBef>
                <a:spcPts val="400"/>
              </a:spcBef>
              <a:spcAft>
                <a:spcPts val="0"/>
              </a:spcAft>
              <a:buNone/>
            </a:pPr>
            <a:r>
              <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rPr>
              <a:t>Mr. V. DEVASEKHAR,</a:t>
            </a:r>
            <a:endParaRPr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11000"/>
              </a:lnSpc>
              <a:spcBef>
                <a:spcPts val="400"/>
              </a:spcBef>
              <a:spcAft>
                <a:spcPts val="0"/>
              </a:spcAft>
              <a:buNone/>
            </a:pPr>
            <a:r>
              <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rPr>
              <a:t>Head Of The Department, CSE.</a:t>
            </a:r>
            <a:endParaRPr lang="en-GB"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11000"/>
              </a:lnSpc>
              <a:spcBef>
                <a:spcPts val="400"/>
              </a:spcBef>
              <a:spcAft>
                <a:spcPts val="0"/>
              </a:spcAft>
              <a:buNone/>
            </a:pPr>
            <a:endParaRPr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11000"/>
              </a:lnSpc>
              <a:spcBef>
                <a:spcPts val="400"/>
              </a:spcBef>
              <a:spcAft>
                <a:spcPts val="0"/>
              </a:spcAft>
              <a:buNone/>
            </a:pPr>
            <a:r>
              <a:rPr lang="en-GB" sz="1200" u="sng">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GB" u="sng">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endParaRPr u="sng">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50000"/>
              </a:lnSpc>
              <a:spcBef>
                <a:spcPts val="0"/>
              </a:spcBef>
              <a:spcAft>
                <a:spcPts val="0"/>
              </a:spcAft>
              <a:buNone/>
            </a:pPr>
            <a:r>
              <a:rPr lang="en-GB" sz="1200" b="1">
                <a:solidFill>
                  <a:srgbClr val="FF0000"/>
                </a:solidFill>
                <a:latin typeface="Times New Roman" panose="02020603050405020304"/>
                <a:ea typeface="Times New Roman" panose="02020603050405020304"/>
                <a:cs typeface="Times New Roman" panose="02020603050405020304"/>
                <a:sym typeface="Times New Roman" panose="02020603050405020304"/>
              </a:rPr>
              <a:t>GURU NANAK INSTITUTIONS TECHNICAL CAMPUS (AUTONOMOUS)</a:t>
            </a:r>
            <a:endParaRPr sz="12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07000"/>
              </a:lnSpc>
              <a:spcBef>
                <a:spcPts val="0"/>
              </a:spcBef>
              <a:spcAft>
                <a:spcPts val="0"/>
              </a:spcAft>
              <a:buNone/>
            </a:pPr>
            <a:r>
              <a:rPr lang="en-GB" sz="1200" b="1">
                <a:solidFill>
                  <a:schemeClr val="tx1"/>
                </a:solidFill>
                <a:latin typeface="Times New Roman" panose="02020603050405020304"/>
                <a:ea typeface="Times New Roman" panose="02020603050405020304"/>
                <a:cs typeface="Times New Roman" panose="02020603050405020304"/>
                <a:sym typeface="Times New Roman" panose="02020603050405020304"/>
              </a:rPr>
              <a:t>School of Engineering and Technology</a:t>
            </a:r>
            <a:endParaRPr sz="12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07000"/>
              </a:lnSpc>
              <a:spcBef>
                <a:spcPts val="600"/>
              </a:spcBef>
              <a:spcAft>
                <a:spcPts val="0"/>
              </a:spcAft>
              <a:buNone/>
            </a:pPr>
            <a:r>
              <a:rPr lang="en-GB" sz="1200" b="1">
                <a:solidFill>
                  <a:schemeClr val="tx1"/>
                </a:solidFill>
                <a:latin typeface="Times New Roman" panose="02020603050405020304"/>
                <a:ea typeface="Times New Roman" panose="02020603050405020304"/>
                <a:cs typeface="Times New Roman" panose="02020603050405020304"/>
                <a:sym typeface="Times New Roman" panose="02020603050405020304"/>
              </a:rPr>
              <a:t>Ibrahimpatnam, R.R District- 501506</a:t>
            </a:r>
            <a:endParaRPr sz="12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ctr" rtl="0">
              <a:lnSpc>
                <a:spcPct val="107000"/>
              </a:lnSpc>
              <a:spcBef>
                <a:spcPts val="600"/>
              </a:spcBef>
              <a:spcAft>
                <a:spcPts val="600"/>
              </a:spcAft>
              <a:buNone/>
            </a:pPr>
            <a:r>
              <a:rPr lang="en-GB" sz="1200" b="1">
                <a:solidFill>
                  <a:schemeClr val="tx1"/>
                </a:solidFill>
                <a:latin typeface="Times New Roman" panose="02020603050405020304"/>
                <a:ea typeface="Times New Roman" panose="02020603050405020304"/>
                <a:cs typeface="Times New Roman" panose="02020603050405020304"/>
                <a:sym typeface="Times New Roman" panose="02020603050405020304"/>
              </a:rPr>
              <a:t>2021-2022</a:t>
            </a:r>
            <a:endParaRPr lang="en-GB" sz="12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6" name="Picture 96"/>
          <p:cNvPicPr/>
          <p:nvPr/>
        </p:nvPicPr>
        <p:blipFill>
          <a:blip r:embed="rId1"/>
          <a:stretch>
            <a:fillRect/>
          </a:stretch>
        </p:blipFill>
        <p:spPr>
          <a:xfrm>
            <a:off x="4172268" y="3671888"/>
            <a:ext cx="885825" cy="6203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80585" y="307230"/>
            <a:ext cx="8520600" cy="572700"/>
          </a:xfrm>
        </p:spPr>
        <p:txBody>
          <a:bodyPr>
            <a:normAutofit fontScale="90000"/>
          </a:bodyPr>
          <a:p>
            <a:pPr algn="ctr"/>
            <a:r>
              <a:rPr lang="en-US" b="1"/>
              <a:t>EXAMPLE</a:t>
            </a:r>
            <a:endParaRPr lang="en-US" b="1"/>
          </a:p>
        </p:txBody>
      </p:sp>
      <p:sp>
        <p:nvSpPr>
          <p:cNvPr id="3" name="Text Placeholder 2"/>
          <p:cNvSpPr/>
          <p:nvPr>
            <p:ph type="body" idx="1"/>
          </p:nvPr>
        </p:nvSpPr>
        <p:spPr/>
        <p:txBody>
          <a:bodyPr/>
          <a:p>
            <a:pPr marL="114300" indent="0">
              <a:buNone/>
            </a:pPr>
            <a:r>
              <a:rPr lang="en-US"/>
              <a:t> </a:t>
            </a:r>
            <a:endParaRPr lang="en-US"/>
          </a:p>
        </p:txBody>
      </p:sp>
      <p:pic>
        <p:nvPicPr>
          <p:cNvPr id="4" name="Picture 3"/>
          <p:cNvPicPr>
            <a:picLocks noChangeAspect="1"/>
          </p:cNvPicPr>
          <p:nvPr/>
        </p:nvPicPr>
        <p:blipFill>
          <a:blip r:embed="rId1"/>
          <a:stretch>
            <a:fillRect/>
          </a:stretch>
        </p:blipFill>
        <p:spPr>
          <a:xfrm>
            <a:off x="311785" y="1017905"/>
            <a:ext cx="8458200" cy="2874645"/>
          </a:xfrm>
          <a:prstGeom prst="rect">
            <a:avLst/>
          </a:prstGeom>
        </p:spPr>
      </p:pic>
      <p:sp>
        <p:nvSpPr>
          <p:cNvPr id="5" name="Text Box 4"/>
          <p:cNvSpPr txBox="1"/>
          <p:nvPr/>
        </p:nvSpPr>
        <p:spPr>
          <a:xfrm>
            <a:off x="1266190" y="4207510"/>
            <a:ext cx="6860540" cy="337185"/>
          </a:xfrm>
          <a:prstGeom prst="rect">
            <a:avLst/>
          </a:prstGeom>
          <a:noFill/>
        </p:spPr>
        <p:txBody>
          <a:bodyPr wrap="square" rtlCol="0">
            <a:spAutoFit/>
          </a:bodyPr>
          <a:p>
            <a:pPr algn="ctr"/>
            <a:r>
              <a:rPr lang="en-US" sz="1600">
                <a:latin typeface="Times New Roman" panose="02020603050405020304" pitchFamily="18" charset="0"/>
                <a:cs typeface="Times New Roman" panose="02020603050405020304" pitchFamily="18" charset="0"/>
              </a:rPr>
              <a:t>Fig : Concurrent assignment to the register at doc.get(“key”) by replicas p and q.</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pic>
        <p:nvPicPr>
          <p:cNvPr id="65" name="Google Shape;65;p15" descr="/home/tara/Documents/major project/diagrams/architecture.jpgarchitecture"/>
          <p:cNvPicPr preferRelativeResize="0"/>
          <p:nvPr/>
        </p:nvPicPr>
        <p:blipFill rotWithShape="1">
          <a:blip r:embed="rId1"/>
          <a:srcRect/>
          <a:stretch>
            <a:fillRect/>
          </a:stretch>
        </p:blipFill>
        <p:spPr>
          <a:xfrm>
            <a:off x="1377500" y="-65082"/>
            <a:ext cx="7530350" cy="5647690"/>
          </a:xfrm>
          <a:prstGeom prst="rect">
            <a:avLst/>
          </a:prstGeom>
          <a:noFill/>
          <a:ln>
            <a:noFill/>
          </a:ln>
        </p:spPr>
      </p:pic>
      <p:sp>
        <p:nvSpPr>
          <p:cNvPr id="66" name="Google Shape;66;p15"/>
          <p:cNvSpPr txBox="1"/>
          <p:nvPr>
            <p:ph type="body" idx="1"/>
          </p:nvPr>
        </p:nvSpPr>
        <p:spPr>
          <a:xfrm>
            <a:off x="361800" y="273775"/>
            <a:ext cx="5998800" cy="598800"/>
          </a:xfrm>
          <a:prstGeom prst="rect">
            <a:avLst/>
          </a:prstGeom>
        </p:spPr>
        <p:txBody>
          <a:bodyPr spcFirstLastPara="1" wrap="square" lIns="91425" tIns="91425" rIns="91425" bIns="91425" anchor="ctr" anchorCtr="0">
            <a:normAutofit/>
          </a:bodyPr>
          <a:lstStyle/>
          <a:p>
            <a:pPr marL="462915" lvl="0" indent="0" algn="l" rtl="0">
              <a:spcBef>
                <a:spcPts val="0"/>
              </a:spcBef>
              <a:spcAft>
                <a:spcPts val="0"/>
              </a:spcAft>
              <a:buNone/>
            </a:pPr>
            <a:r>
              <a:rPr lang="en-GB" sz="2400" b="1">
                <a:solidFill>
                  <a:schemeClr val="tx1"/>
                </a:solidFill>
              </a:rPr>
              <a:t>ARCHITECTURE</a:t>
            </a:r>
            <a:endParaRPr lang="en-GB" sz="2400"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6"/>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 </a:t>
            </a:r>
            <a:endParaRPr lang="en-GB"/>
          </a:p>
        </p:txBody>
      </p:sp>
      <p:pic>
        <p:nvPicPr>
          <p:cNvPr id="72" name="Google Shape;72;p16"/>
          <p:cNvPicPr preferRelativeResize="0"/>
          <p:nvPr/>
        </p:nvPicPr>
        <p:blipFill>
          <a:blip r:embed="rId1"/>
          <a:stretch>
            <a:fillRect/>
          </a:stretch>
        </p:blipFill>
        <p:spPr>
          <a:xfrm>
            <a:off x="2557150" y="273775"/>
            <a:ext cx="6382750" cy="4787050"/>
          </a:xfrm>
          <a:prstGeom prst="rect">
            <a:avLst/>
          </a:prstGeom>
          <a:noFill/>
          <a:ln>
            <a:noFill/>
          </a:ln>
        </p:spPr>
      </p:pic>
      <p:sp>
        <p:nvSpPr>
          <p:cNvPr id="73" name="Google Shape;73;p16"/>
          <p:cNvSpPr txBox="1"/>
          <p:nvPr>
            <p:ph type="body" idx="1"/>
          </p:nvPr>
        </p:nvSpPr>
        <p:spPr>
          <a:xfrm>
            <a:off x="361800" y="273775"/>
            <a:ext cx="5998800" cy="598800"/>
          </a:xfrm>
          <a:prstGeom prst="rect">
            <a:avLst/>
          </a:prstGeom>
        </p:spPr>
        <p:txBody>
          <a:bodyPr spcFirstLastPara="1" wrap="square" lIns="91425" tIns="91425" rIns="91425" bIns="91425" anchor="ctr" anchorCtr="0">
            <a:normAutofit/>
          </a:bodyPr>
          <a:lstStyle/>
          <a:p>
            <a:pPr marL="462915" lvl="0" indent="0" algn="l" rtl="0">
              <a:spcBef>
                <a:spcPts val="0"/>
              </a:spcBef>
              <a:spcAft>
                <a:spcPts val="0"/>
              </a:spcAft>
              <a:buNone/>
            </a:pPr>
            <a:r>
              <a:rPr lang="en-GB" sz="2400" b="1">
                <a:solidFill>
                  <a:schemeClr val="tx1"/>
                </a:solidFill>
              </a:rPr>
              <a:t>FINAL ARCHITECTURE</a:t>
            </a:r>
            <a:endParaRPr lang="en-GB" sz="2400" b="1">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pic>
        <p:nvPicPr>
          <p:cNvPr id="97" name="Google Shape;97;p20"/>
          <p:cNvPicPr preferRelativeResize="0"/>
          <p:nvPr/>
        </p:nvPicPr>
        <p:blipFill rotWithShape="1">
          <a:blip r:embed="rId1"/>
          <a:srcRect t="5579" b="5570"/>
          <a:stretch>
            <a:fillRect/>
          </a:stretch>
        </p:blipFill>
        <p:spPr>
          <a:xfrm>
            <a:off x="559450" y="584575"/>
            <a:ext cx="8025096" cy="4558926"/>
          </a:xfrm>
          <a:prstGeom prst="rect">
            <a:avLst/>
          </a:prstGeom>
          <a:noFill/>
          <a:ln>
            <a:noFill/>
          </a:ln>
        </p:spPr>
      </p:pic>
      <p:sp>
        <p:nvSpPr>
          <p:cNvPr id="98" name="Google Shape;98;p20"/>
          <p:cNvSpPr txBox="1"/>
          <p:nvPr>
            <p:ph type="body" idx="1"/>
          </p:nvPr>
        </p:nvSpPr>
        <p:spPr>
          <a:xfrm>
            <a:off x="319500" y="273425"/>
            <a:ext cx="5998800" cy="598800"/>
          </a:xfrm>
          <a:prstGeom prst="rect">
            <a:avLst/>
          </a:prstGeom>
        </p:spPr>
        <p:txBody>
          <a:bodyPr spcFirstLastPara="1" wrap="square" lIns="91425" tIns="91425" rIns="91425" bIns="91425" anchor="ctr" anchorCtr="0">
            <a:normAutofit/>
          </a:bodyPr>
          <a:lstStyle/>
          <a:p>
            <a:pPr marL="454660" lvl="0" indent="0" algn="l" rtl="0">
              <a:spcBef>
                <a:spcPts val="0"/>
              </a:spcBef>
              <a:spcAft>
                <a:spcPts val="0"/>
              </a:spcAft>
              <a:buNone/>
            </a:pPr>
            <a:r>
              <a:rPr lang="en-GB" sz="2400" b="1">
                <a:solidFill>
                  <a:schemeClr val="tx1"/>
                </a:solidFill>
              </a:rPr>
              <a:t>USE</a:t>
            </a:r>
            <a:r>
              <a:rPr lang="en-GB" sz="2400" b="1"/>
              <a:t>-</a:t>
            </a:r>
            <a:r>
              <a:rPr lang="en-GB" sz="2400" b="1">
                <a:solidFill>
                  <a:schemeClr val="tx1"/>
                </a:solidFill>
              </a:rPr>
              <a:t>CASE DIAGRAM</a:t>
            </a:r>
            <a:endParaRPr lang="en-GB" sz="2400" b="1">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body" idx="1"/>
          </p:nvPr>
        </p:nvSpPr>
        <p:spPr>
          <a:xfrm>
            <a:off x="319500" y="273425"/>
            <a:ext cx="5998800" cy="598800"/>
          </a:xfrm>
          <a:prstGeom prst="rect">
            <a:avLst/>
          </a:prstGeom>
        </p:spPr>
        <p:txBody>
          <a:bodyPr spcFirstLastPara="1" wrap="square" lIns="91425" tIns="91425" rIns="91425" bIns="91425" anchor="ctr" anchorCtr="0">
            <a:normAutofit/>
          </a:bodyPr>
          <a:lstStyle/>
          <a:p>
            <a:pPr marL="454660" lvl="0" indent="0" algn="l" rtl="0">
              <a:spcBef>
                <a:spcPts val="0"/>
              </a:spcBef>
              <a:spcAft>
                <a:spcPts val="0"/>
              </a:spcAft>
              <a:buNone/>
            </a:pPr>
            <a:r>
              <a:rPr lang="en-GB" sz="2400" b="1">
                <a:solidFill>
                  <a:schemeClr val="tx1"/>
                </a:solidFill>
              </a:rPr>
              <a:t>ACTIVITY DIAGRAM</a:t>
            </a:r>
            <a:endParaRPr lang="en-GB" sz="2400" b="1">
              <a:solidFill>
                <a:schemeClr val="tx1"/>
              </a:solidFill>
            </a:endParaRPr>
          </a:p>
        </p:txBody>
      </p:sp>
      <p:pic>
        <p:nvPicPr>
          <p:cNvPr id="91" name="Google Shape;91;p19"/>
          <p:cNvPicPr preferRelativeResize="0"/>
          <p:nvPr/>
        </p:nvPicPr>
        <p:blipFill rotWithShape="1">
          <a:blip r:embed="rId1"/>
          <a:srcRect l="864" r="855"/>
          <a:stretch>
            <a:fillRect/>
          </a:stretch>
        </p:blipFill>
        <p:spPr>
          <a:xfrm>
            <a:off x="244225" y="988488"/>
            <a:ext cx="4118874" cy="4191150"/>
          </a:xfrm>
          <a:prstGeom prst="rect">
            <a:avLst/>
          </a:prstGeom>
          <a:noFill/>
          <a:ln>
            <a:noFill/>
          </a:ln>
        </p:spPr>
      </p:pic>
      <p:pic>
        <p:nvPicPr>
          <p:cNvPr id="92" name="Google Shape;92;p19"/>
          <p:cNvPicPr preferRelativeResize="0"/>
          <p:nvPr/>
        </p:nvPicPr>
        <p:blipFill rotWithShape="1">
          <a:blip r:embed="rId2"/>
          <a:srcRect l="2189" r="2180"/>
          <a:stretch>
            <a:fillRect/>
          </a:stretch>
        </p:blipFill>
        <p:spPr>
          <a:xfrm>
            <a:off x="4871950" y="1024625"/>
            <a:ext cx="4118875" cy="4118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1"/>
          <a:stretch>
            <a:fillRect/>
          </a:stretch>
        </p:blipFill>
        <p:spPr>
          <a:xfrm>
            <a:off x="3740255" y="31675"/>
            <a:ext cx="5145150" cy="5259900"/>
          </a:xfrm>
          <a:prstGeom prst="rect">
            <a:avLst/>
          </a:prstGeom>
          <a:noFill/>
          <a:ln>
            <a:noFill/>
          </a:ln>
        </p:spPr>
      </p:pic>
      <p:sp>
        <p:nvSpPr>
          <p:cNvPr id="85" name="Google Shape;85;p18"/>
          <p:cNvSpPr txBox="1"/>
          <p:nvPr>
            <p:ph type="body" idx="1"/>
          </p:nvPr>
        </p:nvSpPr>
        <p:spPr>
          <a:xfrm>
            <a:off x="319500" y="273425"/>
            <a:ext cx="5998800" cy="59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400" b="1">
                <a:solidFill>
                  <a:schemeClr val="tx1"/>
                </a:solidFill>
              </a:rPr>
              <a:t>SEQUENCE DIAGRAM</a:t>
            </a:r>
            <a:endParaRPr lang="en-GB" sz="2400" b="1">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1"/>
          <a:stretch>
            <a:fillRect/>
          </a:stretch>
        </p:blipFill>
        <p:spPr>
          <a:xfrm>
            <a:off x="3705650" y="0"/>
            <a:ext cx="5263001" cy="5143499"/>
          </a:xfrm>
          <a:prstGeom prst="rect">
            <a:avLst/>
          </a:prstGeom>
          <a:noFill/>
          <a:ln>
            <a:noFill/>
          </a:ln>
        </p:spPr>
      </p:pic>
      <p:sp>
        <p:nvSpPr>
          <p:cNvPr id="79" name="Google Shape;79;p17"/>
          <p:cNvSpPr txBox="1"/>
          <p:nvPr>
            <p:ph type="body" idx="1"/>
          </p:nvPr>
        </p:nvSpPr>
        <p:spPr>
          <a:xfrm>
            <a:off x="319500" y="273425"/>
            <a:ext cx="5998800" cy="598800"/>
          </a:xfrm>
          <a:prstGeom prst="rect">
            <a:avLst/>
          </a:prstGeom>
        </p:spPr>
        <p:txBody>
          <a:bodyPr spcFirstLastPara="1" wrap="square" lIns="91425" tIns="91425" rIns="91425" bIns="91425" anchor="ctr" anchorCtr="0">
            <a:normAutofit/>
          </a:bodyPr>
          <a:lstStyle/>
          <a:p>
            <a:pPr marL="454660" lvl="0" indent="12700" algn="l" rtl="0">
              <a:spcBef>
                <a:spcPts val="0"/>
              </a:spcBef>
              <a:spcAft>
                <a:spcPts val="0"/>
              </a:spcAft>
              <a:buNone/>
            </a:pPr>
            <a:r>
              <a:rPr lang="en-GB" sz="2400" b="1">
                <a:solidFill>
                  <a:schemeClr val="tx1"/>
                </a:solidFill>
              </a:rPr>
              <a:t>CLASS DIAGRAM</a:t>
            </a:r>
            <a:endParaRPr lang="en-GB" sz="2400" b="1">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 </a:t>
            </a:r>
            <a:endParaRPr lang="en-GB"/>
          </a:p>
        </p:txBody>
      </p:sp>
      <p:sp>
        <p:nvSpPr>
          <p:cNvPr id="104" name="Google Shape;104;p21"/>
          <p:cNvSpPr txBox="1"/>
          <p:nvPr>
            <p:ph type="body" idx="1"/>
          </p:nvPr>
        </p:nvSpPr>
        <p:spPr>
          <a:xfrm>
            <a:off x="311880" y="380740"/>
            <a:ext cx="5998800" cy="598800"/>
          </a:xfrm>
          <a:prstGeom prst="rect">
            <a:avLst/>
          </a:prstGeom>
        </p:spPr>
        <p:txBody>
          <a:bodyPr spcFirstLastPara="1" wrap="square" lIns="91425" tIns="91425" rIns="91425" bIns="91425" anchor="ctr" anchorCtr="0">
            <a:normAutofit/>
          </a:bodyPr>
          <a:lstStyle/>
          <a:p>
            <a:pPr marL="454660" lvl="0" indent="0" algn="l" rtl="0">
              <a:spcBef>
                <a:spcPts val="0"/>
              </a:spcBef>
              <a:spcAft>
                <a:spcPts val="0"/>
              </a:spcAft>
              <a:buNone/>
            </a:pPr>
            <a:r>
              <a:rPr lang="en-GB" sz="2400" b="1">
                <a:solidFill>
                  <a:schemeClr val="tx1"/>
                </a:solidFill>
              </a:rPr>
              <a:t>SCREENSHOTS</a:t>
            </a:r>
            <a:endParaRPr lang="en-GB" b="1">
              <a:solidFill>
                <a:schemeClr val="tx1"/>
              </a:solidFill>
            </a:endParaRPr>
          </a:p>
        </p:txBody>
      </p:sp>
      <p:pic>
        <p:nvPicPr>
          <p:cNvPr id="105" name="Google Shape;105;p21"/>
          <p:cNvPicPr preferRelativeResize="0"/>
          <p:nvPr/>
        </p:nvPicPr>
        <p:blipFill>
          <a:blip r:embed="rId1"/>
          <a:stretch>
            <a:fillRect/>
          </a:stretch>
        </p:blipFill>
        <p:spPr>
          <a:xfrm>
            <a:off x="3873500" y="771525"/>
            <a:ext cx="5055870" cy="3363595"/>
          </a:xfrm>
          <a:prstGeom prst="rect">
            <a:avLst/>
          </a:prstGeom>
          <a:noFill/>
          <a:ln>
            <a:noFill/>
          </a:ln>
        </p:spPr>
      </p:pic>
      <p:sp>
        <p:nvSpPr>
          <p:cNvPr id="2" name="Text Box 1"/>
          <p:cNvSpPr txBox="1"/>
          <p:nvPr/>
        </p:nvSpPr>
        <p:spPr>
          <a:xfrm>
            <a:off x="776605" y="1451610"/>
            <a:ext cx="2946400" cy="2306955"/>
          </a:xfrm>
          <a:prstGeom prst="rect">
            <a:avLst/>
          </a:prstGeom>
          <a:noFill/>
        </p:spPr>
        <p:txBody>
          <a:bodyPr wrap="square" rtlCol="0">
            <a:spAutoFit/>
          </a:bodyPr>
          <a:p>
            <a:pPr marL="285750" indent="-285750">
              <a:buFont typeface="Arial" panose="020B0604020202020204" pitchFamily="34" charset="0"/>
              <a:buChar char="•"/>
            </a:pPr>
            <a:r>
              <a:rPr lang="en-US" sz="1800">
                <a:solidFill>
                  <a:schemeClr val="tx1"/>
                </a:solidFill>
              </a:rPr>
              <a:t>local server running at port 3000 as shown in the screenshot above.</a:t>
            </a:r>
            <a:endParaRPr lang="en-US" sz="1800">
              <a:solidFill>
                <a:schemeClr val="tx1"/>
              </a:solidFill>
            </a:endParaRPr>
          </a:p>
          <a:p>
            <a:pPr marL="0" indent="0">
              <a:buFont typeface="Arial" panose="020B0604020202020204" pitchFamily="34" charset="0"/>
              <a:buNone/>
            </a:pPr>
            <a:endParaRPr lang="en-US" sz="1800">
              <a:solidFill>
                <a:schemeClr val="tx1"/>
              </a:solidFill>
            </a:endParaRPr>
          </a:p>
          <a:p>
            <a:pPr marL="285750" indent="-285750">
              <a:buFont typeface="Arial" panose="020B0604020202020204" pitchFamily="34" charset="0"/>
              <a:buChar char="•"/>
            </a:pPr>
            <a:r>
              <a:rPr lang="en-US" sz="1800">
                <a:solidFill>
                  <a:schemeClr val="tx1"/>
                </a:solidFill>
              </a:rPr>
              <a:t>The application can be assesed with the localhost://3000 in the browserer </a:t>
            </a:r>
            <a:endParaRPr lang="en-US" sz="18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1"/>
          <a:stretch>
            <a:fillRect/>
          </a:stretch>
        </p:blipFill>
        <p:spPr>
          <a:xfrm>
            <a:off x="2113188" y="116850"/>
            <a:ext cx="4917626" cy="4909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3"/>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 </a:t>
            </a:r>
            <a:endParaRPr lang="en-GB"/>
          </a:p>
        </p:txBody>
      </p:sp>
      <p:pic>
        <p:nvPicPr>
          <p:cNvPr id="116" name="Google Shape;116;p23"/>
          <p:cNvPicPr preferRelativeResize="0"/>
          <p:nvPr/>
        </p:nvPicPr>
        <p:blipFill>
          <a:blip r:embed="rId1"/>
          <a:stretch>
            <a:fillRect/>
          </a:stretch>
        </p:blipFill>
        <p:spPr>
          <a:xfrm>
            <a:off x="704215" y="285750"/>
            <a:ext cx="8324215" cy="43675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59" name="Google Shape;59;p14"/>
          <p:cNvSpPr txBox="1"/>
          <p:nvPr/>
        </p:nvSpPr>
        <p:spPr>
          <a:xfrm>
            <a:off x="311700" y="445025"/>
            <a:ext cx="8520600" cy="57270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462915" lvl="0" indent="0" algn="l" rtl="0">
              <a:spcBef>
                <a:spcPts val="0"/>
              </a:spcBef>
              <a:spcAft>
                <a:spcPts val="0"/>
              </a:spcAft>
              <a:buNone/>
            </a:pPr>
            <a:r>
              <a:rPr lang="en-US" altLang="en-GB" sz="2400" b="1">
                <a:latin typeface="Times New Roman" panose="02020603050405020304" pitchFamily="18" charset="0"/>
                <a:cs typeface="Times New Roman" panose="02020603050405020304" pitchFamily="18" charset="0"/>
              </a:rPr>
              <a:t>OVERVIEW</a:t>
            </a:r>
            <a:endParaRPr lang="en-US" altLang="en-GB" sz="1800" b="1">
              <a:latin typeface="Times New Roman" panose="02020603050405020304" pitchFamily="18" charset="0"/>
              <a:cs typeface="Times New Roman" panose="02020603050405020304" pitchFamily="18" charset="0"/>
            </a:endParaRPr>
          </a:p>
        </p:txBody>
      </p:sp>
      <p:sp>
        <p:nvSpPr>
          <p:cNvPr id="4" name="Text Box 3"/>
          <p:cNvSpPr txBox="1"/>
          <p:nvPr/>
        </p:nvSpPr>
        <p:spPr>
          <a:xfrm>
            <a:off x="426085" y="1003300"/>
            <a:ext cx="8453755" cy="3476625"/>
          </a:xfrm>
          <a:prstGeom prst="rect">
            <a:avLst/>
          </a:prstGeom>
          <a:noFill/>
        </p:spPr>
        <p:txBody>
          <a:bodyPr wrap="square" rtlCol="0">
            <a:spAutoFit/>
          </a:bodyPr>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Abstract</a:t>
            </a:r>
            <a:endParaRPr lang="en-US" sz="2000" dirty="0">
              <a:latin typeface="Times New Roman" panose="02020603050405020304" pitchFamily="18" charset="0"/>
              <a:cs typeface="Times New Roman" panose="02020603050405020304" pitchFamily="18" charset="0"/>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Objective</a:t>
            </a:r>
            <a:endParaRPr lang="en-US" sz="2000" dirty="0">
              <a:latin typeface="Times New Roman" panose="02020603050405020304" pitchFamily="18" charset="0"/>
              <a:cs typeface="Times New Roman" panose="02020603050405020304" pitchFamily="18" charset="0"/>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Introduction</a:t>
            </a:r>
            <a:endParaRPr lang="en-US" sz="2000" dirty="0">
              <a:latin typeface="Times New Roman" panose="02020603050405020304" pitchFamily="18" charset="0"/>
              <a:cs typeface="Times New Roman" panose="02020603050405020304" pitchFamily="18" charset="0"/>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Existing System</a:t>
            </a:r>
            <a:endParaRPr lang="en-US" sz="2000" dirty="0">
              <a:latin typeface="Times New Roman" panose="02020603050405020304" pitchFamily="18" charset="0"/>
              <a:cs typeface="Times New Roman" panose="02020603050405020304" pitchFamily="18" charset="0"/>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Proposed System</a:t>
            </a:r>
            <a:endParaRPr lang="en-US" sz="2000" dirty="0">
              <a:latin typeface="Times New Roman" panose="02020603050405020304" pitchFamily="18" charset="0"/>
              <a:cs typeface="Times New Roman" panose="02020603050405020304" pitchFamily="18" charset="0"/>
              <a:sym typeface="+mn-ea"/>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System Architecture</a:t>
            </a:r>
            <a:endParaRPr lang="en-US" sz="2000" dirty="0">
              <a:latin typeface="Times New Roman" panose="02020603050405020304" pitchFamily="18" charset="0"/>
              <a:cs typeface="Times New Roman" panose="02020603050405020304" pitchFamily="18" charset="0"/>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ER, UML and Data Flow Diagrams</a:t>
            </a:r>
            <a:endParaRPr lang="en-US" sz="2000" dirty="0">
              <a:latin typeface="Times New Roman" panose="02020603050405020304" pitchFamily="18" charset="0"/>
              <a:cs typeface="Times New Roman" panose="02020603050405020304" pitchFamily="18" charset="0"/>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Screenshots</a:t>
            </a:r>
            <a:endParaRPr lang="en-US" sz="2000" dirty="0">
              <a:latin typeface="Times New Roman" panose="02020603050405020304" pitchFamily="18" charset="0"/>
              <a:cs typeface="Times New Roman" panose="02020603050405020304" pitchFamily="18" charset="0"/>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Conclusion</a:t>
            </a:r>
            <a:endParaRPr lang="en-US" sz="2000" dirty="0">
              <a:latin typeface="Times New Roman" panose="02020603050405020304" pitchFamily="18" charset="0"/>
              <a:cs typeface="Times New Roman" panose="02020603050405020304" pitchFamily="18" charset="0"/>
            </a:endParaRPr>
          </a:p>
          <a:p>
            <a:pPr marL="803275"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Future Enhancements</a:t>
            </a:r>
            <a:endParaRPr 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4"/>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 </a:t>
            </a:r>
            <a:endParaRPr lang="en-GB"/>
          </a:p>
        </p:txBody>
      </p:sp>
      <p:pic>
        <p:nvPicPr>
          <p:cNvPr id="122" name="Google Shape;122;p24"/>
          <p:cNvPicPr preferRelativeResize="0"/>
          <p:nvPr/>
        </p:nvPicPr>
        <p:blipFill rotWithShape="1">
          <a:blip r:embed="rId1"/>
          <a:srcRect b="38856"/>
          <a:stretch>
            <a:fillRect/>
          </a:stretch>
        </p:blipFill>
        <p:spPr>
          <a:xfrm>
            <a:off x="600710" y="163830"/>
            <a:ext cx="7941675" cy="45645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25"/>
          <p:cNvSpPr txBox="1"/>
          <p:nvPr>
            <p:ph type="body" idx="1"/>
          </p:nvPr>
        </p:nvSpPr>
        <p:spPr>
          <a:xfrm>
            <a:off x="319500" y="273425"/>
            <a:ext cx="5998800" cy="598800"/>
          </a:xfrm>
          <a:prstGeom prst="rect">
            <a:avLst/>
          </a:prstGeom>
        </p:spPr>
        <p:txBody>
          <a:bodyPr spcFirstLastPara="1" wrap="square" lIns="91425" tIns="91425" rIns="91425" bIns="91425" anchor="ctr" anchorCtr="0">
            <a:normAutofit/>
          </a:bodyPr>
          <a:lstStyle/>
          <a:p>
            <a:pPr marL="454660" lvl="0" indent="0" algn="l" rtl="0">
              <a:spcBef>
                <a:spcPts val="0"/>
              </a:spcBef>
              <a:spcAft>
                <a:spcPts val="0"/>
              </a:spcAft>
              <a:buNone/>
            </a:pPr>
            <a:r>
              <a:rPr lang="en-GB" sz="2400" b="1">
                <a:solidFill>
                  <a:schemeClr val="tx1"/>
                </a:solidFill>
                <a:latin typeface="Times New Roman" panose="02020603050405020304" pitchFamily="18" charset="0"/>
                <a:cs typeface="Times New Roman" panose="02020603050405020304" pitchFamily="18" charset="0"/>
              </a:rPr>
              <a:t>CONCLUSION</a:t>
            </a:r>
            <a:endParaRPr lang="en-GB" b="1">
              <a:solidFill>
                <a:schemeClr val="tx1"/>
              </a:solidFill>
              <a:latin typeface="Times New Roman" panose="02020603050405020304" pitchFamily="18" charset="0"/>
              <a:cs typeface="Times New Roman" panose="02020603050405020304" pitchFamily="18" charset="0"/>
            </a:endParaRPr>
          </a:p>
        </p:txBody>
      </p:sp>
      <p:sp>
        <p:nvSpPr>
          <p:cNvPr id="128" name="Google Shape;128;p25"/>
          <p:cNvSpPr txBox="1"/>
          <p:nvPr/>
        </p:nvSpPr>
        <p:spPr>
          <a:xfrm>
            <a:off x="601200" y="1024250"/>
            <a:ext cx="7893300" cy="3297555"/>
          </a:xfrm>
          <a:prstGeom prst="rect">
            <a:avLst/>
          </a:prstGeom>
          <a:noFill/>
          <a:ln>
            <a:noFill/>
          </a:ln>
        </p:spPr>
        <p:txBody>
          <a:bodyPr spcFirstLastPara="1" wrap="square" lIns="91425" tIns="91425" rIns="91425" bIns="91425" anchor="t" anchorCtr="0">
            <a:spAutoFit/>
          </a:bodyPr>
          <a:lstStyle/>
          <a:p>
            <a:pPr marL="742950" lvl="0" indent="-285750" algn="just" rtl="0">
              <a:lnSpc>
                <a:spcPct val="150000"/>
              </a:lnSpc>
              <a:spcBef>
                <a:spcPts val="0"/>
              </a:spcBef>
              <a:spcAft>
                <a:spcPts val="0"/>
              </a:spcAft>
              <a:buSzPts val="1500"/>
              <a:buFont typeface="Arial" panose="020B0604020202020204" pitchFamily="34" charset="0"/>
              <a:buChar char="•"/>
            </a:pPr>
            <a:r>
              <a:rPr lang="en-GB" sz="150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objective of this project was to implement CRDT in the real world applications for a general purpose collaborative text editor. </a:t>
            </a:r>
            <a:endParaRPr lang="en-GB" sz="150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0" algn="just" rtl="0">
              <a:lnSpc>
                <a:spcPct val="150000"/>
              </a:lnSpc>
              <a:spcBef>
                <a:spcPts val="0"/>
              </a:spcBef>
              <a:spcAft>
                <a:spcPts val="0"/>
              </a:spcAft>
              <a:buSzPts val="1500"/>
              <a:buFont typeface="Arial" panose="020B0604020202020204" pitchFamily="34" charset="0"/>
              <a:buNone/>
            </a:pPr>
            <a:endParaRPr sz="150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742950" lvl="0" indent="-285750" algn="just" rtl="0">
              <a:lnSpc>
                <a:spcPct val="150000"/>
              </a:lnSpc>
              <a:spcBef>
                <a:spcPts val="0"/>
              </a:spcBef>
              <a:spcAft>
                <a:spcPts val="0"/>
              </a:spcAft>
              <a:buSzPts val="1500"/>
              <a:buFont typeface="Arial" panose="020B0604020202020204" pitchFamily="34" charset="0"/>
              <a:buChar char="•"/>
            </a:pPr>
            <a:r>
              <a:rPr lang="en-GB" sz="150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development of this project taught us few libraries and packages that we have almost never heard of  like PUG for efficient layout editing, ExpressJS for the better backend support with NodeJS, jQuery for the better javascript features.</a:t>
            </a:r>
            <a:endParaRPr lang="en-GB" sz="150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0" algn="just" rtl="0">
              <a:lnSpc>
                <a:spcPct val="150000"/>
              </a:lnSpc>
              <a:spcBef>
                <a:spcPts val="0"/>
              </a:spcBef>
              <a:spcAft>
                <a:spcPts val="0"/>
              </a:spcAft>
              <a:buSzPts val="1500"/>
              <a:buFont typeface="Arial" panose="020B0604020202020204" pitchFamily="34" charset="0"/>
              <a:buNone/>
            </a:pPr>
            <a:endParaRPr sz="150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742950" lvl="0" indent="-285750" algn="just" rtl="0">
              <a:lnSpc>
                <a:spcPct val="150000"/>
              </a:lnSpc>
              <a:spcBef>
                <a:spcPts val="0"/>
              </a:spcBef>
              <a:spcAft>
                <a:spcPts val="0"/>
              </a:spcAft>
              <a:buSzPts val="1500"/>
              <a:buFont typeface="Arial" panose="020B0604020202020204" pitchFamily="34" charset="0"/>
              <a:buChar char="•"/>
            </a:pPr>
            <a:r>
              <a:rPr lang="en-GB" sz="1500">
                <a:latin typeface="Times New Roman" panose="02020603050405020304" pitchFamily="18" charset="0"/>
                <a:ea typeface="Times New Roman" panose="02020603050405020304"/>
                <a:cs typeface="Times New Roman" panose="02020603050405020304" pitchFamily="18" charset="0"/>
                <a:sym typeface="Times New Roman" panose="02020603050405020304"/>
              </a:rPr>
              <a:t>Even though the project is not as elegant as most commercialized editors, adding new features and the functionalities will be carried on continuously.</a:t>
            </a:r>
            <a:endParaRPr sz="1700">
              <a:latin typeface="Times New Roman" panose="02020603050405020304" pitchFamily="18" charset="0"/>
              <a:ea typeface="Proxima Nova"/>
              <a:cs typeface="Times New Roman" panose="02020603050405020304" pitchFamily="18" charset="0"/>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 </a:t>
            </a:r>
            <a:endParaRPr lang="en-US"/>
          </a:p>
        </p:txBody>
      </p:sp>
      <p:sp>
        <p:nvSpPr>
          <p:cNvPr id="3" name="Text Placeholder 2"/>
          <p:cNvSpPr/>
          <p:nvPr>
            <p:ph type="body" idx="1"/>
          </p:nvPr>
        </p:nvSpPr>
        <p:spPr>
          <a:xfrm>
            <a:off x="888365" y="871855"/>
            <a:ext cx="7386955" cy="3696970"/>
          </a:xfrm>
        </p:spPr>
        <p:txBody>
          <a:bodyPr>
            <a:noAutofit/>
          </a:bodyPr>
          <a:p>
            <a:r>
              <a:rPr lang="en-US" sz="1400">
                <a:solidFill>
                  <a:schemeClr val="tx1"/>
                </a:solidFill>
                <a:latin typeface="Times New Roman" panose="02020603050405020304" pitchFamily="18" charset="0"/>
                <a:cs typeface="Times New Roman" panose="02020603050405020304" pitchFamily="18" charset="0"/>
              </a:rPr>
              <a:t> </a:t>
            </a:r>
            <a:r>
              <a:rPr lang="en-US" sz="1400" b="1">
                <a:solidFill>
                  <a:schemeClr val="tx1"/>
                </a:solidFill>
                <a:latin typeface="Times New Roman" panose="02020603050405020304" pitchFamily="18" charset="0"/>
                <a:cs typeface="Times New Roman" panose="02020603050405020304" pitchFamily="18" charset="0"/>
              </a:rPr>
              <a:t>Better Connection Distribution</a:t>
            </a:r>
            <a:endParaRPr lang="en-US" sz="1400" b="1">
              <a:solidFill>
                <a:schemeClr val="tx1"/>
              </a:solidFill>
              <a:latin typeface="Times New Roman" panose="02020603050405020304" pitchFamily="18" charset="0"/>
              <a:cs typeface="Times New Roman" panose="02020603050405020304" pitchFamily="18" charset="0"/>
            </a:endParaRPr>
          </a:p>
          <a:p>
            <a:pPr marL="152400" indent="0">
              <a:buNone/>
            </a:pPr>
            <a:r>
              <a:rPr lang="en-US" sz="1400">
                <a:solidFill>
                  <a:schemeClr val="tx1"/>
                </a:solidFill>
                <a:latin typeface="Times New Roman" panose="02020603050405020304" pitchFamily="18" charset="0"/>
                <a:cs typeface="Times New Roman" panose="02020603050405020304" pitchFamily="18" charset="0"/>
              </a:rPr>
              <a:t>The first thing to further improve would be the connection distribution for users in the network. A possibility we are entertaining is to have new users connect to more than one user initially. This will prevent collaborators from becoming stranded if one of their connections drops and they are forced to find a new user to connect to.</a:t>
            </a:r>
            <a:endParaRPr lang="en-US" sz="1400">
              <a:solidFill>
                <a:schemeClr val="tx1"/>
              </a:solidFill>
              <a:latin typeface="Times New Roman" panose="02020603050405020304" pitchFamily="18" charset="0"/>
              <a:cs typeface="Times New Roman" panose="02020603050405020304" pitchFamily="18" charset="0"/>
            </a:endParaRPr>
          </a:p>
          <a:p>
            <a:r>
              <a:rPr lang="en-US" sz="1400" b="1">
                <a:solidFill>
                  <a:schemeClr val="tx1"/>
                </a:solidFill>
                <a:latin typeface="Times New Roman" panose="02020603050405020304" pitchFamily="18" charset="0"/>
                <a:cs typeface="Times New Roman" panose="02020603050405020304" pitchFamily="18" charset="0"/>
              </a:rPr>
              <a:t>Large Insertions/Deletions</a:t>
            </a:r>
            <a:endParaRPr lang="en-US" sz="1400" b="1">
              <a:solidFill>
                <a:schemeClr val="tx1"/>
              </a:solidFill>
              <a:latin typeface="Times New Roman" panose="02020603050405020304" pitchFamily="18" charset="0"/>
              <a:cs typeface="Times New Roman" panose="02020603050405020304" pitchFamily="18" charset="0"/>
            </a:endParaRPr>
          </a:p>
          <a:p>
            <a:pPr marL="152400" indent="0">
              <a:buNone/>
            </a:pPr>
            <a:r>
              <a:rPr lang="en-US" sz="1400">
                <a:solidFill>
                  <a:schemeClr val="tx1"/>
                </a:solidFill>
                <a:latin typeface="Times New Roman" panose="02020603050405020304" pitchFamily="18" charset="0"/>
                <a:cs typeface="Times New Roman" panose="02020603050405020304" pitchFamily="18" charset="0"/>
              </a:rPr>
              <a:t>Currently, our CRDT can only insert and delete one character at a time. Being able to add or remove chunks of text at once will drastically improve overhead and improve the efficiency of large cuts and pastes (as well as uploads).</a:t>
            </a:r>
            <a:endParaRPr lang="en-US" sz="1400">
              <a:solidFill>
                <a:schemeClr val="tx1"/>
              </a:solidFill>
              <a:latin typeface="Times New Roman" panose="02020603050405020304" pitchFamily="18" charset="0"/>
              <a:cs typeface="Times New Roman" panose="02020603050405020304" pitchFamily="18" charset="0"/>
            </a:endParaRPr>
          </a:p>
          <a:p>
            <a:r>
              <a:rPr lang="en-US" sz="1400" b="1">
                <a:solidFill>
                  <a:schemeClr val="tx1"/>
                </a:solidFill>
                <a:latin typeface="Times New Roman" panose="02020603050405020304" pitchFamily="18" charset="0"/>
                <a:cs typeface="Times New Roman" panose="02020603050405020304" pitchFamily="18" charset="0"/>
              </a:rPr>
              <a:t>Comments</a:t>
            </a:r>
            <a:endParaRPr lang="en-US" sz="1400" b="1">
              <a:solidFill>
                <a:schemeClr val="tx1"/>
              </a:solidFill>
              <a:latin typeface="Times New Roman" panose="02020603050405020304" pitchFamily="18" charset="0"/>
              <a:cs typeface="Times New Roman" panose="02020603050405020304" pitchFamily="18" charset="0"/>
            </a:endParaRPr>
          </a:p>
          <a:p>
            <a:pPr marL="152400" indent="0">
              <a:buNone/>
            </a:pPr>
            <a:r>
              <a:rPr lang="en-US" sz="1400">
                <a:solidFill>
                  <a:schemeClr val="tx1"/>
                </a:solidFill>
                <a:latin typeface="Times New Roman" panose="02020603050405020304" pitchFamily="18" charset="0"/>
                <a:cs typeface="Times New Roman" panose="02020603050405020304" pitchFamily="18" charset="0"/>
              </a:rPr>
              <a:t>This feature would allow the collaborators to comment on the documents lines or text. This would really improve the quality of collaborations.</a:t>
            </a:r>
            <a:endParaRPr lang="en-US" sz="1400">
              <a:solidFill>
                <a:schemeClr val="tx1"/>
              </a:solidFill>
              <a:latin typeface="Times New Roman" panose="02020603050405020304" pitchFamily="18" charset="0"/>
              <a:cs typeface="Times New Roman" panose="02020603050405020304" pitchFamily="18" charset="0"/>
            </a:endParaRPr>
          </a:p>
          <a:p>
            <a:r>
              <a:rPr lang="en-US" sz="1400" b="1">
                <a:solidFill>
                  <a:schemeClr val="tx1"/>
                </a:solidFill>
                <a:latin typeface="Times New Roman" panose="02020603050405020304" pitchFamily="18" charset="0"/>
                <a:cs typeface="Times New Roman" panose="02020603050405020304" pitchFamily="18" charset="0"/>
              </a:rPr>
              <a:t>Suggests edits</a:t>
            </a:r>
            <a:endParaRPr lang="en-US" sz="1400" b="1">
              <a:solidFill>
                <a:schemeClr val="tx1"/>
              </a:solidFill>
              <a:latin typeface="Times New Roman" panose="02020603050405020304" pitchFamily="18" charset="0"/>
              <a:cs typeface="Times New Roman" panose="02020603050405020304" pitchFamily="18" charset="0"/>
            </a:endParaRPr>
          </a:p>
          <a:p>
            <a:pPr>
              <a:buNone/>
            </a:pPr>
            <a:r>
              <a:rPr lang="en-US" sz="1400">
                <a:solidFill>
                  <a:schemeClr val="tx1"/>
                </a:solidFill>
                <a:latin typeface="Times New Roman" panose="02020603050405020304" pitchFamily="18" charset="0"/>
                <a:cs typeface="Times New Roman" panose="02020603050405020304" pitchFamily="18" charset="0"/>
              </a:rPr>
              <a:t>Suggest edits are the recommendations that are given by the users to other users for enhancing their part of the documents. Generally very helpful while large no of collaborations in bigger documents.</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27" name="Google Shape;127;p25"/>
          <p:cNvSpPr txBox="1"/>
          <p:nvPr/>
        </p:nvSpPr>
        <p:spPr>
          <a:xfrm>
            <a:off x="319500" y="273425"/>
            <a:ext cx="5998800" cy="598800"/>
          </a:xfrm>
          <a:prstGeom prst="rect">
            <a:avLst/>
          </a:prstGeom>
          <a:noFill/>
          <a:ln>
            <a:noFill/>
          </a:ln>
        </p:spPr>
        <p:txBody>
          <a:bodyPr wrap="square" lIns="91425" tIns="91425" rIns="91425" bIns="91425" anchor="ctr"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2"/>
              </a:buClr>
              <a:buSzPts val="18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454660" lvl="0" indent="0" algn="l" rtl="0">
              <a:spcBef>
                <a:spcPts val="0"/>
              </a:spcBef>
              <a:spcAft>
                <a:spcPts val="0"/>
              </a:spcAft>
              <a:buNone/>
            </a:pPr>
            <a:r>
              <a:rPr lang="en-US" altLang="en-GB" sz="2400" b="1">
                <a:solidFill>
                  <a:schemeClr val="tx1"/>
                </a:solidFill>
                <a:latin typeface="Times New Roman" panose="02020603050405020304" pitchFamily="18" charset="0"/>
                <a:cs typeface="Times New Roman" panose="02020603050405020304" pitchFamily="18" charset="0"/>
              </a:rPr>
              <a:t>FUTURE ENHANCEMENTS</a:t>
            </a:r>
            <a:endParaRPr lang="en-US" altLang="en-GB"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62915" lvl="0" indent="0" algn="l" rtl="0">
              <a:spcBef>
                <a:spcPts val="0"/>
              </a:spcBef>
              <a:spcAft>
                <a:spcPts val="0"/>
              </a:spcAft>
              <a:buNone/>
            </a:pPr>
            <a:r>
              <a:rPr lang="en-GB" sz="2400" b="1">
                <a:latin typeface="Times New Roman" panose="02020603050405020304" pitchFamily="18" charset="0"/>
                <a:cs typeface="Times New Roman" panose="02020603050405020304" pitchFamily="18" charset="0"/>
              </a:rPr>
              <a:t>ABSTRACT</a:t>
            </a:r>
            <a:endParaRPr sz="1800" b="1">
              <a:latin typeface="Times New Roman" panose="02020603050405020304" pitchFamily="18" charset="0"/>
              <a:cs typeface="Times New Roman" panose="02020603050405020304" pitchFamily="18" charset="0"/>
            </a:endParaRPr>
          </a:p>
        </p:txBody>
      </p:sp>
      <p:sp>
        <p:nvSpPr>
          <p:cNvPr id="60" name="Google Shape;60;p14"/>
          <p:cNvSpPr txBox="1"/>
          <p:nvPr>
            <p:ph type="body" idx="1"/>
          </p:nvPr>
        </p:nvSpPr>
        <p:spPr>
          <a:xfrm>
            <a:off x="311785" y="1017905"/>
            <a:ext cx="8520430" cy="3550920"/>
          </a:xfrm>
          <a:prstGeom prst="rect">
            <a:avLst/>
          </a:prstGeom>
        </p:spPr>
        <p:txBody>
          <a:bodyPr spcFirstLastPara="1" wrap="square" lIns="91425" tIns="91425" rIns="91425" bIns="91425" anchor="t" anchorCtr="0">
            <a:noAutofit/>
          </a:bodyPr>
          <a:lstStyle/>
          <a:p>
            <a:pPr marL="462915" lvl="0" indent="0" algn="just" rtl="0">
              <a:lnSpc>
                <a:spcPct val="150000"/>
              </a:lnSpc>
              <a:spcBef>
                <a:spcPts val="0"/>
              </a:spcBef>
              <a:spcAft>
                <a:spcPts val="0"/>
              </a:spcAft>
              <a:buClr>
                <a:srgbClr val="000000"/>
              </a:buClr>
              <a:buSzPts val="1200"/>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Real-time collaborative applications allow users to edit a shared document concurrently and see each other's changes in real-time.</a:t>
            </a:r>
            <a:r>
              <a:rPr lang="en-US" alt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Most collaborative applications such as apache wave, etherpad, google docs, uses OT (operational transformation) based algorithms which rely on a single server, with no peer-to-peer collaboration, which hinders the user's privacy.</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62915" lvl="0" indent="0" algn="just" rtl="0">
              <a:lnSpc>
                <a:spcPct val="150000"/>
              </a:lnSpc>
              <a:spcBef>
                <a:spcPts val="0"/>
              </a:spcBef>
              <a:spcAft>
                <a:spcPts val="0"/>
              </a:spcAft>
              <a:buClr>
                <a:srgbClr val="000000"/>
              </a:buClr>
              <a:buSzPts val="1200"/>
              <a:buFont typeface="Times New Roman" panose="02020603050405020304"/>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CRDT (conflict-free replicated data type) is a family of data structures that support concurrent transformation and ensure convergence of concurrent updates and works by attaching additional metadata to the data structure, making modification operations commutative by construction.</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62915" lvl="0" indent="0" algn="just" rtl="0">
              <a:lnSpc>
                <a:spcPct val="150000"/>
              </a:lnSpc>
              <a:spcBef>
                <a:spcPts val="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project, we use CRDTs for implementing a general-purpose data store that supports real-time collaborative editing of semi-structured data. The intent of the data store is that it drastically streamlines the development of collaborative and state-synchronizing applications for mobile devices with poor network connectivity, in peer-to-peer networks, and in applications systems with end-to-end encryption.</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62915" lvl="0" indent="0" algn="l" rtl="0">
              <a:spcBef>
                <a:spcPts val="0"/>
              </a:spcBef>
              <a:spcAft>
                <a:spcPts val="1200"/>
              </a:spcAft>
              <a:buNone/>
            </a:pP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a:bodyPr>
          <a:p>
            <a:r>
              <a:rPr lang="en-US" sz="2400" b="1">
                <a:latin typeface="Times New Roman" panose="02020603050405020304" pitchFamily="18" charset="0"/>
                <a:cs typeface="Times New Roman" panose="02020603050405020304" pitchFamily="18" charset="0"/>
              </a:rPr>
              <a:t>INTRODUCTION</a:t>
            </a:r>
            <a:endParaRPr lang="en-US" sz="2000" b="1">
              <a:latin typeface="Times New Roman" panose="02020603050405020304" pitchFamily="18" charset="0"/>
              <a:cs typeface="Times New Roman" panose="02020603050405020304" pitchFamily="18" charset="0"/>
            </a:endParaRPr>
          </a:p>
        </p:txBody>
      </p:sp>
      <p:sp>
        <p:nvSpPr>
          <p:cNvPr id="3" name="Text Placeholder 2"/>
          <p:cNvSpPr/>
          <p:nvPr>
            <p:ph type="body" idx="1"/>
          </p:nvPr>
        </p:nvSpPr>
        <p:spPr>
          <a:xfrm>
            <a:off x="311785" y="1017905"/>
            <a:ext cx="8520430" cy="3550920"/>
          </a:xfrm>
        </p:spPr>
        <p:txBody>
          <a:bodyPr>
            <a:noAutofit/>
          </a:bodyPr>
          <a:p>
            <a:r>
              <a:rPr lang="en-US">
                <a:solidFill>
                  <a:schemeClr val="tx1"/>
                </a:solidFill>
                <a:latin typeface="Times New Roman" panose="02020603050405020304" pitchFamily="18" charset="0"/>
                <a:cs typeface="Times New Roman" panose="02020603050405020304" pitchFamily="18" charset="0"/>
              </a:rPr>
              <a:t>Collaboration through software is a core part of many peoples lives. </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The most advanced types of such collaborative software are those that support real-time collaborative editing, i.e. that multiple users can edit the same document simultaneously and see each other's changes in real-time.</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 A popular example of a real-time collaborative product is Google Docs. It achieves eventual consistency by using a technique called Operational transformation (OT).</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However, more recent advancements in distributed systems that promise strong eventual consistency are conflict-free replicated data types (CRDTs).</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CRDTs is a collective term for data structures that can be replicated across nodes and guarantees that any nodes that have received the same updates will end up in the same state.</a:t>
            </a:r>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a:bodyPr>
          <a:p>
            <a:r>
              <a:rPr lang="en-US" sz="2400" b="1">
                <a:latin typeface="Times New Roman" panose="02020603050405020304" pitchFamily="18" charset="0"/>
                <a:cs typeface="Times New Roman" panose="02020603050405020304" pitchFamily="18" charset="0"/>
              </a:rPr>
              <a:t>OBJECTIVE</a:t>
            </a:r>
            <a:endParaRPr lang="en-US" b="1">
              <a:latin typeface="Times New Roman" panose="02020603050405020304" pitchFamily="18" charset="0"/>
              <a:cs typeface="Times New Roman" panose="02020603050405020304" pitchFamily="18" charset="0"/>
            </a:endParaRPr>
          </a:p>
        </p:txBody>
      </p:sp>
      <p:sp>
        <p:nvSpPr>
          <p:cNvPr id="3" name="Text Placeholder 2"/>
          <p:cNvSpPr/>
          <p:nvPr>
            <p:ph type="body" idx="1"/>
          </p:nvPr>
        </p:nvSpPr>
        <p:spPr/>
        <p:txBody>
          <a:bodyPr/>
          <a:p>
            <a:r>
              <a:rPr lang="en-US">
                <a:solidFill>
                  <a:schemeClr val="tx1"/>
                </a:solidFill>
              </a:rPr>
              <a:t>The objective of this project is to build a real-time collaborative editing application that uses conflict-free replicated data types (CRTDs).</a:t>
            </a:r>
            <a:endParaRPr lang="en-US">
              <a:solidFill>
                <a:schemeClr val="tx1"/>
              </a:solidFill>
            </a:endParaRPr>
          </a:p>
          <a:p>
            <a:r>
              <a:rPr lang="en-US">
                <a:solidFill>
                  <a:schemeClr val="tx1"/>
                </a:solidFill>
              </a:rPr>
              <a:t> The theoretical part of the project is to identify the requirements of such an application, identify challenges, explore different solutions and proposed implementation strategies.</a:t>
            </a:r>
            <a:endParaRPr lang="en-US">
              <a:solidFill>
                <a:schemeClr val="tx1"/>
              </a:solidFill>
            </a:endParaRPr>
          </a:p>
          <a:p>
            <a:r>
              <a:rPr lang="en-US">
                <a:solidFill>
                  <a:schemeClr val="tx1"/>
                </a:solidFill>
              </a:rPr>
              <a:t>Decentralized server</a:t>
            </a:r>
            <a:endParaRPr lang="en-US">
              <a:solidFill>
                <a:schemeClr val="tx1"/>
              </a:solidFill>
            </a:endParaRPr>
          </a:p>
          <a:p>
            <a:r>
              <a:rPr lang="en-US">
                <a:solidFill>
                  <a:schemeClr val="tx1"/>
                </a:solidFill>
              </a:rPr>
              <a:t>Better privacy</a:t>
            </a: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2400" b="1">
                <a:latin typeface="Times New Roman" panose="02020603050405020304" pitchFamily="18" charset="0"/>
                <a:cs typeface="Times New Roman" panose="02020603050405020304" pitchFamily="18" charset="0"/>
              </a:rPr>
              <a:t>EXISTING SYSTEM</a:t>
            </a:r>
            <a:endParaRPr lang="en-US" sz="2400" b="1">
              <a:latin typeface="Times New Roman" panose="02020603050405020304" pitchFamily="18" charset="0"/>
              <a:cs typeface="Times New Roman" panose="02020603050405020304" pitchFamily="18" charset="0"/>
            </a:endParaRPr>
          </a:p>
        </p:txBody>
      </p:sp>
      <p:sp>
        <p:nvSpPr>
          <p:cNvPr id="3" name="Text Placeholder 2"/>
          <p:cNvSpPr/>
          <p:nvPr>
            <p:ph type="body" idx="1"/>
          </p:nvPr>
        </p:nvSpPr>
        <p:spPr/>
        <p:txBody>
          <a:bodyPr/>
          <a:p>
            <a:pPr marL="114300" indent="0">
              <a:buNone/>
            </a:pPr>
            <a:r>
              <a:rPr lang="en-US">
                <a:solidFill>
                  <a:schemeClr val="tx1"/>
                </a:solidFill>
                <a:latin typeface="Times New Roman" panose="02020603050405020304" pitchFamily="18" charset="0"/>
                <a:cs typeface="Times New Roman" panose="02020603050405020304" pitchFamily="18" charset="0"/>
              </a:rPr>
              <a:t>In a real-time collaboration system, all the application state needs to imitate several devices, which may modify the state locally. Due to the conventional approach towards concurrency management and serialization, an application becomes unstable.</a:t>
            </a:r>
            <a:endParaRPr lang="en-US">
              <a:solidFill>
                <a:schemeClr val="tx1"/>
              </a:solidFill>
              <a:latin typeface="Times New Roman" panose="02020603050405020304" pitchFamily="18" charset="0"/>
              <a:cs typeface="Times New Roman" panose="02020603050405020304" pitchFamily="18" charset="0"/>
            </a:endParaRPr>
          </a:p>
          <a:p>
            <a:pPr marL="114300" indent="0">
              <a:buNone/>
            </a:pPr>
            <a:endParaRPr lang="en-US">
              <a:solidFill>
                <a:schemeClr val="tx1"/>
              </a:solidFill>
              <a:latin typeface="Times New Roman" panose="02020603050405020304" pitchFamily="18" charset="0"/>
              <a:cs typeface="Times New Roman" panose="02020603050405020304" pitchFamily="18" charset="0"/>
            </a:endParaRPr>
          </a:p>
          <a:p>
            <a:pPr marL="114300" indent="0">
              <a:buNone/>
            </a:pPr>
            <a:r>
              <a:rPr lang="en-US">
                <a:solidFill>
                  <a:schemeClr val="tx1"/>
                </a:solidFill>
                <a:latin typeface="Times New Roman" panose="02020603050405020304" pitchFamily="18" charset="0"/>
                <a:cs typeface="Times New Roman" panose="02020603050405020304" pitchFamily="18" charset="0"/>
              </a:rPr>
              <a:t>Existing system disadvantages</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Treats a document as single ordered list</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No support for nested tree structure</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Lack of peer-to-peer collaboration without server</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Algorithms are mostly proprietary</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Privacy issues</a:t>
            </a:r>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 </a:t>
            </a:r>
            <a:endParaRPr lang="en-US"/>
          </a:p>
        </p:txBody>
      </p:sp>
      <p:sp>
        <p:nvSpPr>
          <p:cNvPr id="3" name="Text Placeholder 2"/>
          <p:cNvSpPr/>
          <p:nvPr>
            <p:ph type="body" idx="1"/>
          </p:nvPr>
        </p:nvSpPr>
        <p:spPr/>
        <p:txBody>
          <a:bodyPr>
            <a:normAutofit lnSpcReduction="10000"/>
          </a:bodyPr>
          <a:p>
            <a:pPr marL="114300" indent="0">
              <a:buNone/>
            </a:pPr>
            <a:r>
              <a:rPr lang="en-US" sz="2000">
                <a:solidFill>
                  <a:schemeClr val="tx1"/>
                </a:solidFill>
                <a:latin typeface="Times New Roman" panose="02020603050405020304" pitchFamily="18" charset="0"/>
                <a:cs typeface="Times New Roman" panose="02020603050405020304" pitchFamily="18" charset="0"/>
              </a:rPr>
              <a:t>The proposed system allows messages to be delivered through an ad-hoc network as well as a secure messaging protocol with end-to-end encryption.</a:t>
            </a:r>
            <a:endParaRPr lang="en-US" sz="2000">
              <a:solidFill>
                <a:schemeClr val="tx1"/>
              </a:solidFill>
              <a:latin typeface="Times New Roman" panose="02020603050405020304" pitchFamily="18" charset="0"/>
              <a:cs typeface="Times New Roman" panose="02020603050405020304" pitchFamily="18" charset="0"/>
            </a:endParaRPr>
          </a:p>
          <a:p>
            <a:pPr marL="114300" indent="0">
              <a:buNone/>
            </a:pPr>
            <a:endParaRPr lang="en-US">
              <a:solidFill>
                <a:schemeClr val="tx1"/>
              </a:solidFill>
              <a:latin typeface="Times New Roman" panose="02020603050405020304" pitchFamily="18" charset="0"/>
              <a:cs typeface="Times New Roman" panose="02020603050405020304" pitchFamily="18" charset="0"/>
            </a:endParaRPr>
          </a:p>
          <a:p>
            <a:pPr marL="114300" indent="0">
              <a:buNone/>
            </a:pPr>
            <a:r>
              <a:rPr lang="en-US" sz="2000" b="1">
                <a:solidFill>
                  <a:schemeClr val="tx1"/>
                </a:solidFill>
                <a:latin typeface="Times New Roman" panose="02020603050405020304" pitchFamily="18" charset="0"/>
                <a:cs typeface="Times New Roman" panose="02020603050405020304" pitchFamily="18" charset="0"/>
              </a:rPr>
              <a:t>Proposed system advantages</a:t>
            </a:r>
            <a:endParaRPr lang="en-US" sz="2000" b="1">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Replication and conflict resolution</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Uses JSON format</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Uses decentralized network</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Better privacy</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Title 1"/>
          <p:cNvSpPr/>
          <p:nvPr/>
        </p:nvSpPr>
        <p:spPr>
          <a:xfrm>
            <a:off x="311700" y="445025"/>
            <a:ext cx="8520600" cy="57270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400" b="1">
                <a:latin typeface="Times New Roman" panose="02020603050405020304" pitchFamily="18" charset="0"/>
                <a:cs typeface="Times New Roman" panose="02020603050405020304" pitchFamily="18" charset="0"/>
              </a:rPr>
              <a:t>PROPOSED SYSTEM</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  </a:t>
            </a:r>
            <a:endParaRPr lang="en-US"/>
          </a:p>
        </p:txBody>
      </p:sp>
      <p:sp>
        <p:nvSpPr>
          <p:cNvPr id="3" name="Text Placeholder 2"/>
          <p:cNvSpPr/>
          <p:nvPr>
            <p:ph type="body" idx="1"/>
          </p:nvPr>
        </p:nvSpPr>
        <p:spPr/>
        <p:txBody>
          <a:bodyPr/>
          <a:p>
            <a:pPr marL="114300" indent="0">
              <a:buNone/>
            </a:pPr>
            <a:r>
              <a:rPr lang="en-US"/>
              <a:t> </a:t>
            </a:r>
            <a:endParaRPr lang="en-US"/>
          </a:p>
        </p:txBody>
      </p:sp>
      <p:pic>
        <p:nvPicPr>
          <p:cNvPr id="4" name="Picture 3" descr="one"/>
          <p:cNvPicPr>
            <a:picLocks noChangeAspect="1"/>
          </p:cNvPicPr>
          <p:nvPr/>
        </p:nvPicPr>
        <p:blipFill>
          <a:blip r:embed="rId1"/>
          <a:stretch>
            <a:fillRect/>
          </a:stretch>
        </p:blipFill>
        <p:spPr>
          <a:xfrm>
            <a:off x="2014855" y="755650"/>
            <a:ext cx="5113655" cy="3947795"/>
          </a:xfrm>
          <a:prstGeom prst="rect">
            <a:avLst/>
          </a:prstGeom>
        </p:spPr>
      </p:pic>
      <p:sp>
        <p:nvSpPr>
          <p:cNvPr id="5" name="Text Box 4"/>
          <p:cNvSpPr txBox="1"/>
          <p:nvPr/>
        </p:nvSpPr>
        <p:spPr>
          <a:xfrm>
            <a:off x="1635760" y="4703445"/>
            <a:ext cx="5619750" cy="275590"/>
          </a:xfrm>
          <a:prstGeom prst="rect">
            <a:avLst/>
          </a:prstGeom>
          <a:noFill/>
        </p:spPr>
        <p:txBody>
          <a:bodyPr wrap="square" rtlCol="0">
            <a:spAutoFit/>
          </a:bodyPr>
          <a:p>
            <a:pPr algn="ctr"/>
            <a:r>
              <a:rPr lang="en-US" sz="1200" b="1">
                <a:latin typeface="Times New Roman" panose="02020603050405020304" pitchFamily="18" charset="0"/>
                <a:cs typeface="Times New Roman" panose="02020603050405020304" pitchFamily="18" charset="0"/>
              </a:rPr>
              <a:t>FIG : INSERTRION AND DELETION  IN THE NORMAL TEXT EDITOR</a:t>
            </a:r>
            <a:endParaRPr lang="en-US" sz="1200" b="1">
              <a:latin typeface="Times New Roman" panose="02020603050405020304" pitchFamily="18" charset="0"/>
              <a:cs typeface="Times New Roman" panose="02020603050405020304" pitchFamily="18" charset="0"/>
            </a:endParaRPr>
          </a:p>
        </p:txBody>
      </p:sp>
      <p:sp>
        <p:nvSpPr>
          <p:cNvPr id="6" name="Text Box 5"/>
          <p:cNvSpPr txBox="1"/>
          <p:nvPr/>
        </p:nvSpPr>
        <p:spPr>
          <a:xfrm>
            <a:off x="363220" y="256540"/>
            <a:ext cx="8164195" cy="46037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ALGORITHM FOR NORMAL TEXT EDITOR</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normAutofit fontScale="90000"/>
          </a:bodyPr>
          <a:p>
            <a:r>
              <a:rPr lang="en-US"/>
              <a:t> </a:t>
            </a:r>
            <a:r>
              <a:rPr lang="en-US" b="1">
                <a:latin typeface="Times New Roman" panose="02020603050405020304" pitchFamily="18" charset="0"/>
                <a:cs typeface="Times New Roman" panose="02020603050405020304" pitchFamily="18" charset="0"/>
                <a:sym typeface="+mn-ea"/>
              </a:rPr>
              <a:t>INSERTRION AND DELETION  USING CRDT</a:t>
            </a:r>
            <a:br>
              <a:rPr lang="en-US" b="1">
                <a:latin typeface="Times New Roman" panose="02020603050405020304" pitchFamily="18" charset="0"/>
                <a:cs typeface="Times New Roman" panose="02020603050405020304" pitchFamily="18" charset="0"/>
              </a:rPr>
            </a:br>
            <a:endParaRPr lang="en-US"/>
          </a:p>
        </p:txBody>
      </p:sp>
      <p:sp>
        <p:nvSpPr>
          <p:cNvPr id="3" name="Text Placeholder 2"/>
          <p:cNvSpPr/>
          <p:nvPr>
            <p:ph type="body" idx="1"/>
          </p:nvPr>
        </p:nvSpPr>
        <p:spPr/>
        <p:txBody>
          <a:bodyPr/>
          <a:p>
            <a:pPr marL="114300" indent="0">
              <a:buNone/>
            </a:pPr>
            <a:r>
              <a:rPr lang="en-US"/>
              <a:t> </a:t>
            </a:r>
            <a:endParaRPr lang="en-US"/>
          </a:p>
        </p:txBody>
      </p:sp>
      <p:pic>
        <p:nvPicPr>
          <p:cNvPr id="4" name="Picture 3"/>
          <p:cNvPicPr>
            <a:picLocks noChangeAspect="1"/>
          </p:cNvPicPr>
          <p:nvPr/>
        </p:nvPicPr>
        <p:blipFill>
          <a:blip r:embed="rId1"/>
          <a:stretch>
            <a:fillRect/>
          </a:stretch>
        </p:blipFill>
        <p:spPr>
          <a:xfrm>
            <a:off x="1891030" y="932815"/>
            <a:ext cx="7105650" cy="412940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5517</Words>
  <Application>WPS Presentation</Application>
  <PresentationFormat/>
  <Paragraphs>145</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Arial</vt:lpstr>
      <vt:lpstr>Times New Roman</vt:lpstr>
      <vt:lpstr>Times New Roman</vt:lpstr>
      <vt:lpstr>Microsoft YaHei</vt:lpstr>
      <vt:lpstr>Droid Sans Fallback</vt:lpstr>
      <vt:lpstr>Arial Unicode MS</vt:lpstr>
      <vt:lpstr>Proxima Nova</vt:lpstr>
      <vt:lpstr>Kalapi</vt:lpstr>
      <vt:lpstr>OpenSymbol</vt:lpstr>
      <vt:lpstr>Simple Light</vt:lpstr>
      <vt:lpstr>PowerPoint 演示文稿</vt:lpstr>
      <vt:lpstr> </vt:lpstr>
      <vt:lpstr>ABSTRACT</vt:lpstr>
      <vt:lpstr>INTRODUCTION</vt:lpstr>
      <vt:lpstr>OBJECTIVE</vt:lpstr>
      <vt:lpstr>EXISTING SYSTEM</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tara</cp:lastModifiedBy>
  <cp:revision>4</cp:revision>
  <dcterms:created xsi:type="dcterms:W3CDTF">2022-07-01T05:03:43Z</dcterms:created>
  <dcterms:modified xsi:type="dcterms:W3CDTF">2022-07-01T05:03:43Z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