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69" r:id="rId2"/>
    <p:sldId id="262" r:id="rId3"/>
    <p:sldId id="275" r:id="rId4"/>
    <p:sldId id="276" r:id="rId5"/>
    <p:sldId id="272" r:id="rId6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DAA"/>
    <a:srgbClr val="434343"/>
    <a:srgbClr val="3A5487"/>
    <a:srgbClr val="A0A0A0"/>
    <a:srgbClr val="10A1A6"/>
    <a:srgbClr val="29BEC6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44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2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About the Exam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980012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Multiple choice, 40 questions, 1 point for each correct answer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Only one of the four options is correct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Closed-book, supervised exam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Minimum of 26 points (65%)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- passing score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Maximum 60 minutes of exam time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Extra 15 minutes for non-native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English speakers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ITIL Foundation Exam</a:t>
            </a:r>
            <a:endParaRPr lang="en" sz="4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87AC31-DADE-4B09-BB40-C2E09139E395}"/>
              </a:ext>
            </a:extLst>
          </p:cNvPr>
          <p:cNvGrpSpPr/>
          <p:nvPr/>
        </p:nvGrpSpPr>
        <p:grpSpPr>
          <a:xfrm>
            <a:off x="11798652" y="4462831"/>
            <a:ext cx="4825850" cy="3098800"/>
            <a:chOff x="13462353" y="6807200"/>
            <a:chExt cx="4383316" cy="2814638"/>
          </a:xfrm>
        </p:grpSpPr>
        <p:pic>
          <p:nvPicPr>
            <p:cNvPr id="6" name="Picture 2" descr="Image result for laptop">
              <a:extLst>
                <a:ext uri="{FF2B5EF4-FFF2-40B4-BE49-F238E27FC236}">
                  <a16:creationId xmlns:a16="http://schemas.microsoft.com/office/drawing/2014/main" id="{1EE2B1D1-0D63-4714-A716-C8DDE2634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2353" y="6807200"/>
              <a:ext cx="4383316" cy="2814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270D8A-336A-4990-99BE-FC73415087A6}"/>
                </a:ext>
              </a:extLst>
            </p:cNvPr>
            <p:cNvSpPr/>
            <p:nvPr/>
          </p:nvSpPr>
          <p:spPr>
            <a:xfrm>
              <a:off x="13944600" y="6914038"/>
              <a:ext cx="3398520" cy="2199481"/>
            </a:xfrm>
            <a:prstGeom prst="rect">
              <a:avLst/>
            </a:prstGeom>
            <a:solidFill>
              <a:srgbClr val="3E5D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Calibri" panose="020F0502020204030204" pitchFamily="34" charset="0"/>
                  <a:cs typeface="Calibri" panose="020F0502020204030204" pitchFamily="34" charset="0"/>
                </a:rPr>
                <a:t>Online Exam</a:t>
              </a:r>
              <a:endParaRPr lang="en-GB" sz="3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Tips and Tricks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8B55366B-1EBD-4122-A77F-651AA0B43460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059861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good news is you can change your mind on the answers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bad news is you can change your mind about the answers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Manage your time in the exam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Allocate appropriate study time for each section (see the next slide)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Answer ALL the questions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For difficult ones, approach by elimination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pic>
        <p:nvPicPr>
          <p:cNvPr id="6" name="Picture 2" descr="Image result for tips and tricks">
            <a:extLst>
              <a:ext uri="{FF2B5EF4-FFF2-40B4-BE49-F238E27FC236}">
                <a16:creationId xmlns:a16="http://schemas.microsoft.com/office/drawing/2014/main" id="{FD5261A1-747A-450B-BBA9-60F3068D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157" y="3912359"/>
            <a:ext cx="3232150" cy="32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Exam Question Weighting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9CE81CAB-29DC-4FF1-ADCA-827D598E9A75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6780476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content and duration of this course is adapted to this:</a:t>
            </a:r>
          </a:p>
        </p:txBody>
      </p:sp>
      <p:graphicFrame>
        <p:nvGraphicFramePr>
          <p:cNvPr id="7" name="Tabella 1">
            <a:extLst>
              <a:ext uri="{FF2B5EF4-FFF2-40B4-BE49-F238E27FC236}">
                <a16:creationId xmlns:a16="http://schemas.microsoft.com/office/drawing/2014/main" id="{9251FEC2-793B-44FA-894D-FAC07B1C3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07603"/>
              </p:ext>
            </p:extLst>
          </p:nvPr>
        </p:nvGraphicFramePr>
        <p:xfrm>
          <a:off x="4875132" y="4167294"/>
          <a:ext cx="8537736" cy="365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747">
                  <a:extLst>
                    <a:ext uri="{9D8B030D-6E8A-4147-A177-3AD203B41FA5}">
                      <a16:colId xmlns:a16="http://schemas.microsoft.com/office/drawing/2014/main" val="1047049413"/>
                    </a:ext>
                  </a:extLst>
                </a:gridCol>
                <a:gridCol w="2906877">
                  <a:extLst>
                    <a:ext uri="{9D8B030D-6E8A-4147-A177-3AD203B41FA5}">
                      <a16:colId xmlns:a16="http://schemas.microsoft.com/office/drawing/2014/main" val="1415834692"/>
                    </a:ext>
                  </a:extLst>
                </a:gridCol>
                <a:gridCol w="1979112">
                  <a:extLst>
                    <a:ext uri="{9D8B030D-6E8A-4147-A177-3AD203B41FA5}">
                      <a16:colId xmlns:a16="http://schemas.microsoft.com/office/drawing/2014/main" val="414369475"/>
                    </a:ext>
                  </a:extLst>
                </a:gridCol>
              </a:tblGrid>
              <a:tr h="695821">
                <a:tc>
                  <a:txBody>
                    <a:bodyPr/>
                    <a:lstStyle/>
                    <a:p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 Section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 questions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38930"/>
                  </a:ext>
                </a:extLst>
              </a:tr>
              <a:tr h="45379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Concepts</a:t>
                      </a:r>
                      <a:endParaRPr lang="it-IT" sz="2400" b="1" dirty="0">
                        <a:solidFill>
                          <a:srgbClr val="43434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12,5%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082056"/>
                  </a:ext>
                </a:extLst>
              </a:tr>
              <a:tr h="4993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ITIL Guiding Principles</a:t>
                      </a:r>
                      <a:endParaRPr lang="it-IT" sz="2400" b="1" dirty="0">
                        <a:solidFill>
                          <a:srgbClr val="43434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12,5%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2751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4 Dimensions</a:t>
                      </a:r>
                      <a:endParaRPr lang="it-IT" sz="2400" b="1" dirty="0">
                        <a:solidFill>
                          <a:srgbClr val="43434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030364"/>
                  </a:ext>
                </a:extLst>
              </a:tr>
              <a:tr h="50396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Service Value System</a:t>
                      </a:r>
                      <a:endParaRPr lang="it-IT" sz="2400" b="1" dirty="0">
                        <a:solidFill>
                          <a:srgbClr val="43434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2,5%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611910"/>
                  </a:ext>
                </a:extLst>
              </a:tr>
              <a:tr h="51203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Service Value Chain</a:t>
                      </a:r>
                      <a:endParaRPr lang="it-IT" sz="2400" b="1" dirty="0">
                        <a:solidFill>
                          <a:srgbClr val="43434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82458"/>
                  </a:ext>
                </a:extLst>
              </a:tr>
              <a:tr h="45379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ITIL practices</a:t>
                      </a:r>
                      <a:endParaRPr lang="it-IT" sz="2400" b="1" dirty="0">
                        <a:solidFill>
                          <a:srgbClr val="43434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57,5%</a:t>
                      </a:r>
                    </a:p>
                  </a:txBody>
                  <a:tcPr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19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9596" dirty="0"/>
              <a:t>Key Concepts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176</Words>
  <Application>Microsoft Office PowerPoint</Application>
  <PresentationFormat>Custom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3_Packt</vt:lpstr>
      <vt:lpstr>About the Exam</vt:lpstr>
      <vt:lpstr>The ITIL Foundation Exam</vt:lpstr>
      <vt:lpstr>Tips and Tricks</vt:lpstr>
      <vt:lpstr>Exam Question Weighting</vt:lpstr>
      <vt:lpstr>Key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44</cp:revision>
  <dcterms:created xsi:type="dcterms:W3CDTF">2019-05-16T06:49:44Z</dcterms:created>
  <dcterms:modified xsi:type="dcterms:W3CDTF">2020-02-06T09:02:21Z</dcterms:modified>
</cp:coreProperties>
</file>