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6"/>
  </p:notesMasterIdLst>
  <p:sldIdLst>
    <p:sldId id="269" r:id="rId2"/>
    <p:sldId id="262" r:id="rId3"/>
    <p:sldId id="277" r:id="rId4"/>
    <p:sldId id="271" r:id="rId5"/>
  </p:sldIdLst>
  <p:sldSz cx="18288000" cy="10282238"/>
  <p:notesSz cx="6858000" cy="9144000"/>
  <p:defaultTextStyle>
    <a:defPPr>
      <a:defRPr lang="en-US"/>
    </a:defPPr>
    <a:lvl1pPr marL="0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1pPr>
    <a:lvl2pPr marL="685663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2pPr>
    <a:lvl3pPr marL="1371326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3pPr>
    <a:lvl4pPr marL="2056989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4pPr>
    <a:lvl5pPr marL="2742651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5pPr>
    <a:lvl6pPr marL="3428314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6pPr>
    <a:lvl7pPr marL="4113977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7pPr>
    <a:lvl8pPr marL="4799640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8pPr>
    <a:lvl9pPr marL="5485303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4343"/>
    <a:srgbClr val="3E5DAA"/>
    <a:srgbClr val="F37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3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86063-D428-43B9-9782-F0ACB0D90133}" type="datetimeFigureOut">
              <a:rPr lang="en-IN" smtClean="0"/>
              <a:t>22-01-2020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D9721-BCBC-414F-A0B0-54E2D1932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182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5663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1326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56989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2651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28314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3977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799640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5303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6780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521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7473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7228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602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602"/>
            </a:lvl2pPr>
            <a:lvl3pPr lvl="2" rtl="0">
              <a:spcBef>
                <a:spcPts val="0"/>
              </a:spcBef>
              <a:buSzPct val="100000"/>
              <a:defRPr sz="9602"/>
            </a:lvl3pPr>
            <a:lvl4pPr lvl="3" rtl="0">
              <a:spcBef>
                <a:spcPts val="0"/>
              </a:spcBef>
              <a:buSzPct val="100000"/>
              <a:defRPr sz="9602"/>
            </a:lvl4pPr>
            <a:lvl5pPr lvl="4" rtl="0">
              <a:spcBef>
                <a:spcPts val="0"/>
              </a:spcBef>
              <a:buSzPct val="100000"/>
              <a:defRPr sz="9602"/>
            </a:lvl5pPr>
            <a:lvl6pPr lvl="5" rtl="0">
              <a:spcBef>
                <a:spcPts val="0"/>
              </a:spcBef>
              <a:buSzPct val="100000"/>
              <a:defRPr sz="9602"/>
            </a:lvl6pPr>
            <a:lvl7pPr lvl="6" rtl="0">
              <a:spcBef>
                <a:spcPts val="0"/>
              </a:spcBef>
              <a:buSzPct val="100000"/>
              <a:defRPr sz="9602"/>
            </a:lvl7pPr>
            <a:lvl8pPr lvl="7" rtl="0">
              <a:spcBef>
                <a:spcPts val="0"/>
              </a:spcBef>
              <a:buSzPct val="100000"/>
              <a:defRPr sz="9602"/>
            </a:lvl8pPr>
            <a:lvl9pPr lvl="8" rtl="0">
              <a:spcBef>
                <a:spcPts val="0"/>
              </a:spcBef>
              <a:buSzPct val="100000"/>
              <a:defRPr sz="9602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9231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0504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4922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7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34" name="Shape 34"/>
          <p:cNvSpPr/>
          <p:nvPr/>
        </p:nvSpPr>
        <p:spPr>
          <a:xfrm>
            <a:off x="0" y="1312098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40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179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2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6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2" y="9389307"/>
            <a:ext cx="16764000" cy="892986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731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9897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9630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150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190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72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8483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5" y="1476768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5" y="3836380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5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577724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6" r:id="rId1"/>
    <p:sldLayoutId id="2147483689" r:id="rId2"/>
    <p:sldLayoutId id="2147483693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81051" y="4208387"/>
            <a:ext cx="17056012" cy="1865470"/>
          </a:xfrm>
          <a:prstGeom prst="rect">
            <a:avLst/>
          </a:prstGeom>
        </p:spPr>
        <p:txBody>
          <a:bodyPr lIns="182789" tIns="182789" rIns="182789" bIns="182789" anchor="b" anchorCtr="0">
            <a:noAutofit/>
          </a:bodyPr>
          <a:lstStyle/>
          <a:p>
            <a:r>
              <a:rPr lang="en-US" sz="9000" dirty="0"/>
              <a:t>Service Configuration Management</a:t>
            </a:r>
            <a:endParaRPr lang="en" sz="9000" dirty="0"/>
          </a:p>
        </p:txBody>
      </p:sp>
    </p:spTree>
    <p:extLst>
      <p:ext uri="{BB962C8B-B14F-4D97-AF65-F5344CB8AC3E}">
        <p14:creationId xmlns:p14="http://schemas.microsoft.com/office/powerpoint/2010/main" val="1567965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502972" y="1718095"/>
            <a:ext cx="11747484" cy="8181584"/>
          </a:xfrm>
          <a:prstGeom prst="rect">
            <a:avLst/>
          </a:prstGeom>
          <a:noFill/>
          <a:ln>
            <a:noFill/>
          </a:ln>
        </p:spPr>
        <p:txBody>
          <a:bodyPr lIns="185917" tIns="185917" rIns="185917" bIns="18591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PURPOSE: to ensure that accurate and reliable information about the configuration of services, and the CIs that support them, is available when and where it is needed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DEFINITION: A Configuration Item (CI) is any component that needs to be managed in order to deliver an IT service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CMDB (Configuration Management Database)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endParaRPr lang="en-US" sz="4000" kern="0" dirty="0">
              <a:solidFill>
                <a:srgbClr val="434343"/>
              </a:solidFill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11274" y="35054"/>
            <a:ext cx="17865454" cy="1204284"/>
          </a:xfrm>
          <a:prstGeom prst="rect">
            <a:avLst/>
          </a:prstGeom>
        </p:spPr>
        <p:txBody>
          <a:bodyPr lIns="182789" tIns="182789" rIns="182789" bIns="182789" anchor="ctr" anchorCtr="0">
            <a:noAutofit/>
          </a:bodyPr>
          <a:lstStyle/>
          <a:p>
            <a:pPr algn="ctr"/>
            <a:r>
              <a:rPr lang="en-US" sz="4400" dirty="0"/>
              <a:t>What is the purpose of Service Configuration Management?</a:t>
            </a:r>
            <a:endParaRPr lang="en" sz="44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AC3C70A-F7F4-4A88-BF82-9B5FE20CB37F}"/>
              </a:ext>
            </a:extLst>
          </p:cNvPr>
          <p:cNvGrpSpPr/>
          <p:nvPr/>
        </p:nvGrpSpPr>
        <p:grpSpPr>
          <a:xfrm>
            <a:off x="12250456" y="2552602"/>
            <a:ext cx="5107123" cy="5797990"/>
            <a:chOff x="12877242" y="4281194"/>
            <a:chExt cx="5107123" cy="579799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7DA73DC-9CCF-4937-8B64-F9B5A965BDBF}"/>
                </a:ext>
              </a:extLst>
            </p:cNvPr>
            <p:cNvSpPr/>
            <p:nvPr/>
          </p:nvSpPr>
          <p:spPr bwMode="auto">
            <a:xfrm>
              <a:off x="13134055" y="5534414"/>
              <a:ext cx="1177795" cy="108979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20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CI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39B1E0-6924-4C43-BAE4-0D8ECC52A2E0}"/>
                </a:ext>
              </a:extLst>
            </p:cNvPr>
            <p:cNvSpPr/>
            <p:nvPr/>
          </p:nvSpPr>
          <p:spPr bwMode="auto">
            <a:xfrm>
              <a:off x="15496173" y="4281194"/>
              <a:ext cx="1177795" cy="108979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20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CI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BB2E510-8433-400C-A330-C92422847142}"/>
                </a:ext>
              </a:extLst>
            </p:cNvPr>
            <p:cNvSpPr/>
            <p:nvPr/>
          </p:nvSpPr>
          <p:spPr bwMode="auto">
            <a:xfrm>
              <a:off x="12877242" y="8989388"/>
              <a:ext cx="1177795" cy="108979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20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CI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DD8C8A5-9401-47EF-B4B8-E577FA115A62}"/>
                </a:ext>
              </a:extLst>
            </p:cNvPr>
            <p:cNvSpPr/>
            <p:nvPr/>
          </p:nvSpPr>
          <p:spPr bwMode="auto">
            <a:xfrm>
              <a:off x="16806570" y="8868966"/>
              <a:ext cx="1177795" cy="108979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20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CI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ACCCC41-74CB-4F18-B8CC-19EB01659EF1}"/>
                </a:ext>
              </a:extLst>
            </p:cNvPr>
            <p:cNvSpPr/>
            <p:nvPr/>
          </p:nvSpPr>
          <p:spPr bwMode="auto">
            <a:xfrm>
              <a:off x="15117189" y="7179064"/>
              <a:ext cx="1177795" cy="108979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20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CI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CECC0DB-3465-4C53-9308-469474799131}"/>
                </a:ext>
              </a:extLst>
            </p:cNvPr>
            <p:cNvCxnSpPr>
              <a:cxnSpLocks/>
              <a:stCxn id="23" idx="1"/>
              <a:endCxn id="19" idx="5"/>
            </p:cNvCxnSpPr>
            <p:nvPr/>
          </p:nvCxnSpPr>
          <p:spPr bwMode="auto">
            <a:xfrm flipH="1" flipV="1">
              <a:off x="14139366" y="6464613"/>
              <a:ext cx="1150307" cy="874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2A6B374-5F45-43FF-B4B6-7813A1C6467A}"/>
                </a:ext>
              </a:extLst>
            </p:cNvPr>
            <p:cNvCxnSpPr>
              <a:cxnSpLocks/>
              <a:stCxn id="23" idx="3"/>
              <a:endCxn id="21" idx="6"/>
            </p:cNvCxnSpPr>
            <p:nvPr/>
          </p:nvCxnSpPr>
          <p:spPr bwMode="auto">
            <a:xfrm flipH="1">
              <a:off x="14055037" y="8109263"/>
              <a:ext cx="1234636" cy="142502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CEC88D6-F8EB-42D9-8E6D-DACA9FFA1B15}"/>
                </a:ext>
              </a:extLst>
            </p:cNvPr>
            <p:cNvCxnSpPr>
              <a:cxnSpLocks/>
              <a:stCxn id="23" idx="5"/>
              <a:endCxn id="22" idx="1"/>
            </p:cNvCxnSpPr>
            <p:nvPr/>
          </p:nvCxnSpPr>
          <p:spPr bwMode="auto">
            <a:xfrm>
              <a:off x="16122500" y="8109263"/>
              <a:ext cx="856554" cy="9193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F86489E-D133-4933-A5F5-CAAE5C353B87}"/>
                </a:ext>
              </a:extLst>
            </p:cNvPr>
            <p:cNvCxnSpPr>
              <a:cxnSpLocks/>
              <a:stCxn id="23" idx="0"/>
              <a:endCxn id="20" idx="4"/>
            </p:cNvCxnSpPr>
            <p:nvPr/>
          </p:nvCxnSpPr>
          <p:spPr bwMode="auto">
            <a:xfrm flipV="1">
              <a:off x="15706087" y="5370990"/>
              <a:ext cx="378984" cy="180807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5485913-BC0F-4B43-A827-4CACEC2BFCC8}"/>
                </a:ext>
              </a:extLst>
            </p:cNvPr>
            <p:cNvCxnSpPr>
              <a:cxnSpLocks/>
              <a:stCxn id="20" idx="7"/>
            </p:cNvCxnSpPr>
            <p:nvPr/>
          </p:nvCxnSpPr>
          <p:spPr bwMode="auto">
            <a:xfrm>
              <a:off x="16501484" y="4440791"/>
              <a:ext cx="8296" cy="232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43A8AAD-A2EB-4FA9-858F-A512BE140F98}"/>
                </a:ext>
              </a:extLst>
            </p:cNvPr>
            <p:cNvSpPr/>
            <p:nvPr/>
          </p:nvSpPr>
          <p:spPr bwMode="auto">
            <a:xfrm>
              <a:off x="16004518" y="6717638"/>
              <a:ext cx="802052" cy="104298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1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Attributes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GB" sz="1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1….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2….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3….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GB" sz="1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F1A84C4-8556-4876-A9A4-24821B5F798D}"/>
                </a:ext>
              </a:extLst>
            </p:cNvPr>
            <p:cNvSpPr/>
            <p:nvPr/>
          </p:nvSpPr>
          <p:spPr>
            <a:xfrm rot="2382808">
              <a:off x="14000803" y="6768724"/>
              <a:ext cx="186480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/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relationship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7D55C18-99FC-4CA8-B823-3E0D1010599C}"/>
                </a:ext>
              </a:extLst>
            </p:cNvPr>
            <p:cNvSpPr/>
            <p:nvPr/>
          </p:nvSpPr>
          <p:spPr>
            <a:xfrm rot="2796029">
              <a:off x="15786204" y="8415749"/>
              <a:ext cx="186480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/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relationship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2151178-BB5B-473D-ADFF-885B5B9298D3}"/>
                </a:ext>
              </a:extLst>
            </p:cNvPr>
            <p:cNvSpPr/>
            <p:nvPr/>
          </p:nvSpPr>
          <p:spPr>
            <a:xfrm rot="16874780">
              <a:off x="14897591" y="5919992"/>
              <a:ext cx="186480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/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relationship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666E409-0F7D-4837-B169-7315D04D81DE}"/>
                </a:ext>
              </a:extLst>
            </p:cNvPr>
            <p:cNvSpPr/>
            <p:nvPr/>
          </p:nvSpPr>
          <p:spPr>
            <a:xfrm rot="18723275">
              <a:off x="14020111" y="8169527"/>
              <a:ext cx="136139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relationship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11274" y="35054"/>
            <a:ext cx="17865454" cy="1204284"/>
          </a:xfrm>
          <a:prstGeom prst="rect">
            <a:avLst/>
          </a:prstGeom>
        </p:spPr>
        <p:txBody>
          <a:bodyPr lIns="182789" tIns="182789" rIns="182789" bIns="182789" anchor="ctr" anchorCtr="0">
            <a:noAutofit/>
          </a:bodyPr>
          <a:lstStyle/>
          <a:p>
            <a:pPr algn="ctr"/>
            <a:r>
              <a:rPr lang="en-US" sz="4400" dirty="0"/>
              <a:t>Key elements of the Service Configuration Management practice</a:t>
            </a:r>
            <a:endParaRPr lang="en" sz="4400" dirty="0"/>
          </a:p>
        </p:txBody>
      </p:sp>
      <p:sp>
        <p:nvSpPr>
          <p:cNvPr id="11" name="Shape 149">
            <a:extLst>
              <a:ext uri="{FF2B5EF4-FFF2-40B4-BE49-F238E27FC236}">
                <a16:creationId xmlns:a16="http://schemas.microsoft.com/office/drawing/2014/main" id="{6A8C1240-620D-4B91-87A7-FEAC8B8E87D1}"/>
              </a:ext>
            </a:extLst>
          </p:cNvPr>
          <p:cNvSpPr txBox="1">
            <a:spLocks/>
          </p:cNvSpPr>
          <p:nvPr/>
        </p:nvSpPr>
        <p:spPr>
          <a:xfrm>
            <a:off x="502972" y="1718095"/>
            <a:ext cx="8954179" cy="8181584"/>
          </a:xfrm>
          <a:prstGeom prst="rect">
            <a:avLst/>
          </a:prstGeom>
          <a:noFill/>
          <a:ln>
            <a:noFill/>
          </a:ln>
        </p:spPr>
        <p:txBody>
          <a:bodyPr lIns="185917" tIns="185917" rIns="185917" bIns="18591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The CMDB documents relationships and attributes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Could describe a variety of assets (e.g. hardware, software, documentation, people, skills, services, etc.) 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A cost vs. benefit analysis is recommended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Configuration Management requires a very strict Change discipline</a:t>
            </a:r>
          </a:p>
        </p:txBody>
      </p:sp>
      <p:pic>
        <p:nvPicPr>
          <p:cNvPr id="5" name="Picture 2" descr="Image result for cmdb">
            <a:extLst>
              <a:ext uri="{FF2B5EF4-FFF2-40B4-BE49-F238E27FC236}">
                <a16:creationId xmlns:a16="http://schemas.microsoft.com/office/drawing/2014/main" id="{DA8D8DD5-6D39-4D51-9654-BA8976CA7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225" y="3031300"/>
            <a:ext cx="8610522" cy="5555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089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81052" y="3637567"/>
            <a:ext cx="16868121" cy="1865470"/>
          </a:xfrm>
          <a:prstGeom prst="rect">
            <a:avLst/>
          </a:prstGeom>
        </p:spPr>
        <p:txBody>
          <a:bodyPr lIns="182789" tIns="182789" rIns="182789" bIns="182789" anchor="b" anchorCtr="0">
            <a:noAutofit/>
          </a:bodyPr>
          <a:lstStyle/>
          <a:p>
            <a:r>
              <a:rPr lang="en-US" sz="9600" dirty="0"/>
              <a:t>Release Management</a:t>
            </a:r>
            <a:endParaRPr lang="en" sz="9600" dirty="0"/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1"/>
          </p:nvPr>
        </p:nvSpPr>
        <p:spPr>
          <a:xfrm>
            <a:off x="781052" y="5575480"/>
            <a:ext cx="16444203" cy="864999"/>
          </a:xfrm>
          <a:prstGeom prst="rect">
            <a:avLst/>
          </a:prstGeom>
        </p:spPr>
        <p:txBody>
          <a:bodyPr lIns="182789" tIns="182789" rIns="182789" bIns="182789" anchor="t" anchorCtr="0">
            <a:noAutofit/>
          </a:bodyPr>
          <a:lstStyle/>
          <a:p>
            <a:r>
              <a:rPr lang="en-US" dirty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9678019"/>
      </p:ext>
    </p:extLst>
  </p:cSld>
  <p:clrMapOvr>
    <a:masterClrMapping/>
  </p:clrMapOvr>
</p:sld>
</file>

<file path=ppt/theme/theme1.xml><?xml version="1.0" encoding="utf-8"?>
<a:theme xmlns:a="http://schemas.openxmlformats.org/drawingml/2006/main" name="3_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146</Words>
  <Application>Microsoft Office PowerPoint</Application>
  <PresentationFormat>Custom</PresentationFormat>
  <Paragraphs>26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Roboto</vt:lpstr>
      <vt:lpstr>3_Packt</vt:lpstr>
      <vt:lpstr>Service Configuration Management</vt:lpstr>
      <vt:lpstr>What is the purpose of Service Configuration Management?</vt:lpstr>
      <vt:lpstr>Key elements of the Service Configuration Management practice</vt:lpstr>
      <vt:lpstr>Release Management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Name Here</dc:title>
  <dc:creator>Bhagyashri Srivastava</dc:creator>
  <cp:lastModifiedBy>Siddhant Topre</cp:lastModifiedBy>
  <cp:revision>25</cp:revision>
  <dcterms:created xsi:type="dcterms:W3CDTF">2019-05-16T06:49:44Z</dcterms:created>
  <dcterms:modified xsi:type="dcterms:W3CDTF">2020-01-22T13:49:54Z</dcterms:modified>
</cp:coreProperties>
</file>