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3" r:id="rId2"/>
    <p:sldMasterId id="2147483715" r:id="rId3"/>
  </p:sldMasterIdLst>
  <p:notesMasterIdLst>
    <p:notesMasterId r:id="rId13"/>
  </p:notesMasterIdLst>
  <p:sldIdLst>
    <p:sldId id="274" r:id="rId4"/>
    <p:sldId id="269" r:id="rId5"/>
    <p:sldId id="266" r:id="rId6"/>
    <p:sldId id="262" r:id="rId7"/>
    <p:sldId id="278" r:id="rId8"/>
    <p:sldId id="277" r:id="rId9"/>
    <p:sldId id="279" r:id="rId10"/>
    <p:sldId id="280" r:id="rId11"/>
    <p:sldId id="271" r:id="rId12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EC6"/>
    <a:srgbClr val="3C3333"/>
    <a:srgbClr val="EE2D4A"/>
    <a:srgbClr val="888888"/>
    <a:srgbClr val="A0A0A0"/>
    <a:srgbClr val="8E6E56"/>
    <a:srgbClr val="3E5DAA"/>
    <a:srgbClr val="4C3896"/>
    <a:srgbClr val="5E4838"/>
    <a:srgbClr val="BD0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7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501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31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7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177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73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2" y="3636868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771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771"/>
            </a:lvl2pPr>
            <a:lvl3pPr lvl="2" rtl="0">
              <a:spcBef>
                <a:spcPts val="0"/>
              </a:spcBef>
              <a:buSzPct val="100000"/>
              <a:defRPr sz="9771"/>
            </a:lvl3pPr>
            <a:lvl4pPr lvl="3" rtl="0">
              <a:spcBef>
                <a:spcPts val="0"/>
              </a:spcBef>
              <a:buSzPct val="100000"/>
              <a:defRPr sz="9771"/>
            </a:lvl4pPr>
            <a:lvl5pPr lvl="4" rtl="0">
              <a:spcBef>
                <a:spcPts val="0"/>
              </a:spcBef>
              <a:buSzPct val="100000"/>
              <a:defRPr sz="9771"/>
            </a:lvl5pPr>
            <a:lvl6pPr lvl="5" rtl="0">
              <a:spcBef>
                <a:spcPts val="0"/>
              </a:spcBef>
              <a:buSzPct val="100000"/>
              <a:defRPr sz="9771"/>
            </a:lvl6pPr>
            <a:lvl7pPr lvl="6" rtl="0">
              <a:spcBef>
                <a:spcPts val="0"/>
              </a:spcBef>
              <a:buSzPct val="100000"/>
              <a:defRPr sz="9771"/>
            </a:lvl7pPr>
            <a:lvl8pPr lvl="7" rtl="0">
              <a:spcBef>
                <a:spcPts val="0"/>
              </a:spcBef>
              <a:buSzPct val="100000"/>
              <a:defRPr sz="9771"/>
            </a:lvl8pPr>
            <a:lvl9pPr lvl="8" rtl="0">
              <a:spcBef>
                <a:spcPts val="0"/>
              </a:spcBef>
              <a:buSzPct val="100000"/>
              <a:defRPr sz="9771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2" y="5575679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7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7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3425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3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6026" tIns="186026" rIns="186026" bIns="186026" anchor="ctr" anchorCtr="0">
            <a:noAutofit/>
          </a:bodyPr>
          <a:lstStyle/>
          <a:p>
            <a:endParaRPr sz="3765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1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935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323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12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34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418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298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83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341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1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480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1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0"/>
            <a:ext cx="10281039" cy="217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614" tIns="182614" rIns="182614" bIns="182614" anchor="ctr" anchorCtr="0">
            <a:noAutofit/>
          </a:bodyPr>
          <a:lstStyle/>
          <a:p>
            <a:endParaRPr sz="3696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08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393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39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3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197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197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2" y="1447731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39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198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226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3413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1" name="Shape 21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82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10800000" flipH="1">
            <a:off x="0" y="3370445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7" name="Shape 27"/>
          <p:cNvSpPr/>
          <p:nvPr/>
        </p:nvSpPr>
        <p:spPr>
          <a:xfrm>
            <a:off x="0" y="3370445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438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9388502" y="3836375"/>
            <a:ext cx="7999800" cy="541788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4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6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20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9008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8798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 rot="10800000" flipH="1">
            <a:off x="6553205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9" name="Shape 39"/>
          <p:cNvSpPr/>
          <p:nvPr/>
        </p:nvSpPr>
        <p:spPr>
          <a:xfrm rot="-5400000">
            <a:off x="1520686" y="5032524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defRPr sz="4799"/>
            </a:lvl1pPr>
            <a:lvl2pPr lvl="1" rtl="0">
              <a:spcBef>
                <a:spcPts val="0"/>
              </a:spcBef>
              <a:buSzPct val="100000"/>
              <a:defRPr sz="4799"/>
            </a:lvl2pPr>
            <a:lvl3pPr lvl="2" rtl="0">
              <a:spcBef>
                <a:spcPts val="0"/>
              </a:spcBef>
              <a:buSzPct val="100000"/>
              <a:defRPr sz="4799"/>
            </a:lvl3pPr>
            <a:lvl4pPr lvl="3" rtl="0">
              <a:spcBef>
                <a:spcPts val="0"/>
              </a:spcBef>
              <a:buSzPct val="100000"/>
              <a:defRPr sz="4799"/>
            </a:lvl4pPr>
            <a:lvl5pPr lvl="4" rtl="0">
              <a:spcBef>
                <a:spcPts val="0"/>
              </a:spcBef>
              <a:buSzPct val="100000"/>
              <a:defRPr sz="4799"/>
            </a:lvl5pPr>
            <a:lvl6pPr lvl="5" rtl="0">
              <a:spcBef>
                <a:spcPts val="0"/>
              </a:spcBef>
              <a:buSzPct val="100000"/>
              <a:defRPr sz="4799"/>
            </a:lvl6pPr>
            <a:lvl7pPr lvl="6" rtl="0">
              <a:spcBef>
                <a:spcPts val="0"/>
              </a:spcBef>
              <a:buSzPct val="100000"/>
              <a:defRPr sz="4799"/>
            </a:lvl7pPr>
            <a:lvl8pPr lvl="7" rtl="0">
              <a:spcBef>
                <a:spcPts val="0"/>
              </a:spcBef>
              <a:buSzPct val="100000"/>
              <a:defRPr sz="4799"/>
            </a:lvl8pPr>
            <a:lvl9pPr lvl="8" rtl="0">
              <a:spcBef>
                <a:spcPts val="0"/>
              </a:spcBef>
              <a:buSzPct val="100000"/>
              <a:defRPr sz="4799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2150" y="2930243"/>
            <a:ext cx="5616000" cy="6324071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320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Font typeface="Calibri"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0330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3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0"/>
            </a:lvl1pPr>
            <a:lvl2pPr lvl="1" rtl="0">
              <a:spcBef>
                <a:spcPts val="0"/>
              </a:spcBef>
              <a:buSzPct val="100000"/>
              <a:defRPr sz="12000"/>
            </a:lvl2pPr>
            <a:lvl3pPr lvl="2" rtl="0">
              <a:spcBef>
                <a:spcPts val="0"/>
              </a:spcBef>
              <a:buSzPct val="100000"/>
              <a:defRPr sz="12000"/>
            </a:lvl3pPr>
            <a:lvl4pPr lvl="3" rtl="0">
              <a:spcBef>
                <a:spcPts val="0"/>
              </a:spcBef>
              <a:buSzPct val="100000"/>
              <a:defRPr sz="12000"/>
            </a:lvl4pPr>
            <a:lvl5pPr lvl="4" rtl="0">
              <a:spcBef>
                <a:spcPts val="0"/>
              </a:spcBef>
              <a:buSzPct val="100000"/>
              <a:defRPr sz="12000"/>
            </a:lvl5pPr>
            <a:lvl6pPr lvl="5" rtl="0">
              <a:spcBef>
                <a:spcPts val="0"/>
              </a:spcBef>
              <a:buSzPct val="100000"/>
              <a:defRPr sz="12000"/>
            </a:lvl6pPr>
            <a:lvl7pPr lvl="6" rtl="0">
              <a:spcBef>
                <a:spcPts val="0"/>
              </a:spcBef>
              <a:buSzPct val="100000"/>
              <a:defRPr sz="12000"/>
            </a:lvl7pPr>
            <a:lvl8pPr lvl="7" rtl="0">
              <a:spcBef>
                <a:spcPts val="0"/>
              </a:spcBef>
              <a:buSzPct val="100000"/>
              <a:defRPr sz="12000"/>
            </a:lvl8pPr>
            <a:lvl9pPr lvl="8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4744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lit Summar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2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8" name="Shape 48"/>
          <p:cNvSpPr/>
          <p:nvPr/>
        </p:nvSpPr>
        <p:spPr>
          <a:xfrm rot="5400000">
            <a:off x="3895230" y="5033124"/>
            <a:ext cx="10281039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531002" y="2465214"/>
            <a:ext cx="8090400" cy="2963228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ct val="100000"/>
              <a:defRPr sz="840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84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531002" y="5556366"/>
            <a:ext cx="8090400" cy="2469055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None/>
              <a:defRPr sz="4200"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42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9879005" y="1447735"/>
            <a:ext cx="7674000" cy="7386779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20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90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9877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SzPct val="100000"/>
              <a:defRPr sz="24001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2400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90804" y="6544824"/>
            <a:ext cx="11906399" cy="2600396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Clr>
                <a:srgbClr val="F3F3F3"/>
              </a:buClr>
              <a:buFont typeface="Calibri"/>
              <a:defRPr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398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985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704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223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0299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5230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6855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3587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15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2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2" y="3836377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0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35" smtClean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35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769029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4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923309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632879" y="3664208"/>
            <a:ext cx="16735553" cy="1898523"/>
          </a:xfrm>
          <a:prstGeom prst="rect">
            <a:avLst/>
          </a:prstGeom>
        </p:spPr>
        <p:txBody>
          <a:bodyPr lIns="186023" tIns="186023" rIns="186023" bIns="186023" anchor="b" anchorCtr="0">
            <a:noAutofit/>
          </a:bodyPr>
          <a:lstStyle/>
          <a:p>
            <a:pPr algn="ctr"/>
            <a:r>
              <a:rPr lang="en-US" sz="9600" dirty="0"/>
              <a:t>Course Conclusion</a:t>
            </a:r>
          </a:p>
        </p:txBody>
      </p:sp>
      <p:sp>
        <p:nvSpPr>
          <p:cNvPr id="4" name="Shape 155"/>
          <p:cNvSpPr txBox="1">
            <a:spLocks/>
          </p:cNvSpPr>
          <p:nvPr/>
        </p:nvSpPr>
        <p:spPr>
          <a:xfrm>
            <a:off x="632879" y="4613470"/>
            <a:ext cx="16735553" cy="1898523"/>
          </a:xfrm>
          <a:prstGeom prst="rect">
            <a:avLst/>
          </a:prstGeom>
          <a:noFill/>
          <a:ln>
            <a:noFill/>
          </a:ln>
        </p:spPr>
        <p:txBody>
          <a:bodyPr lIns="186023" tIns="186023" rIns="186023" bIns="186023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978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97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ctr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  <a:tabLst/>
              <a:defRPr/>
            </a:pPr>
            <a:r>
              <a:rPr kumimoji="0" lang="en-US" sz="4396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Section 11</a:t>
            </a:r>
          </a:p>
        </p:txBody>
      </p:sp>
    </p:spTree>
    <p:extLst>
      <p:ext uri="{BB962C8B-B14F-4D97-AF65-F5344CB8AC3E}">
        <p14:creationId xmlns:p14="http://schemas.microsoft.com/office/powerpoint/2010/main" val="33719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Course Summary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2153" y="3663646"/>
            <a:ext cx="5616001" cy="2954856"/>
          </a:xfrm>
          <a:prstGeom prst="rect">
            <a:avLst/>
          </a:prstGeom>
        </p:spPr>
        <p:txBody>
          <a:bodyPr lIns="182789" tIns="182789" rIns="182789" bIns="182789" anchor="b" anchorCtr="0">
            <a:spAutoFit/>
          </a:bodyPr>
          <a:lstStyle/>
          <a:p>
            <a:r>
              <a:rPr lang="en-US" sz="5601" dirty="0"/>
              <a:t>Key Concepts Related to Service Management</a:t>
            </a:r>
            <a:endParaRPr lang="en" sz="5601" dirty="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7276549" y="898001"/>
            <a:ext cx="10291016" cy="1033462"/>
          </a:xfrm>
          <a:prstGeom prst="rect">
            <a:avLst/>
          </a:prstGeom>
          <a:solidFill>
            <a:srgbClr val="29BEC6"/>
          </a:solidFill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dirty="0"/>
              <a:t>Services and Service Management</a:t>
            </a:r>
          </a:p>
        </p:txBody>
      </p:sp>
      <p:sp>
        <p:nvSpPr>
          <p:cNvPr id="21" name="Shape 186">
            <a:extLst>
              <a:ext uri="{FF2B5EF4-FFF2-40B4-BE49-F238E27FC236}">
                <a16:creationId xmlns:a16="http://schemas.microsoft.com/office/drawing/2014/main" id="{0373D60D-44E0-4B9C-830B-9BCCA0D4A91C}"/>
              </a:ext>
            </a:extLst>
          </p:cNvPr>
          <p:cNvSpPr txBox="1">
            <a:spLocks/>
          </p:cNvSpPr>
          <p:nvPr/>
        </p:nvSpPr>
        <p:spPr>
          <a:xfrm>
            <a:off x="7276549" y="2747583"/>
            <a:ext cx="10291016" cy="1033462"/>
          </a:xfrm>
          <a:prstGeom prst="rect">
            <a:avLst/>
          </a:prstGeom>
          <a:solidFill>
            <a:srgbClr val="29BEC6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400"/>
            <a:r>
              <a:rPr lang="en-US" kern="0" dirty="0"/>
              <a:t>Value and Cost</a:t>
            </a:r>
          </a:p>
        </p:txBody>
      </p:sp>
      <p:sp>
        <p:nvSpPr>
          <p:cNvPr id="22" name="Shape 186">
            <a:extLst>
              <a:ext uri="{FF2B5EF4-FFF2-40B4-BE49-F238E27FC236}">
                <a16:creationId xmlns:a16="http://schemas.microsoft.com/office/drawing/2014/main" id="{495D741B-B47D-4DF1-8AE9-C6409D328E9A}"/>
              </a:ext>
            </a:extLst>
          </p:cNvPr>
          <p:cNvSpPr txBox="1">
            <a:spLocks/>
          </p:cNvSpPr>
          <p:nvPr/>
        </p:nvSpPr>
        <p:spPr>
          <a:xfrm>
            <a:off x="7276549" y="4597165"/>
            <a:ext cx="10291016" cy="1033462"/>
          </a:xfrm>
          <a:prstGeom prst="rect">
            <a:avLst/>
          </a:prstGeom>
          <a:solidFill>
            <a:srgbClr val="29BEC6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400"/>
            <a:r>
              <a:rPr lang="en-US" kern="0" dirty="0"/>
              <a:t>Output versus Outcome</a:t>
            </a:r>
          </a:p>
        </p:txBody>
      </p:sp>
      <p:sp>
        <p:nvSpPr>
          <p:cNvPr id="23" name="Shape 186">
            <a:extLst>
              <a:ext uri="{FF2B5EF4-FFF2-40B4-BE49-F238E27FC236}">
                <a16:creationId xmlns:a16="http://schemas.microsoft.com/office/drawing/2014/main" id="{BDD54BD3-A9C2-4355-89BA-B8F4009DFAA1}"/>
              </a:ext>
            </a:extLst>
          </p:cNvPr>
          <p:cNvSpPr txBox="1">
            <a:spLocks/>
          </p:cNvSpPr>
          <p:nvPr/>
        </p:nvSpPr>
        <p:spPr>
          <a:xfrm>
            <a:off x="7276549" y="6446747"/>
            <a:ext cx="10291016" cy="1033462"/>
          </a:xfrm>
          <a:prstGeom prst="rect">
            <a:avLst/>
          </a:prstGeom>
          <a:solidFill>
            <a:srgbClr val="29BEC6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400"/>
            <a:r>
              <a:rPr lang="en-US" kern="0" dirty="0"/>
              <a:t>Risk Management</a:t>
            </a:r>
          </a:p>
        </p:txBody>
      </p:sp>
      <p:sp>
        <p:nvSpPr>
          <p:cNvPr id="24" name="Shape 186">
            <a:extLst>
              <a:ext uri="{FF2B5EF4-FFF2-40B4-BE49-F238E27FC236}">
                <a16:creationId xmlns:a16="http://schemas.microsoft.com/office/drawing/2014/main" id="{F31E1431-FB14-4658-8396-EE87A9CADB99}"/>
              </a:ext>
            </a:extLst>
          </p:cNvPr>
          <p:cNvSpPr txBox="1">
            <a:spLocks/>
          </p:cNvSpPr>
          <p:nvPr/>
        </p:nvSpPr>
        <p:spPr>
          <a:xfrm>
            <a:off x="7276549" y="8296329"/>
            <a:ext cx="10291016" cy="1033462"/>
          </a:xfrm>
          <a:prstGeom prst="rect">
            <a:avLst/>
          </a:prstGeom>
          <a:solidFill>
            <a:srgbClr val="29BEC6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79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799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 defTabSz="914400"/>
            <a:r>
              <a:rPr lang="en-US" kern="0" dirty="0"/>
              <a:t>Sponsors, Customers, and Users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ITIL Guiding Principles</a:t>
            </a:r>
            <a:endParaRPr lang="en" sz="4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CD043F-6441-4075-AC60-95AB3FEC3C80}"/>
              </a:ext>
            </a:extLst>
          </p:cNvPr>
          <p:cNvSpPr/>
          <p:nvPr/>
        </p:nvSpPr>
        <p:spPr bwMode="auto">
          <a:xfrm>
            <a:off x="5667556" y="2783349"/>
            <a:ext cx="2893926" cy="1650312"/>
          </a:xfrm>
          <a:prstGeom prst="roundRect">
            <a:avLst/>
          </a:prstGeom>
          <a:solidFill>
            <a:srgbClr val="29BEC6"/>
          </a:solidFill>
          <a:ln w="25400">
            <a:solidFill>
              <a:srgbClr val="20969C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on value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99FFC3-B086-44FA-8931-92583E25DE16}"/>
              </a:ext>
            </a:extLst>
          </p:cNvPr>
          <p:cNvSpPr/>
          <p:nvPr/>
        </p:nvSpPr>
        <p:spPr bwMode="auto">
          <a:xfrm>
            <a:off x="9624619" y="2783349"/>
            <a:ext cx="2893926" cy="1650312"/>
          </a:xfrm>
          <a:prstGeom prst="roundRect">
            <a:avLst/>
          </a:prstGeom>
          <a:solidFill>
            <a:srgbClr val="29BEC6"/>
          </a:solidFill>
          <a:ln w="25400">
            <a:solidFill>
              <a:srgbClr val="20969C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where 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are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0A558E-50C4-473E-86FC-45EA89C3BB5E}"/>
              </a:ext>
            </a:extLst>
          </p:cNvPr>
          <p:cNvSpPr/>
          <p:nvPr/>
        </p:nvSpPr>
        <p:spPr bwMode="auto">
          <a:xfrm>
            <a:off x="3826939" y="4856368"/>
            <a:ext cx="2893927" cy="1694128"/>
          </a:xfrm>
          <a:prstGeom prst="roundRect">
            <a:avLst/>
          </a:prstGeom>
          <a:solidFill>
            <a:srgbClr val="29BEC6"/>
          </a:solidFill>
          <a:ln w="25400">
            <a:solidFill>
              <a:srgbClr val="20969C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Progress iteratively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feedback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5931BC1-9D78-4282-AC3F-C9B72E2B4638}"/>
              </a:ext>
            </a:extLst>
          </p:cNvPr>
          <p:cNvSpPr/>
          <p:nvPr/>
        </p:nvSpPr>
        <p:spPr bwMode="auto">
          <a:xfrm>
            <a:off x="5667555" y="6962495"/>
            <a:ext cx="2893927" cy="1694128"/>
          </a:xfrm>
          <a:prstGeom prst="roundRect">
            <a:avLst/>
          </a:prstGeom>
          <a:solidFill>
            <a:srgbClr val="29BEC6"/>
          </a:solidFill>
          <a:ln w="25400">
            <a:solidFill>
              <a:srgbClr val="20969C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Collaborate and 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promote visibility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E50C73-B140-43CB-9C68-12D0C91CB943}"/>
              </a:ext>
            </a:extLst>
          </p:cNvPr>
          <p:cNvSpPr/>
          <p:nvPr/>
        </p:nvSpPr>
        <p:spPr bwMode="auto">
          <a:xfrm>
            <a:off x="7568591" y="4862187"/>
            <a:ext cx="3102446" cy="1679523"/>
          </a:xfrm>
          <a:prstGeom prst="roundRect">
            <a:avLst/>
          </a:prstGeom>
          <a:solidFill>
            <a:srgbClr val="29BEC6"/>
          </a:solidFill>
          <a:ln w="25400">
            <a:solidFill>
              <a:srgbClr val="20969C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 and work 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holistically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EBA52A-D0BC-48D1-8552-E4E5C5F6294C}"/>
              </a:ext>
            </a:extLst>
          </p:cNvPr>
          <p:cNvSpPr/>
          <p:nvPr/>
        </p:nvSpPr>
        <p:spPr bwMode="auto">
          <a:xfrm>
            <a:off x="11567135" y="4846671"/>
            <a:ext cx="2893926" cy="1694128"/>
          </a:xfrm>
          <a:prstGeom prst="roundRect">
            <a:avLst/>
          </a:prstGeom>
          <a:solidFill>
            <a:srgbClr val="29BEC6"/>
          </a:solidFill>
          <a:ln w="25400">
            <a:solidFill>
              <a:srgbClr val="20969C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it simple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practical</a:t>
            </a:r>
            <a:endParaRPr lang="it-IT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DA572D-AA8D-4244-9A16-B1E3D6E913D1}"/>
              </a:ext>
            </a:extLst>
          </p:cNvPr>
          <p:cNvSpPr/>
          <p:nvPr/>
        </p:nvSpPr>
        <p:spPr bwMode="auto">
          <a:xfrm>
            <a:off x="9666100" y="6968315"/>
            <a:ext cx="2893926" cy="1679521"/>
          </a:xfrm>
          <a:prstGeom prst="roundRect">
            <a:avLst/>
          </a:prstGeom>
          <a:solidFill>
            <a:srgbClr val="29BEC6"/>
          </a:solidFill>
          <a:ln w="25400">
            <a:solidFill>
              <a:srgbClr val="20969C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and </a:t>
            </a:r>
          </a:p>
          <a:p>
            <a:pPr algn="ctr"/>
            <a:r>
              <a:rPr lang="it-IT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2153" y="3663646"/>
            <a:ext cx="5616001" cy="2954856"/>
          </a:xfrm>
          <a:prstGeom prst="rect">
            <a:avLst/>
          </a:prstGeom>
        </p:spPr>
        <p:txBody>
          <a:bodyPr lIns="182789" tIns="182789" rIns="182789" bIns="182789" anchor="b" anchorCtr="0">
            <a:spAutoFit/>
          </a:bodyPr>
          <a:lstStyle/>
          <a:p>
            <a:r>
              <a:rPr lang="en-US" sz="5601" dirty="0"/>
              <a:t>Key concepts related to Service Management</a:t>
            </a:r>
            <a:endParaRPr lang="en" sz="560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F9A415-C912-41F7-ADE3-6E9CE0A81D04}"/>
              </a:ext>
            </a:extLst>
          </p:cNvPr>
          <p:cNvSpPr/>
          <p:nvPr/>
        </p:nvSpPr>
        <p:spPr>
          <a:xfrm>
            <a:off x="10894221" y="1551630"/>
            <a:ext cx="3957020" cy="3957020"/>
          </a:xfrm>
          <a:prstGeom prst="ellipse">
            <a:avLst/>
          </a:prstGeom>
          <a:solidFill>
            <a:srgbClr val="29BEC6"/>
          </a:solidFill>
          <a:ln w="25400">
            <a:solidFill>
              <a:srgbClr val="20969C"/>
            </a:solidFill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en-US"/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484A8280-AAEF-42D2-A66A-6BD5F1BEAC44}"/>
              </a:ext>
            </a:extLst>
          </p:cNvPr>
          <p:cNvSpPr txBox="1"/>
          <p:nvPr/>
        </p:nvSpPr>
        <p:spPr>
          <a:xfrm>
            <a:off x="11350800" y="2084306"/>
            <a:ext cx="3043862" cy="125559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/>
              <a:t>Organizations </a:t>
            </a:r>
            <a:r>
              <a:rPr lang="en-US"/>
              <a:t>and People</a:t>
            </a:r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B56E87-3683-405B-A90F-252DB82B19EB}"/>
              </a:ext>
            </a:extLst>
          </p:cNvPr>
          <p:cNvSpPr/>
          <p:nvPr/>
        </p:nvSpPr>
        <p:spPr>
          <a:xfrm>
            <a:off x="12644441" y="3301851"/>
            <a:ext cx="3957020" cy="3957020"/>
          </a:xfrm>
          <a:prstGeom prst="ellipse">
            <a:avLst/>
          </a:prstGeom>
          <a:solidFill>
            <a:srgbClr val="BE1A8C"/>
          </a:solidFill>
          <a:ln w="25400">
            <a:solidFill>
              <a:srgbClr val="81115E"/>
            </a:solidFill>
          </a:ln>
          <a:effectLst/>
        </p:spPr>
      </p:sp>
      <p:sp>
        <p:nvSpPr>
          <p:cNvPr id="15" name="Oval 6">
            <a:extLst>
              <a:ext uri="{FF2B5EF4-FFF2-40B4-BE49-F238E27FC236}">
                <a16:creationId xmlns:a16="http://schemas.microsoft.com/office/drawing/2014/main" id="{5E385961-DB26-4FFA-8A6A-0B33065D4120}"/>
              </a:ext>
            </a:extLst>
          </p:cNvPr>
          <p:cNvSpPr txBox="1"/>
          <p:nvPr/>
        </p:nvSpPr>
        <p:spPr>
          <a:xfrm>
            <a:off x="14775145" y="3758430"/>
            <a:ext cx="1521931" cy="30438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and Technology</a:t>
            </a:r>
            <a:endParaRPr lang="en-GB" sz="23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C35D97-AE0A-4C8C-A869-9E65ABB43D12}"/>
              </a:ext>
            </a:extLst>
          </p:cNvPr>
          <p:cNvSpPr/>
          <p:nvPr/>
        </p:nvSpPr>
        <p:spPr>
          <a:xfrm>
            <a:off x="10894221" y="5052071"/>
            <a:ext cx="3957020" cy="3957020"/>
          </a:xfrm>
          <a:prstGeom prst="ellipse">
            <a:avLst/>
          </a:prstGeom>
          <a:solidFill>
            <a:srgbClr val="EE2D4A"/>
          </a:solidFill>
          <a:ln w="25400">
            <a:solidFill>
              <a:srgbClr val="BD0F28"/>
            </a:solidFill>
          </a:ln>
          <a:effectLst/>
        </p:spPr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2F6797C1-D71B-4759-9AAA-20E10B20E4CB}"/>
              </a:ext>
            </a:extLst>
          </p:cNvPr>
          <p:cNvSpPr txBox="1"/>
          <p:nvPr/>
        </p:nvSpPr>
        <p:spPr>
          <a:xfrm>
            <a:off x="11350800" y="7220823"/>
            <a:ext cx="3043862" cy="12555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Partners and Suppliers</a:t>
            </a:r>
            <a:endParaRPr lang="en-GB" sz="23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A891C1-7B5E-4FD3-8B29-A6C65A29BFD5}"/>
              </a:ext>
            </a:extLst>
          </p:cNvPr>
          <p:cNvSpPr/>
          <p:nvPr/>
        </p:nvSpPr>
        <p:spPr>
          <a:xfrm>
            <a:off x="9144000" y="3301851"/>
            <a:ext cx="3957020" cy="3957020"/>
          </a:xfrm>
          <a:prstGeom prst="ellipse">
            <a:avLst/>
          </a:prstGeom>
          <a:solidFill>
            <a:srgbClr val="8E6E56"/>
          </a:solidFill>
          <a:ln w="25400">
            <a:solidFill>
              <a:srgbClr val="5E4838"/>
            </a:solidFill>
          </a:ln>
          <a:effectLst/>
        </p:spPr>
      </p:sp>
      <p:sp>
        <p:nvSpPr>
          <p:cNvPr id="25" name="Oval 10">
            <a:extLst>
              <a:ext uri="{FF2B5EF4-FFF2-40B4-BE49-F238E27FC236}">
                <a16:creationId xmlns:a16="http://schemas.microsoft.com/office/drawing/2014/main" id="{AA7BE0FC-68E9-45CA-AC57-1C71E1D2285E}"/>
              </a:ext>
            </a:extLst>
          </p:cNvPr>
          <p:cNvSpPr txBox="1"/>
          <p:nvPr/>
        </p:nvSpPr>
        <p:spPr>
          <a:xfrm>
            <a:off x="9448386" y="3758430"/>
            <a:ext cx="1521931" cy="30438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 streams and Processes</a:t>
            </a:r>
            <a:endParaRPr lang="en-GB" sz="23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0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2" descr="Single gear">
            <a:extLst>
              <a:ext uri="{FF2B5EF4-FFF2-40B4-BE49-F238E27FC236}">
                <a16:creationId xmlns:a16="http://schemas.microsoft.com/office/drawing/2014/main" id="{88D668F8-A766-487A-87F1-49CB92A0D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1289" y="2035035"/>
            <a:ext cx="6815928" cy="681592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3C63306-D36C-42AA-818B-506A679FAAAC}"/>
              </a:ext>
            </a:extLst>
          </p:cNvPr>
          <p:cNvSpPr/>
          <p:nvPr/>
        </p:nvSpPr>
        <p:spPr>
          <a:xfrm>
            <a:off x="7219648" y="3804024"/>
            <a:ext cx="3372152" cy="3372152"/>
          </a:xfrm>
          <a:prstGeom prst="ellipse">
            <a:avLst/>
          </a:prstGeom>
          <a:solidFill>
            <a:srgbClr val="A0A0A0"/>
          </a:solidFill>
          <a:ln>
            <a:solidFill>
              <a:srgbClr val="888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Service Value System (SVS)</a:t>
            </a:r>
          </a:p>
        </p:txBody>
      </p:sp>
      <p:pic>
        <p:nvPicPr>
          <p:cNvPr id="4" name="Graphic 17" descr="Single gear">
            <a:extLst>
              <a:ext uri="{FF2B5EF4-FFF2-40B4-BE49-F238E27FC236}">
                <a16:creationId xmlns:a16="http://schemas.microsoft.com/office/drawing/2014/main" id="{87AC59CB-3D35-431E-863D-7453A77FB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0917" y="2626353"/>
            <a:ext cx="3566496" cy="3566496"/>
          </a:xfrm>
          <a:prstGeom prst="rect">
            <a:avLst/>
          </a:prstGeom>
        </p:spPr>
      </p:pic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9EB8833D-E6CE-4F39-9D3D-D6D5A805B324}"/>
              </a:ext>
            </a:extLst>
          </p:cNvPr>
          <p:cNvSpPr/>
          <p:nvPr/>
        </p:nvSpPr>
        <p:spPr bwMode="auto">
          <a:xfrm>
            <a:off x="1128181" y="2283394"/>
            <a:ext cx="4049099" cy="2833725"/>
          </a:xfrm>
          <a:prstGeom prst="snip1Rect">
            <a:avLst>
              <a:gd name="adj" fmla="val 0"/>
            </a:avLst>
          </a:prstGeom>
          <a:noFill/>
          <a:ln>
            <a:noFill/>
          </a:ln>
          <a:scene3d>
            <a:camera prst="perspectiveHeroicExtremeRightFacing">
              <a:rot lat="0" lon="19532356" rev="174516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  <a:flatTx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600" b="1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Guiding Principles </a:t>
            </a:r>
          </a:p>
          <a:p>
            <a:pPr algn="ctr">
              <a:buClr>
                <a:schemeClr val="accent2"/>
              </a:buClr>
            </a:pPr>
            <a:endParaRPr lang="en-US" sz="2000" b="1" noProof="1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accent2"/>
              </a:buClr>
            </a:pP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Recommendations usefull for the </a:t>
            </a:r>
          </a:p>
          <a:p>
            <a:pPr algn="just">
              <a:buClr>
                <a:schemeClr val="accent2"/>
              </a:buClr>
            </a:pP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organization in all </a:t>
            </a:r>
            <a:b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circumstances, regardless</a:t>
            </a:r>
            <a:b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changes in its goals, </a:t>
            </a:r>
          </a:p>
          <a:p>
            <a:pPr algn="just">
              <a:buClr>
                <a:schemeClr val="accent2"/>
              </a:buClr>
            </a:pP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strategies, type of work, </a:t>
            </a:r>
            <a:b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 management structure.</a:t>
            </a:r>
          </a:p>
        </p:txBody>
      </p:sp>
      <p:pic>
        <p:nvPicPr>
          <p:cNvPr id="7" name="Graphic 21" descr="Single gear">
            <a:extLst>
              <a:ext uri="{FF2B5EF4-FFF2-40B4-BE49-F238E27FC236}">
                <a16:creationId xmlns:a16="http://schemas.microsoft.com/office/drawing/2014/main" id="{2B924AD3-7BC2-4FE3-ACB4-B8A69F8A0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35236" y="2577017"/>
            <a:ext cx="3566496" cy="3566496"/>
          </a:xfrm>
          <a:prstGeom prst="rect">
            <a:avLst/>
          </a:prstGeom>
        </p:spPr>
      </p:pic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D3D54F03-A9A5-4341-B486-DC4EF690EFF9}"/>
              </a:ext>
            </a:extLst>
          </p:cNvPr>
          <p:cNvSpPr/>
          <p:nvPr/>
        </p:nvSpPr>
        <p:spPr bwMode="auto">
          <a:xfrm>
            <a:off x="13201225" y="2207125"/>
            <a:ext cx="4290186" cy="2344330"/>
          </a:xfrm>
          <a:prstGeom prst="snip1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600" b="1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Continual Improvement</a:t>
            </a:r>
          </a:p>
          <a:p>
            <a:endParaRPr lang="en-US" sz="2000" b="1" noProof="1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recurring activity  performed  to </a:t>
            </a:r>
          </a:p>
          <a:p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 that an organization’s </a:t>
            </a:r>
          </a:p>
          <a:p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 continually meets </a:t>
            </a:r>
          </a:p>
          <a:p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stakeholders’</a:t>
            </a:r>
            <a:r>
              <a:rPr lang="it-IT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expectations. </a:t>
            </a:r>
          </a:p>
        </p:txBody>
      </p:sp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7196AD60-B507-4E94-825F-A71362E8BE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7281" y="5732895"/>
            <a:ext cx="3566496" cy="3566496"/>
          </a:xfrm>
          <a:prstGeom prst="rect">
            <a:avLst/>
          </a:prstGeom>
        </p:spPr>
      </p:pic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F4C7114C-2A47-40A4-B724-7C815E95497A}"/>
              </a:ext>
            </a:extLst>
          </p:cNvPr>
          <p:cNvSpPr/>
          <p:nvPr/>
        </p:nvSpPr>
        <p:spPr bwMode="auto">
          <a:xfrm>
            <a:off x="1398216" y="6790024"/>
            <a:ext cx="3509029" cy="1608286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GB" sz="2600" b="1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Governance</a:t>
            </a:r>
            <a:r>
              <a:rPr lang="en-GB" sz="2000" b="1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buClr>
                <a:schemeClr val="accent2"/>
              </a:buClr>
            </a:pPr>
            <a:endParaRPr lang="en-GB" sz="2000" b="1" noProof="1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</a:pPr>
            <a:r>
              <a:rPr lang="en-GB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Providing direction and </a:t>
            </a:r>
            <a:br>
              <a:rPr lang="en-GB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control for the organization.</a:t>
            </a:r>
          </a:p>
        </p:txBody>
      </p:sp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CE784F3E-70A6-46AF-866A-AF94966B8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6037" y="5732895"/>
            <a:ext cx="3566496" cy="3566496"/>
          </a:xfrm>
          <a:prstGeom prst="rect">
            <a:avLst/>
          </a:prstGeom>
        </p:spPr>
      </p:pic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411ED1C6-91F2-4F52-8EA0-DF02E81AD76B}"/>
              </a:ext>
            </a:extLst>
          </p:cNvPr>
          <p:cNvSpPr/>
          <p:nvPr/>
        </p:nvSpPr>
        <p:spPr bwMode="auto">
          <a:xfrm>
            <a:off x="13357580" y="6786114"/>
            <a:ext cx="3977477" cy="1675199"/>
          </a:xfrm>
          <a:prstGeom prst="snip1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800" b="1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Practices</a:t>
            </a:r>
            <a:endParaRPr lang="en-US" sz="2000" noProof="1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2"/>
              </a:buClr>
            </a:pP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Sets of organizational resources </a:t>
            </a:r>
          </a:p>
          <a:p>
            <a:pPr>
              <a:buClr>
                <a:schemeClr val="accent2"/>
              </a:buClr>
            </a:pP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for performing repetitive </a:t>
            </a:r>
          </a:p>
          <a:p>
            <a:pPr>
              <a:buClr>
                <a:schemeClr val="accent2"/>
              </a:buClr>
            </a:pPr>
            <a:r>
              <a:rPr lang="en-US" sz="2200" noProof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tasks and achieveing objectives.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52FC50-EB2C-4B3E-9681-62B9D8FBE61A}"/>
              </a:ext>
            </a:extLst>
          </p:cNvPr>
          <p:cNvSpPr/>
          <p:nvPr/>
        </p:nvSpPr>
        <p:spPr>
          <a:xfrm>
            <a:off x="7164777" y="4453701"/>
            <a:ext cx="3507940" cy="224676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</a:pPr>
            <a:r>
              <a:rPr lang="en-US" sz="20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value chain</a:t>
            </a:r>
          </a:p>
          <a:p>
            <a:pPr algn="ctr">
              <a:buClr>
                <a:schemeClr val="accent2"/>
              </a:buClr>
            </a:pPr>
            <a:endParaRPr lang="en-US" sz="2000" b="1" noProof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Clr>
                <a:schemeClr val="accent2"/>
              </a:buClr>
            </a:pPr>
            <a:r>
              <a:rPr lang="en-US" sz="20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activities performed by </a:t>
            </a:r>
            <a:br>
              <a:rPr lang="en-US" sz="20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organization to deliver a product or service to its consumers and enable value</a:t>
            </a:r>
          </a:p>
          <a:p>
            <a:pPr algn="ctr">
              <a:buClr>
                <a:schemeClr val="accent2"/>
              </a:buClr>
            </a:pPr>
            <a:r>
              <a:rPr lang="en-US" sz="2000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(OPERATING MODEL)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40EFAB3-9FA3-4241-A3B6-EED7293F1F47}"/>
              </a:ext>
            </a:extLst>
          </p:cNvPr>
          <p:cNvSpPr/>
          <p:nvPr/>
        </p:nvSpPr>
        <p:spPr>
          <a:xfrm>
            <a:off x="2384282" y="5256942"/>
            <a:ext cx="2703362" cy="1457326"/>
          </a:xfrm>
          <a:prstGeom prst="rightArrow">
            <a:avLst/>
          </a:prstGeom>
          <a:solidFill>
            <a:srgbClr val="29BE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Opportunity/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DEC9511-76C8-4038-B132-89559E8F2B08}"/>
              </a:ext>
            </a:extLst>
          </p:cNvPr>
          <p:cNvSpPr/>
          <p:nvPr/>
        </p:nvSpPr>
        <p:spPr>
          <a:xfrm>
            <a:off x="12973359" y="5254449"/>
            <a:ext cx="2703362" cy="1457326"/>
          </a:xfrm>
          <a:prstGeom prst="rightArrow">
            <a:avLst/>
          </a:prstGeom>
          <a:solidFill>
            <a:srgbClr val="29BEC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8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454BF22-A4BF-4C9D-9B83-9F6C1F862ABF}"/>
              </a:ext>
            </a:extLst>
          </p:cNvPr>
          <p:cNvSpPr/>
          <p:nvPr/>
        </p:nvSpPr>
        <p:spPr>
          <a:xfrm>
            <a:off x="5242284" y="1781627"/>
            <a:ext cx="7813316" cy="7813316"/>
          </a:xfrm>
          <a:prstGeom prst="ellipse">
            <a:avLst/>
          </a:prstGeom>
          <a:solidFill>
            <a:srgbClr val="A0A0A0"/>
          </a:solidFill>
          <a:ln>
            <a:solidFill>
              <a:srgbClr val="8888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Service Value Chain (SVC)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7D78451-6648-4E83-8234-9C0079833E69}"/>
              </a:ext>
            </a:extLst>
          </p:cNvPr>
          <p:cNvSpPr/>
          <p:nvPr/>
        </p:nvSpPr>
        <p:spPr>
          <a:xfrm>
            <a:off x="7356371" y="2638697"/>
            <a:ext cx="1812459" cy="1812459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BE1A8C"/>
          </a:solidFill>
          <a:effectLst/>
          <a:scene3d>
            <a:camera prst="orthographicFront" zoom="92000"/>
            <a:lightRig rig="balanced" dir="t">
              <a:rot lat="0" lon="0" rev="12700000"/>
            </a:lightRig>
          </a:scene3d>
          <a:sp3d prstMaterial="plastic"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lang="en-GB" sz="2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9DE6661-3726-4BEB-8F50-A94440CAE4D0}"/>
              </a:ext>
            </a:extLst>
          </p:cNvPr>
          <p:cNvSpPr/>
          <p:nvPr/>
        </p:nvSpPr>
        <p:spPr>
          <a:xfrm>
            <a:off x="5444752" y="4560249"/>
            <a:ext cx="1812459" cy="1812459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BE1A8C"/>
          </a:solidFill>
          <a:effectLst/>
          <a:scene3d>
            <a:camera prst="orthographicFront" zoom="92000"/>
            <a:lightRig rig="balanced" dir="t">
              <a:rot lat="0" lon="0" rev="12700000"/>
            </a:lightRig>
          </a:scene3d>
          <a:sp3d prstMaterial="plastic"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  <a:t>Engage</a:t>
            </a:r>
            <a:endParaRPr lang="en-GB" sz="2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BA00C-B7B9-4892-A318-5486C53BEF31}"/>
              </a:ext>
            </a:extLst>
          </p:cNvPr>
          <p:cNvSpPr/>
          <p:nvPr/>
        </p:nvSpPr>
        <p:spPr>
          <a:xfrm>
            <a:off x="11030789" y="4562297"/>
            <a:ext cx="1812459" cy="1812459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BE1A8C"/>
          </a:solidFill>
          <a:effectLst/>
          <a:scene3d>
            <a:camera prst="orthographicFront" zoom="92000"/>
            <a:lightRig rig="balanced" dir="t">
              <a:rot lat="0" lon="0" rev="12700000"/>
            </a:lightRig>
          </a:scene3d>
          <a:sp3d prstMaterial="plastic"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  <a:t>Improve</a:t>
            </a:r>
            <a:endParaRPr lang="en-GB" sz="2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0D253D-8A91-41D4-8ADE-9F4E830C9A76}"/>
              </a:ext>
            </a:extLst>
          </p:cNvPr>
          <p:cNvSpPr/>
          <p:nvPr/>
        </p:nvSpPr>
        <p:spPr>
          <a:xfrm>
            <a:off x="7313380" y="4556823"/>
            <a:ext cx="1812459" cy="1812459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BE1A8C"/>
          </a:solidFill>
          <a:effectLst/>
          <a:scene3d>
            <a:camera prst="orthographicFront" zoom="92000"/>
            <a:lightRig rig="balanced" dir="t">
              <a:rot lat="0" lon="0" rev="12700000"/>
            </a:lightRig>
          </a:scene3d>
          <a:sp3d prstMaterial="plastic"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  <a:t>Design &amp; Transition</a:t>
            </a:r>
            <a:endParaRPr lang="en-GB" sz="2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B3B511-9CE1-4F26-984B-D9C16E3A717D}"/>
              </a:ext>
            </a:extLst>
          </p:cNvPr>
          <p:cNvSpPr/>
          <p:nvPr/>
        </p:nvSpPr>
        <p:spPr>
          <a:xfrm>
            <a:off x="7343286" y="6472938"/>
            <a:ext cx="1812459" cy="1812459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BE1A8C"/>
          </a:solidFill>
          <a:effectLst/>
          <a:scene3d>
            <a:camera prst="orthographicFront" zoom="92000"/>
            <a:lightRig rig="balanced" dir="t">
              <a:rot lat="0" lon="0" rev="12700000"/>
            </a:lightRig>
          </a:scene3d>
          <a:sp3d prstMaterial="plastic"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  <a:t>Obtain / Build</a:t>
            </a:r>
            <a:endParaRPr lang="en-GB" sz="2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AA4008-D849-46F2-8B9C-23A779C2D8C5}"/>
              </a:ext>
            </a:extLst>
          </p:cNvPr>
          <p:cNvSpPr/>
          <p:nvPr/>
        </p:nvSpPr>
        <p:spPr>
          <a:xfrm>
            <a:off x="9168814" y="4560702"/>
            <a:ext cx="1812459" cy="1812459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BE1A8C"/>
          </a:solidFill>
          <a:effectLst/>
          <a:scene3d>
            <a:camera prst="orthographicFront" zoom="92000"/>
            <a:lightRig rig="balanced" dir="t">
              <a:rot lat="0" lon="0" rev="12700000"/>
            </a:lightRig>
          </a:scene3d>
          <a:sp3d prstMaterial="plastic"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>
                <a:latin typeface="Calibri" panose="020F0502020204030204" pitchFamily="34" charset="0"/>
                <a:cs typeface="Calibri" panose="020F0502020204030204" pitchFamily="34" charset="0"/>
              </a:rPr>
              <a:t>Deliver &amp; Support</a:t>
            </a:r>
            <a:endParaRPr lang="en-GB" sz="2200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D11596-3B8A-4325-91DF-CC523332CAA1}"/>
              </a:ext>
            </a:extLst>
          </p:cNvPr>
          <p:cNvSpPr/>
          <p:nvPr/>
        </p:nvSpPr>
        <p:spPr>
          <a:xfrm>
            <a:off x="2400628" y="4686007"/>
            <a:ext cx="1861974" cy="1683275"/>
          </a:xfrm>
          <a:prstGeom prst="roundRect">
            <a:avLst/>
          </a:prstGeom>
          <a:solidFill>
            <a:srgbClr val="29BEC6"/>
          </a:solidFill>
          <a:ln>
            <a:solidFill>
              <a:srgbClr val="2096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Demand</a:t>
            </a:r>
            <a:endParaRPr lang="en-GB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A6E354-DC39-4101-8B1F-3C303777C6AD}"/>
              </a:ext>
            </a:extLst>
          </p:cNvPr>
          <p:cNvSpPr/>
          <p:nvPr/>
        </p:nvSpPr>
        <p:spPr>
          <a:xfrm>
            <a:off x="14052127" y="4556823"/>
            <a:ext cx="1861974" cy="1683275"/>
          </a:xfrm>
          <a:prstGeom prst="roundRect">
            <a:avLst/>
          </a:prstGeom>
          <a:solidFill>
            <a:srgbClr val="29BEC6"/>
          </a:solidFill>
          <a:ln>
            <a:solidFill>
              <a:srgbClr val="20969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endParaRPr lang="en-GB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7888E5B-99A9-48C9-A9A2-BD6C9399FB8C}"/>
              </a:ext>
            </a:extLst>
          </p:cNvPr>
          <p:cNvSpPr/>
          <p:nvPr/>
        </p:nvSpPr>
        <p:spPr>
          <a:xfrm>
            <a:off x="4413686" y="5042233"/>
            <a:ext cx="773305" cy="841637"/>
          </a:xfrm>
          <a:prstGeom prst="rightArrow">
            <a:avLst/>
          </a:prstGeom>
          <a:solidFill>
            <a:srgbClr val="88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550390E-F969-4B95-9242-3F8FA6CB9FE2}"/>
              </a:ext>
            </a:extLst>
          </p:cNvPr>
          <p:cNvSpPr/>
          <p:nvPr/>
        </p:nvSpPr>
        <p:spPr>
          <a:xfrm>
            <a:off x="13149170" y="4977641"/>
            <a:ext cx="773305" cy="841637"/>
          </a:xfrm>
          <a:prstGeom prst="rightArrow">
            <a:avLst/>
          </a:prstGeom>
          <a:solidFill>
            <a:srgbClr val="888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9882F-8389-4AE2-B580-B4CA19EC0585}"/>
              </a:ext>
            </a:extLst>
          </p:cNvPr>
          <p:cNvSpPr/>
          <p:nvPr/>
        </p:nvSpPr>
        <p:spPr>
          <a:xfrm>
            <a:off x="9678265" y="3296512"/>
            <a:ext cx="1269257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dirty="0">
                <a:ln w="10160">
                  <a:noFill/>
                  <a:prstDash val="solid"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SVC</a:t>
            </a:r>
          </a:p>
        </p:txBody>
      </p:sp>
    </p:spTree>
    <p:extLst>
      <p:ext uri="{BB962C8B-B14F-4D97-AF65-F5344CB8AC3E}">
        <p14:creationId xmlns:p14="http://schemas.microsoft.com/office/powerpoint/2010/main" val="121976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The ITIL Practices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6FE27485-6740-4307-B5BD-B33E038C9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0373"/>
              </p:ext>
            </p:extLst>
          </p:nvPr>
        </p:nvGraphicFramePr>
        <p:xfrm>
          <a:off x="1323474" y="3247816"/>
          <a:ext cx="15641052" cy="5120640"/>
        </p:xfrm>
        <a:graphic>
          <a:graphicData uri="http://schemas.openxmlformats.org/drawingml/2006/table">
            <a:tbl>
              <a:tblPr firstRow="1" bandRow="1"/>
              <a:tblGrid>
                <a:gridCol w="7820526">
                  <a:extLst>
                    <a:ext uri="{9D8B030D-6E8A-4147-A177-3AD203B41FA5}">
                      <a16:colId xmlns:a16="http://schemas.microsoft.com/office/drawing/2014/main" val="3370643202"/>
                    </a:ext>
                  </a:extLst>
                </a:gridCol>
                <a:gridCol w="7820526">
                  <a:extLst>
                    <a:ext uri="{9D8B030D-6E8A-4147-A177-3AD203B41FA5}">
                      <a16:colId xmlns:a16="http://schemas.microsoft.com/office/drawing/2014/main" val="277038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 level management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Relationship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9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 control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99391"/>
                  </a:ext>
                </a:extLst>
              </a:tr>
              <a:tr h="584603"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Continual improvement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security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1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 desk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asset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9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Incident management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 configuration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0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Problem management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Release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1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 request management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Deployment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44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3600" b="1" dirty="0">
                        <a:solidFill>
                          <a:srgbClr val="434343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b="1" dirty="0">
                          <a:solidFill>
                            <a:srgbClr val="43434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Monitoring and event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79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ITIL Qualification Scheme and Changes From V3</a:t>
            </a:r>
            <a:endParaRPr lang="en" sz="9600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264</Words>
  <Application>Microsoft Office PowerPoint</Application>
  <PresentationFormat>Custom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Roboto</vt:lpstr>
      <vt:lpstr>3_Packt</vt:lpstr>
      <vt:lpstr>1_Packt</vt:lpstr>
      <vt:lpstr>4_Packt</vt:lpstr>
      <vt:lpstr>Course Conclusion</vt:lpstr>
      <vt:lpstr>Course Summary</vt:lpstr>
      <vt:lpstr>Key Concepts Related to Service Management</vt:lpstr>
      <vt:lpstr>The ITIL Guiding Principles</vt:lpstr>
      <vt:lpstr>Key concepts related to Service Management</vt:lpstr>
      <vt:lpstr>The Service Value System (SVS)</vt:lpstr>
      <vt:lpstr>The Service Value Chain (SVC)</vt:lpstr>
      <vt:lpstr>The ITIL Practices</vt:lpstr>
      <vt:lpstr>ITIL Qualification Scheme and Changes From V3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41</cp:revision>
  <dcterms:created xsi:type="dcterms:W3CDTF">2019-05-16T06:49:44Z</dcterms:created>
  <dcterms:modified xsi:type="dcterms:W3CDTF">2020-01-23T09:03:28Z</dcterms:modified>
</cp:coreProperties>
</file>