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74" r:id="rId3"/>
    <p:sldId id="269" r:id="rId4"/>
    <p:sldId id="262" r:id="rId5"/>
    <p:sldId id="277" r:id="rId6"/>
    <p:sldId id="278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EE2D4A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3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86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Key Concepts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200" dirty="0"/>
              <a:t>Services and Service Management</a:t>
            </a:r>
            <a:endParaRPr lang="en" sz="92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30490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Helping customers achieve outcomes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Performing a task instead of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the customer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service provider deals with the specific risks and costs associated with that task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Value is co-created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a Service?</a:t>
            </a:r>
            <a:endParaRPr lang="en" sz="4400" dirty="0"/>
          </a:p>
        </p:txBody>
      </p:sp>
      <p:pic>
        <p:nvPicPr>
          <p:cNvPr id="5" name="Picture 2" descr="img">
            <a:extLst>
              <a:ext uri="{FF2B5EF4-FFF2-40B4-BE49-F238E27FC236}">
                <a16:creationId xmlns:a16="http://schemas.microsoft.com/office/drawing/2014/main" id="{990F6B9C-2100-4FB4-8EF6-947066BC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13" y="3973913"/>
            <a:ext cx="6397157" cy="36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Most of the times, providers sell service offerings (not just services)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Service Offerings</a:t>
            </a:r>
            <a:endParaRPr lang="en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27D4A-238C-4FEE-BED1-C8B9AE7F8D56}"/>
              </a:ext>
            </a:extLst>
          </p:cNvPr>
          <p:cNvSpPr/>
          <p:nvPr/>
        </p:nvSpPr>
        <p:spPr bwMode="auto">
          <a:xfrm>
            <a:off x="2547620" y="5535780"/>
            <a:ext cx="3282955" cy="1100213"/>
          </a:xfrm>
          <a:prstGeom prst="rect">
            <a:avLst/>
          </a:prstGeom>
          <a:solidFill>
            <a:srgbClr val="EE2D4A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 offering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90703-06EE-40DE-A57B-C7DFEA9C1A20}"/>
              </a:ext>
            </a:extLst>
          </p:cNvPr>
          <p:cNvSpPr/>
          <p:nvPr/>
        </p:nvSpPr>
        <p:spPr bwMode="auto">
          <a:xfrm>
            <a:off x="6788934" y="7041756"/>
            <a:ext cx="3282955" cy="1100213"/>
          </a:xfrm>
          <a:prstGeom prst="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Service 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49040-8B0C-4731-8BB2-C2996D8B8456}"/>
              </a:ext>
            </a:extLst>
          </p:cNvPr>
          <p:cNvSpPr/>
          <p:nvPr/>
        </p:nvSpPr>
        <p:spPr bwMode="auto">
          <a:xfrm>
            <a:off x="6788937" y="5535780"/>
            <a:ext cx="3282955" cy="1100213"/>
          </a:xfrm>
          <a:prstGeom prst="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to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605B9-FD2D-4C43-86F9-60B2AC8E4C50}"/>
              </a:ext>
            </a:extLst>
          </p:cNvPr>
          <p:cNvSpPr/>
          <p:nvPr/>
        </p:nvSpPr>
        <p:spPr bwMode="auto">
          <a:xfrm>
            <a:off x="6788937" y="4029805"/>
            <a:ext cx="3282955" cy="1100213"/>
          </a:xfrm>
          <a:prstGeom prst="rect">
            <a:avLst/>
          </a:prstGeom>
          <a:solidFill>
            <a:srgbClr val="29BEC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F956C-7F12-4E94-A2B3-E0F43612470D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 flipV="1">
            <a:off x="5830575" y="4579912"/>
            <a:ext cx="958362" cy="1505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88888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21478-2105-4556-A4E3-C83E44B17286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5830575" y="6085887"/>
            <a:ext cx="958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88888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054030-83A0-401F-83B5-15DC7E85C026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830575" y="6085887"/>
            <a:ext cx="958359" cy="1505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88888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5722A-4991-4D42-914F-4D20DF26E1A4}"/>
              </a:ext>
            </a:extLst>
          </p:cNvPr>
          <p:cNvSpPr txBox="1"/>
          <p:nvPr/>
        </p:nvSpPr>
        <p:spPr>
          <a:xfrm>
            <a:off x="10653860" y="4302912"/>
            <a:ext cx="5032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 Debit/Credit Card</a:t>
            </a:r>
            <a:endParaRPr lang="en-GB" sz="3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3E40B-2D60-4059-8A44-AB4148BF3BC3}"/>
              </a:ext>
            </a:extLst>
          </p:cNvPr>
          <p:cNvSpPr txBox="1"/>
          <p:nvPr/>
        </p:nvSpPr>
        <p:spPr>
          <a:xfrm>
            <a:off x="10653860" y="5808887"/>
            <a:ext cx="653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 Access to the ATM network</a:t>
            </a:r>
            <a:endParaRPr lang="en-GB" sz="3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65965-A09F-445A-9ABE-9FDF39970878}"/>
              </a:ext>
            </a:extLst>
          </p:cNvPr>
          <p:cNvSpPr txBox="1"/>
          <p:nvPr/>
        </p:nvSpPr>
        <p:spPr>
          <a:xfrm>
            <a:off x="10653860" y="7314863"/>
            <a:ext cx="4443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 User Support</a:t>
            </a:r>
            <a:endParaRPr lang="en-GB" sz="3000" dirty="0">
              <a:solidFill>
                <a:srgbClr val="4343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66388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set of specialized organizational capabilities for enabling value for customers in the form of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Need for service management is relative to the size of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ITIL can be used as a guideline for implementing the service management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Service Management?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09818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Types of Service Organizations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137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1_Packt</vt:lpstr>
      <vt:lpstr>3_Packt</vt:lpstr>
      <vt:lpstr>Key Concepts</vt:lpstr>
      <vt:lpstr>Services and Service Management</vt:lpstr>
      <vt:lpstr>What Is a Service?</vt:lpstr>
      <vt:lpstr>Service Offerings</vt:lpstr>
      <vt:lpstr>What Is Service Management?</vt:lpstr>
      <vt:lpstr>Types of Service Organizations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28</cp:revision>
  <dcterms:created xsi:type="dcterms:W3CDTF">2019-05-16T06:49:44Z</dcterms:created>
  <dcterms:modified xsi:type="dcterms:W3CDTF">2020-02-06T09:05:01Z</dcterms:modified>
</cp:coreProperties>
</file>