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69" r:id="rId2"/>
    <p:sldId id="262" r:id="rId3"/>
    <p:sldId id="277" r:id="rId4"/>
    <p:sldId id="278" r:id="rId5"/>
    <p:sldId id="279" r:id="rId6"/>
    <p:sldId id="280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BE1A8C"/>
    <a:srgbClr val="00A349"/>
    <a:srgbClr val="888888"/>
    <a:srgbClr val="333333"/>
    <a:srgbClr val="816552"/>
    <a:srgbClr val="434343"/>
    <a:srgbClr val="3E5DAA"/>
    <a:srgbClr val="EE2D4A"/>
    <a:srgbClr val="29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86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0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84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Types of Service Organizations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876981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Person or group of people sharing the same objectives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Can act as a service provider or service consumer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Service Organization</a:t>
            </a:r>
            <a:endParaRPr lang="en" sz="4400" dirty="0"/>
          </a:p>
        </p:txBody>
      </p:sp>
      <p:pic>
        <p:nvPicPr>
          <p:cNvPr id="6" name="Graphic 5" descr="Group of people">
            <a:extLst>
              <a:ext uri="{FF2B5EF4-FFF2-40B4-BE49-F238E27FC236}">
                <a16:creationId xmlns:a16="http://schemas.microsoft.com/office/drawing/2014/main" id="{D2B8B2B7-FB95-425E-81A0-B5AD0B03C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2068" y="3388239"/>
            <a:ext cx="4638540" cy="4638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6388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Service Providers can be: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Internal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External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Service Offerings</a:t>
            </a:r>
            <a:endParaRPr lang="en" sz="4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69820-478E-4C9E-BA1D-CD376817DAF1}"/>
              </a:ext>
            </a:extLst>
          </p:cNvPr>
          <p:cNvSpPr/>
          <p:nvPr/>
        </p:nvSpPr>
        <p:spPr>
          <a:xfrm>
            <a:off x="731099" y="5176467"/>
            <a:ext cx="4337857" cy="4214192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 Consumer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8C0830-C764-4D61-9CEF-9EEEB8C7419E}"/>
              </a:ext>
            </a:extLst>
          </p:cNvPr>
          <p:cNvSpPr/>
          <p:nvPr/>
        </p:nvSpPr>
        <p:spPr>
          <a:xfrm>
            <a:off x="1886236" y="5176467"/>
            <a:ext cx="1948070" cy="1550504"/>
          </a:xfrm>
          <a:prstGeom prst="ellipse">
            <a:avLst/>
          </a:prstGeom>
          <a:solidFill>
            <a:srgbClr val="10A1A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 IT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966A1-0756-46A7-8812-0622AC57B87A}"/>
              </a:ext>
            </a:extLst>
          </p:cNvPr>
          <p:cNvSpPr/>
          <p:nvPr/>
        </p:nvSpPr>
        <p:spPr>
          <a:xfrm>
            <a:off x="5707260" y="5968218"/>
            <a:ext cx="2919906" cy="2329137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External / Final Consumer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7075E5-9132-4CE3-B040-DF4DD3F516C0}"/>
              </a:ext>
            </a:extLst>
          </p:cNvPr>
          <p:cNvSpPr/>
          <p:nvPr/>
        </p:nvSpPr>
        <p:spPr>
          <a:xfrm>
            <a:off x="4455081" y="6757049"/>
            <a:ext cx="1765489" cy="993913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6B0485-D95F-40AD-9C41-DA136A65A0D2}"/>
              </a:ext>
            </a:extLst>
          </p:cNvPr>
          <p:cNvSpPr/>
          <p:nvPr/>
        </p:nvSpPr>
        <p:spPr>
          <a:xfrm rot="5400000" flipV="1">
            <a:off x="2071554" y="6877899"/>
            <a:ext cx="1550508" cy="1053548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61E690-70D4-42E8-AB97-FC2D3AEE78B1}"/>
              </a:ext>
            </a:extLst>
          </p:cNvPr>
          <p:cNvSpPr/>
          <p:nvPr/>
        </p:nvSpPr>
        <p:spPr>
          <a:xfrm>
            <a:off x="13894601" y="4372890"/>
            <a:ext cx="1965827" cy="1533693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External/ Final Consumer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29101E-9E19-407C-8B21-77E81EDF5EBE}"/>
              </a:ext>
            </a:extLst>
          </p:cNvPr>
          <p:cNvSpPr/>
          <p:nvPr/>
        </p:nvSpPr>
        <p:spPr>
          <a:xfrm>
            <a:off x="14121880" y="7786936"/>
            <a:ext cx="1965827" cy="1533693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External/ Final Consumer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077137-4BD3-4163-9D4A-6F87363865AA}"/>
              </a:ext>
            </a:extLst>
          </p:cNvPr>
          <p:cNvSpPr/>
          <p:nvPr/>
        </p:nvSpPr>
        <p:spPr>
          <a:xfrm>
            <a:off x="15000507" y="5985531"/>
            <a:ext cx="1965827" cy="1533693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External/ Final Consumer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72958E-9C21-45B9-9114-6BAC0CF4DBD6}"/>
              </a:ext>
            </a:extLst>
          </p:cNvPr>
          <p:cNvSpPr/>
          <p:nvPr/>
        </p:nvSpPr>
        <p:spPr>
          <a:xfrm rot="19576195">
            <a:off x="12528022" y="5382394"/>
            <a:ext cx="1765489" cy="993913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3F9DFC-F2A8-4607-B362-7E586B1AA7B9}"/>
              </a:ext>
            </a:extLst>
          </p:cNvPr>
          <p:cNvSpPr/>
          <p:nvPr/>
        </p:nvSpPr>
        <p:spPr>
          <a:xfrm>
            <a:off x="12684407" y="6285866"/>
            <a:ext cx="2420387" cy="993913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70F8D1F-4CA1-4373-9059-FD8F379AE5BA}"/>
              </a:ext>
            </a:extLst>
          </p:cNvPr>
          <p:cNvSpPr/>
          <p:nvPr/>
        </p:nvSpPr>
        <p:spPr>
          <a:xfrm rot="1795514">
            <a:off x="12589501" y="7227802"/>
            <a:ext cx="1761046" cy="993913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306ADD-37CB-4AC3-A2B3-C9AEDDB5B982}"/>
              </a:ext>
            </a:extLst>
          </p:cNvPr>
          <p:cNvSpPr/>
          <p:nvPr/>
        </p:nvSpPr>
        <p:spPr>
          <a:xfrm>
            <a:off x="9604176" y="5471881"/>
            <a:ext cx="3348372" cy="3054626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Organization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6388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Most organizations are both consumers and providers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Service Relationship Management are the joint activities that bond the providers and consumers, thus allowing them to co-create value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Service Relationships</a:t>
            </a:r>
            <a:endParaRPr lang="en" sz="4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8877B-DA78-49EF-AD3D-4981BDA5E038}"/>
              </a:ext>
            </a:extLst>
          </p:cNvPr>
          <p:cNvSpPr/>
          <p:nvPr/>
        </p:nvSpPr>
        <p:spPr>
          <a:xfrm>
            <a:off x="1141917" y="5365032"/>
            <a:ext cx="2729082" cy="2802836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  <a:p>
            <a:pPr algn="ctr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4311BF-BAFA-46A6-935D-B403E0387344}"/>
              </a:ext>
            </a:extLst>
          </p:cNvPr>
          <p:cNvSpPr/>
          <p:nvPr/>
        </p:nvSpPr>
        <p:spPr>
          <a:xfrm>
            <a:off x="4929143" y="5365032"/>
            <a:ext cx="2729082" cy="2802836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  <a:p>
            <a:pPr algn="ctr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07734-872F-4CC1-A47F-7D371E16BC2C}"/>
              </a:ext>
            </a:extLst>
          </p:cNvPr>
          <p:cNvSpPr/>
          <p:nvPr/>
        </p:nvSpPr>
        <p:spPr>
          <a:xfrm>
            <a:off x="8716369" y="5365032"/>
            <a:ext cx="2729082" cy="2802836"/>
          </a:xfrm>
          <a:prstGeom prst="ellipse">
            <a:avLst/>
          </a:prstGeom>
          <a:solidFill>
            <a:srgbClr val="29BE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  <a:p>
            <a:pPr algn="ctr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CB1A8-EB8C-4394-91A6-8E9FCC196846}"/>
              </a:ext>
            </a:extLst>
          </p:cNvPr>
          <p:cNvSpPr txBox="1"/>
          <p:nvPr/>
        </p:nvSpPr>
        <p:spPr>
          <a:xfrm>
            <a:off x="13029149" y="5181514"/>
            <a:ext cx="2415661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Customers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BC2058-0ED5-4D86-9A84-09C8BDFDAC79}"/>
              </a:ext>
            </a:extLst>
          </p:cNvPr>
          <p:cNvSpPr/>
          <p:nvPr/>
        </p:nvSpPr>
        <p:spPr>
          <a:xfrm>
            <a:off x="3694163" y="6309664"/>
            <a:ext cx="1411816" cy="913572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8CC833-64DC-4F76-9F8A-2EFC707241FF}"/>
              </a:ext>
            </a:extLst>
          </p:cNvPr>
          <p:cNvSpPr/>
          <p:nvPr/>
        </p:nvSpPr>
        <p:spPr>
          <a:xfrm>
            <a:off x="7481389" y="6309664"/>
            <a:ext cx="1411816" cy="913572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E6DA3F-DB5A-4737-9F30-949F024B8017}"/>
              </a:ext>
            </a:extLst>
          </p:cNvPr>
          <p:cNvSpPr/>
          <p:nvPr/>
        </p:nvSpPr>
        <p:spPr>
          <a:xfrm>
            <a:off x="11436802" y="6309664"/>
            <a:ext cx="1408176" cy="913572"/>
          </a:xfrm>
          <a:prstGeom prst="rightArrow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FF4D9-66DE-4D44-8A53-08C1A138A26B}"/>
              </a:ext>
            </a:extLst>
          </p:cNvPr>
          <p:cNvSpPr txBox="1"/>
          <p:nvPr/>
        </p:nvSpPr>
        <p:spPr>
          <a:xfrm rot="19427389">
            <a:off x="2723173" y="7888753"/>
            <a:ext cx="1249958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50BB5-A66E-4BD2-9F4A-F393A39631F1}"/>
              </a:ext>
            </a:extLst>
          </p:cNvPr>
          <p:cNvSpPr txBox="1"/>
          <p:nvPr/>
        </p:nvSpPr>
        <p:spPr>
          <a:xfrm rot="19427389">
            <a:off x="6503514" y="7914017"/>
            <a:ext cx="1249958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B65A6-966B-44F1-B107-D39AFCD7E40E}"/>
              </a:ext>
            </a:extLst>
          </p:cNvPr>
          <p:cNvSpPr txBox="1"/>
          <p:nvPr/>
        </p:nvSpPr>
        <p:spPr>
          <a:xfrm rot="18460497">
            <a:off x="10872543" y="7447151"/>
            <a:ext cx="1249958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ABBBB-9E61-42F8-B428-C4C5085BC3E4}"/>
              </a:ext>
            </a:extLst>
          </p:cNvPr>
          <p:cNvSpPr txBox="1"/>
          <p:nvPr/>
        </p:nvSpPr>
        <p:spPr>
          <a:xfrm rot="2077548">
            <a:off x="4727036" y="7888754"/>
            <a:ext cx="149592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0667B-4870-4F8E-ADBA-2BDDEE4CC16C}"/>
              </a:ext>
            </a:extLst>
          </p:cNvPr>
          <p:cNvSpPr txBox="1"/>
          <p:nvPr/>
        </p:nvSpPr>
        <p:spPr>
          <a:xfrm rot="2077548">
            <a:off x="8572370" y="7929276"/>
            <a:ext cx="149592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7ED17-343F-4BAA-B381-8B4D17705ACF}"/>
              </a:ext>
            </a:extLst>
          </p:cNvPr>
          <p:cNvSpPr txBox="1"/>
          <p:nvPr/>
        </p:nvSpPr>
        <p:spPr>
          <a:xfrm rot="2077548">
            <a:off x="12561724" y="7386440"/>
            <a:ext cx="149592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</a:t>
            </a:r>
            <a:endParaRPr lang="en-GB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07D55F-F5A4-419C-8734-EA431E32F6AE}"/>
              </a:ext>
            </a:extLst>
          </p:cNvPr>
          <p:cNvGrpSpPr/>
          <p:nvPr/>
        </p:nvGrpSpPr>
        <p:grpSpPr>
          <a:xfrm>
            <a:off x="3153563" y="4513686"/>
            <a:ext cx="2420999" cy="2420999"/>
            <a:chOff x="3153563" y="4790878"/>
            <a:chExt cx="2420999" cy="2420999"/>
          </a:xfrm>
        </p:grpSpPr>
        <p:pic>
          <p:nvPicPr>
            <p:cNvPr id="20" name="Graphic 19" descr="Arrow circle">
              <a:extLst>
                <a:ext uri="{FF2B5EF4-FFF2-40B4-BE49-F238E27FC236}">
                  <a16:creationId xmlns:a16="http://schemas.microsoft.com/office/drawing/2014/main" id="{8DC2CBF7-A5AD-458D-B4E9-5A5463AA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3563" y="4790878"/>
              <a:ext cx="2420999" cy="242099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0A1D25-C136-4860-92A3-C0D6EC1A6542}"/>
                </a:ext>
              </a:extLst>
            </p:cNvPr>
            <p:cNvSpPr/>
            <p:nvPr/>
          </p:nvSpPr>
          <p:spPr>
            <a:xfrm>
              <a:off x="3868253" y="5739767"/>
              <a:ext cx="1179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Relationship </a:t>
              </a:r>
            </a:p>
            <a:p>
              <a:pPr algn="ctr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  <a:endParaRPr lang="en-GB" sz="1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00CE6F-6CA9-4DC6-B71B-371784557389}"/>
              </a:ext>
            </a:extLst>
          </p:cNvPr>
          <p:cNvGrpSpPr/>
          <p:nvPr/>
        </p:nvGrpSpPr>
        <p:grpSpPr>
          <a:xfrm>
            <a:off x="6934328" y="4513686"/>
            <a:ext cx="2420999" cy="2420999"/>
            <a:chOff x="6992385" y="4852310"/>
            <a:chExt cx="2420999" cy="2420999"/>
          </a:xfrm>
        </p:grpSpPr>
        <p:pic>
          <p:nvPicPr>
            <p:cNvPr id="23" name="Graphic 22" descr="Arrow circle">
              <a:extLst>
                <a:ext uri="{FF2B5EF4-FFF2-40B4-BE49-F238E27FC236}">
                  <a16:creationId xmlns:a16="http://schemas.microsoft.com/office/drawing/2014/main" id="{48258CCB-9855-4B47-8BB0-D7F754AE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92385" y="4852310"/>
              <a:ext cx="2420999" cy="2420999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D22B82-F0B9-470F-AF51-DAD4FDB0BBA6}"/>
                </a:ext>
              </a:extLst>
            </p:cNvPr>
            <p:cNvSpPr/>
            <p:nvPr/>
          </p:nvSpPr>
          <p:spPr>
            <a:xfrm>
              <a:off x="7692561" y="5801199"/>
              <a:ext cx="1179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Relationship </a:t>
              </a:r>
            </a:p>
            <a:p>
              <a:pPr algn="ctr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  <a:endParaRPr lang="en-GB" sz="1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ADC9C-2B44-42DC-BE11-375A6E9DE99C}"/>
              </a:ext>
            </a:extLst>
          </p:cNvPr>
          <p:cNvGrpSpPr/>
          <p:nvPr/>
        </p:nvGrpSpPr>
        <p:grpSpPr>
          <a:xfrm>
            <a:off x="10673728" y="4368544"/>
            <a:ext cx="2420999" cy="2420999"/>
            <a:chOff x="11489557" y="4512802"/>
            <a:chExt cx="2420999" cy="2420999"/>
          </a:xfrm>
        </p:grpSpPr>
        <p:pic>
          <p:nvPicPr>
            <p:cNvPr id="26" name="Graphic 25" descr="Arrow circle">
              <a:extLst>
                <a:ext uri="{FF2B5EF4-FFF2-40B4-BE49-F238E27FC236}">
                  <a16:creationId xmlns:a16="http://schemas.microsoft.com/office/drawing/2014/main" id="{FA66BA4A-C258-426B-8E94-D0DCF4E0B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89557" y="4512802"/>
              <a:ext cx="2420999" cy="242099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85A9EF-6CA3-46F1-9E65-A9F8297DFEFE}"/>
                </a:ext>
              </a:extLst>
            </p:cNvPr>
            <p:cNvSpPr/>
            <p:nvPr/>
          </p:nvSpPr>
          <p:spPr>
            <a:xfrm>
              <a:off x="12189733" y="5461691"/>
              <a:ext cx="1179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Relationship </a:t>
              </a:r>
            </a:p>
            <a:p>
              <a:pPr algn="ctr"/>
              <a:r>
                <a:rPr lang="en-US" sz="14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  <a:endParaRPr lang="en-GB" sz="1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aphic 7" descr="Users">
            <a:extLst>
              <a:ext uri="{FF2B5EF4-FFF2-40B4-BE49-F238E27FC236}">
                <a16:creationId xmlns:a16="http://schemas.microsoft.com/office/drawing/2014/main" id="{6180DC03-6E7B-4343-8B39-EE70D5D84361}"/>
              </a:ext>
            </a:extLst>
          </p:cNvPr>
          <p:cNvGrpSpPr/>
          <p:nvPr/>
        </p:nvGrpSpPr>
        <p:grpSpPr>
          <a:xfrm>
            <a:off x="13008139" y="5756992"/>
            <a:ext cx="2784404" cy="1736938"/>
            <a:chOff x="13827557" y="6352077"/>
            <a:chExt cx="2784404" cy="1736938"/>
          </a:xfrm>
          <a:solidFill>
            <a:srgbClr val="3E5DAA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D89355D-3A26-49A8-9C5C-BB08EF6B658F}"/>
                </a:ext>
              </a:extLst>
            </p:cNvPr>
            <p:cNvSpPr/>
            <p:nvPr/>
          </p:nvSpPr>
          <p:spPr>
            <a:xfrm>
              <a:off x="14125886" y="6352077"/>
              <a:ext cx="596658" cy="596658"/>
            </a:xfrm>
            <a:custGeom>
              <a:avLst/>
              <a:gdLst>
                <a:gd name="connsiteX0" fmla="*/ 596658 w 596658"/>
                <a:gd name="connsiteY0" fmla="*/ 298329 h 596658"/>
                <a:gd name="connsiteX1" fmla="*/ 298329 w 596658"/>
                <a:gd name="connsiteY1" fmla="*/ 596658 h 596658"/>
                <a:gd name="connsiteX2" fmla="*/ 0 w 596658"/>
                <a:gd name="connsiteY2" fmla="*/ 298329 h 596658"/>
                <a:gd name="connsiteX3" fmla="*/ 298329 w 596658"/>
                <a:gd name="connsiteY3" fmla="*/ 0 h 596658"/>
                <a:gd name="connsiteX4" fmla="*/ 596658 w 596658"/>
                <a:gd name="connsiteY4" fmla="*/ 298329 h 5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658" h="596658">
                  <a:moveTo>
                    <a:pt x="596658" y="298329"/>
                  </a:moveTo>
                  <a:cubicBezTo>
                    <a:pt x="596658" y="463092"/>
                    <a:pt x="463092" y="596658"/>
                    <a:pt x="298329" y="596658"/>
                  </a:cubicBezTo>
                  <a:cubicBezTo>
                    <a:pt x="133567" y="596658"/>
                    <a:pt x="0" y="463092"/>
                    <a:pt x="0" y="298329"/>
                  </a:cubicBezTo>
                  <a:cubicBezTo>
                    <a:pt x="0" y="133566"/>
                    <a:pt x="133567" y="0"/>
                    <a:pt x="298329" y="0"/>
                  </a:cubicBezTo>
                  <a:cubicBezTo>
                    <a:pt x="463092" y="0"/>
                    <a:pt x="596658" y="133566"/>
                    <a:pt x="596658" y="298329"/>
                  </a:cubicBezTo>
                  <a:close/>
                </a:path>
              </a:pathLst>
            </a:custGeom>
            <a:grpFill/>
            <a:ln w="3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DE13B7-C4BB-4593-A071-D83177313CF1}"/>
                </a:ext>
              </a:extLst>
            </p:cNvPr>
            <p:cNvSpPr/>
            <p:nvPr/>
          </p:nvSpPr>
          <p:spPr>
            <a:xfrm>
              <a:off x="15716974" y="6352077"/>
              <a:ext cx="596658" cy="596658"/>
            </a:xfrm>
            <a:custGeom>
              <a:avLst/>
              <a:gdLst>
                <a:gd name="connsiteX0" fmla="*/ 596658 w 596658"/>
                <a:gd name="connsiteY0" fmla="*/ 298329 h 596658"/>
                <a:gd name="connsiteX1" fmla="*/ 298329 w 596658"/>
                <a:gd name="connsiteY1" fmla="*/ 596658 h 596658"/>
                <a:gd name="connsiteX2" fmla="*/ 0 w 596658"/>
                <a:gd name="connsiteY2" fmla="*/ 298329 h 596658"/>
                <a:gd name="connsiteX3" fmla="*/ 298329 w 596658"/>
                <a:gd name="connsiteY3" fmla="*/ 0 h 596658"/>
                <a:gd name="connsiteX4" fmla="*/ 596658 w 596658"/>
                <a:gd name="connsiteY4" fmla="*/ 298329 h 5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658" h="596658">
                  <a:moveTo>
                    <a:pt x="596658" y="298329"/>
                  </a:moveTo>
                  <a:cubicBezTo>
                    <a:pt x="596658" y="463092"/>
                    <a:pt x="463092" y="596658"/>
                    <a:pt x="298329" y="596658"/>
                  </a:cubicBezTo>
                  <a:cubicBezTo>
                    <a:pt x="133566" y="596658"/>
                    <a:pt x="0" y="463092"/>
                    <a:pt x="0" y="298329"/>
                  </a:cubicBezTo>
                  <a:cubicBezTo>
                    <a:pt x="0" y="133566"/>
                    <a:pt x="133566" y="0"/>
                    <a:pt x="298329" y="0"/>
                  </a:cubicBezTo>
                  <a:cubicBezTo>
                    <a:pt x="463092" y="0"/>
                    <a:pt x="596658" y="133566"/>
                    <a:pt x="596658" y="298329"/>
                  </a:cubicBezTo>
                  <a:close/>
                </a:path>
              </a:pathLst>
            </a:custGeom>
            <a:grpFill/>
            <a:ln w="3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F83626-343E-4697-9BD9-16B890905EDF}"/>
                </a:ext>
              </a:extLst>
            </p:cNvPr>
            <p:cNvSpPr/>
            <p:nvPr/>
          </p:nvSpPr>
          <p:spPr>
            <a:xfrm>
              <a:off x="14623101" y="7492357"/>
              <a:ext cx="1193316" cy="596658"/>
            </a:xfrm>
            <a:custGeom>
              <a:avLst/>
              <a:gdLst>
                <a:gd name="connsiteX0" fmla="*/ 1193316 w 1193316"/>
                <a:gd name="connsiteY0" fmla="*/ 596658 h 596658"/>
                <a:gd name="connsiteX1" fmla="*/ 1193316 w 1193316"/>
                <a:gd name="connsiteY1" fmla="*/ 298329 h 596658"/>
                <a:gd name="connsiteX2" fmla="*/ 1133651 w 1193316"/>
                <a:gd name="connsiteY2" fmla="*/ 178997 h 596658"/>
                <a:gd name="connsiteX3" fmla="*/ 841951 w 1193316"/>
                <a:gd name="connsiteY3" fmla="*/ 39777 h 596658"/>
                <a:gd name="connsiteX4" fmla="*/ 596658 w 1193316"/>
                <a:gd name="connsiteY4" fmla="*/ 0 h 596658"/>
                <a:gd name="connsiteX5" fmla="*/ 351365 w 1193316"/>
                <a:gd name="connsiteY5" fmla="*/ 39777 h 596658"/>
                <a:gd name="connsiteX6" fmla="*/ 59666 w 1193316"/>
                <a:gd name="connsiteY6" fmla="*/ 178997 h 596658"/>
                <a:gd name="connsiteX7" fmla="*/ 0 w 1193316"/>
                <a:gd name="connsiteY7" fmla="*/ 298329 h 596658"/>
                <a:gd name="connsiteX8" fmla="*/ 0 w 1193316"/>
                <a:gd name="connsiteY8" fmla="*/ 596658 h 596658"/>
                <a:gd name="connsiteX9" fmla="*/ 1193316 w 1193316"/>
                <a:gd name="connsiteY9" fmla="*/ 596658 h 5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316" h="596658">
                  <a:moveTo>
                    <a:pt x="1193316" y="596658"/>
                  </a:moveTo>
                  <a:lnTo>
                    <a:pt x="1193316" y="298329"/>
                  </a:lnTo>
                  <a:cubicBezTo>
                    <a:pt x="1193316" y="251922"/>
                    <a:pt x="1173428" y="205516"/>
                    <a:pt x="1133651" y="178997"/>
                  </a:cubicBezTo>
                  <a:cubicBezTo>
                    <a:pt x="1054096" y="112702"/>
                    <a:pt x="948024" y="66295"/>
                    <a:pt x="841951" y="39777"/>
                  </a:cubicBezTo>
                  <a:cubicBezTo>
                    <a:pt x="769026" y="19889"/>
                    <a:pt x="682842" y="0"/>
                    <a:pt x="596658" y="0"/>
                  </a:cubicBezTo>
                  <a:cubicBezTo>
                    <a:pt x="517104" y="0"/>
                    <a:pt x="430920" y="13259"/>
                    <a:pt x="351365" y="39777"/>
                  </a:cubicBezTo>
                  <a:cubicBezTo>
                    <a:pt x="245293" y="66295"/>
                    <a:pt x="145850" y="119332"/>
                    <a:pt x="59666" y="178997"/>
                  </a:cubicBezTo>
                  <a:cubicBezTo>
                    <a:pt x="19889" y="212145"/>
                    <a:pt x="0" y="251922"/>
                    <a:pt x="0" y="298329"/>
                  </a:cubicBezTo>
                  <a:lnTo>
                    <a:pt x="0" y="596658"/>
                  </a:lnTo>
                  <a:lnTo>
                    <a:pt x="1193316" y="596658"/>
                  </a:lnTo>
                  <a:close/>
                </a:path>
              </a:pathLst>
            </a:custGeom>
            <a:grpFill/>
            <a:ln w="3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772D9F0-68DB-4138-A94B-32D71F4B1DC8}"/>
                </a:ext>
              </a:extLst>
            </p:cNvPr>
            <p:cNvSpPr/>
            <p:nvPr/>
          </p:nvSpPr>
          <p:spPr>
            <a:xfrm>
              <a:off x="14921430" y="6816144"/>
              <a:ext cx="596658" cy="596658"/>
            </a:xfrm>
            <a:custGeom>
              <a:avLst/>
              <a:gdLst>
                <a:gd name="connsiteX0" fmla="*/ 596658 w 596658"/>
                <a:gd name="connsiteY0" fmla="*/ 298329 h 596658"/>
                <a:gd name="connsiteX1" fmla="*/ 298329 w 596658"/>
                <a:gd name="connsiteY1" fmla="*/ 596658 h 596658"/>
                <a:gd name="connsiteX2" fmla="*/ 0 w 596658"/>
                <a:gd name="connsiteY2" fmla="*/ 298329 h 596658"/>
                <a:gd name="connsiteX3" fmla="*/ 298329 w 596658"/>
                <a:gd name="connsiteY3" fmla="*/ 0 h 596658"/>
                <a:gd name="connsiteX4" fmla="*/ 596658 w 596658"/>
                <a:gd name="connsiteY4" fmla="*/ 298329 h 5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658" h="596658">
                  <a:moveTo>
                    <a:pt x="596658" y="298329"/>
                  </a:moveTo>
                  <a:cubicBezTo>
                    <a:pt x="596658" y="463092"/>
                    <a:pt x="463092" y="596658"/>
                    <a:pt x="298329" y="596658"/>
                  </a:cubicBezTo>
                  <a:cubicBezTo>
                    <a:pt x="133567" y="596658"/>
                    <a:pt x="0" y="463092"/>
                    <a:pt x="0" y="298329"/>
                  </a:cubicBezTo>
                  <a:cubicBezTo>
                    <a:pt x="0" y="133566"/>
                    <a:pt x="133567" y="0"/>
                    <a:pt x="298329" y="0"/>
                  </a:cubicBezTo>
                  <a:cubicBezTo>
                    <a:pt x="463092" y="0"/>
                    <a:pt x="596658" y="133566"/>
                    <a:pt x="596658" y="298329"/>
                  </a:cubicBezTo>
                  <a:close/>
                </a:path>
              </a:pathLst>
            </a:custGeom>
            <a:grpFill/>
            <a:ln w="3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484B18-12AE-4892-B889-9033F811B202}"/>
                </a:ext>
              </a:extLst>
            </p:cNvPr>
            <p:cNvSpPr/>
            <p:nvPr/>
          </p:nvSpPr>
          <p:spPr>
            <a:xfrm>
              <a:off x="15531347" y="7028289"/>
              <a:ext cx="1080614" cy="596658"/>
            </a:xfrm>
            <a:custGeom>
              <a:avLst/>
              <a:gdLst>
                <a:gd name="connsiteX0" fmla="*/ 1020948 w 1080614"/>
                <a:gd name="connsiteY0" fmla="*/ 178997 h 596658"/>
                <a:gd name="connsiteX1" fmla="*/ 729249 w 1080614"/>
                <a:gd name="connsiteY1" fmla="*/ 39777 h 596658"/>
                <a:gd name="connsiteX2" fmla="*/ 483956 w 1080614"/>
                <a:gd name="connsiteY2" fmla="*/ 0 h 596658"/>
                <a:gd name="connsiteX3" fmla="*/ 238663 w 1080614"/>
                <a:gd name="connsiteY3" fmla="*/ 39777 h 596658"/>
                <a:gd name="connsiteX4" fmla="*/ 119332 w 1080614"/>
                <a:gd name="connsiteY4" fmla="*/ 86184 h 596658"/>
                <a:gd name="connsiteX5" fmla="*/ 119332 w 1080614"/>
                <a:gd name="connsiteY5" fmla="*/ 92813 h 596658"/>
                <a:gd name="connsiteX6" fmla="*/ 0 w 1080614"/>
                <a:gd name="connsiteY6" fmla="*/ 384513 h 596658"/>
                <a:gd name="connsiteX7" fmla="*/ 304959 w 1080614"/>
                <a:gd name="connsiteY7" fmla="*/ 536992 h 596658"/>
                <a:gd name="connsiteX8" fmla="*/ 357995 w 1080614"/>
                <a:gd name="connsiteY8" fmla="*/ 596658 h 596658"/>
                <a:gd name="connsiteX9" fmla="*/ 1080614 w 1080614"/>
                <a:gd name="connsiteY9" fmla="*/ 596658 h 596658"/>
                <a:gd name="connsiteX10" fmla="*/ 1080614 w 1080614"/>
                <a:gd name="connsiteY10" fmla="*/ 298329 h 596658"/>
                <a:gd name="connsiteX11" fmla="*/ 1020948 w 1080614"/>
                <a:gd name="connsiteY11" fmla="*/ 178997 h 5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0614" h="596658">
                  <a:moveTo>
                    <a:pt x="1020948" y="178997"/>
                  </a:moveTo>
                  <a:cubicBezTo>
                    <a:pt x="941394" y="112702"/>
                    <a:pt x="835321" y="66295"/>
                    <a:pt x="729249" y="39777"/>
                  </a:cubicBezTo>
                  <a:cubicBezTo>
                    <a:pt x="656324" y="19889"/>
                    <a:pt x="570140" y="0"/>
                    <a:pt x="483956" y="0"/>
                  </a:cubicBezTo>
                  <a:cubicBezTo>
                    <a:pt x="404402" y="0"/>
                    <a:pt x="318218" y="13259"/>
                    <a:pt x="238663" y="39777"/>
                  </a:cubicBezTo>
                  <a:cubicBezTo>
                    <a:pt x="198886" y="53036"/>
                    <a:pt x="159109" y="66295"/>
                    <a:pt x="119332" y="86184"/>
                  </a:cubicBezTo>
                  <a:lnTo>
                    <a:pt x="119332" y="92813"/>
                  </a:lnTo>
                  <a:cubicBezTo>
                    <a:pt x="119332" y="205516"/>
                    <a:pt x="72925" y="311588"/>
                    <a:pt x="0" y="384513"/>
                  </a:cubicBezTo>
                  <a:cubicBezTo>
                    <a:pt x="125961" y="424290"/>
                    <a:pt x="225404" y="477326"/>
                    <a:pt x="304959" y="536992"/>
                  </a:cubicBezTo>
                  <a:cubicBezTo>
                    <a:pt x="324847" y="556881"/>
                    <a:pt x="344736" y="570140"/>
                    <a:pt x="357995" y="596658"/>
                  </a:cubicBezTo>
                  <a:lnTo>
                    <a:pt x="1080614" y="596658"/>
                  </a:lnTo>
                  <a:lnTo>
                    <a:pt x="1080614" y="298329"/>
                  </a:lnTo>
                  <a:cubicBezTo>
                    <a:pt x="1080614" y="251922"/>
                    <a:pt x="1060726" y="205516"/>
                    <a:pt x="1020948" y="178997"/>
                  </a:cubicBezTo>
                  <a:close/>
                </a:path>
              </a:pathLst>
            </a:custGeom>
            <a:grpFill/>
            <a:ln w="3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5E6DA6-ED03-4A55-AA18-8369A23A382F}"/>
                </a:ext>
              </a:extLst>
            </p:cNvPr>
            <p:cNvSpPr/>
            <p:nvPr/>
          </p:nvSpPr>
          <p:spPr>
            <a:xfrm>
              <a:off x="13827557" y="7028289"/>
              <a:ext cx="1080614" cy="596658"/>
            </a:xfrm>
            <a:custGeom>
              <a:avLst/>
              <a:gdLst>
                <a:gd name="connsiteX0" fmla="*/ 775656 w 1080614"/>
                <a:gd name="connsiteY0" fmla="*/ 536992 h 596658"/>
                <a:gd name="connsiteX1" fmla="*/ 775656 w 1080614"/>
                <a:gd name="connsiteY1" fmla="*/ 536992 h 596658"/>
                <a:gd name="connsiteX2" fmla="*/ 1080614 w 1080614"/>
                <a:gd name="connsiteY2" fmla="*/ 384513 h 596658"/>
                <a:gd name="connsiteX3" fmla="*/ 961283 w 1080614"/>
                <a:gd name="connsiteY3" fmla="*/ 92813 h 596658"/>
                <a:gd name="connsiteX4" fmla="*/ 961283 w 1080614"/>
                <a:gd name="connsiteY4" fmla="*/ 79554 h 596658"/>
                <a:gd name="connsiteX5" fmla="*/ 841951 w 1080614"/>
                <a:gd name="connsiteY5" fmla="*/ 39777 h 596658"/>
                <a:gd name="connsiteX6" fmla="*/ 596658 w 1080614"/>
                <a:gd name="connsiteY6" fmla="*/ 0 h 596658"/>
                <a:gd name="connsiteX7" fmla="*/ 351365 w 1080614"/>
                <a:gd name="connsiteY7" fmla="*/ 39777 h 596658"/>
                <a:gd name="connsiteX8" fmla="*/ 59666 w 1080614"/>
                <a:gd name="connsiteY8" fmla="*/ 178997 h 596658"/>
                <a:gd name="connsiteX9" fmla="*/ 0 w 1080614"/>
                <a:gd name="connsiteY9" fmla="*/ 298329 h 596658"/>
                <a:gd name="connsiteX10" fmla="*/ 0 w 1080614"/>
                <a:gd name="connsiteY10" fmla="*/ 596658 h 596658"/>
                <a:gd name="connsiteX11" fmla="*/ 715990 w 1080614"/>
                <a:gd name="connsiteY11" fmla="*/ 596658 h 596658"/>
                <a:gd name="connsiteX12" fmla="*/ 775656 w 1080614"/>
                <a:gd name="connsiteY12" fmla="*/ 536992 h 5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614" h="596658">
                  <a:moveTo>
                    <a:pt x="775656" y="536992"/>
                  </a:moveTo>
                  <a:lnTo>
                    <a:pt x="775656" y="536992"/>
                  </a:lnTo>
                  <a:cubicBezTo>
                    <a:pt x="868469" y="470697"/>
                    <a:pt x="974542" y="417661"/>
                    <a:pt x="1080614" y="384513"/>
                  </a:cubicBezTo>
                  <a:cubicBezTo>
                    <a:pt x="1007689" y="304959"/>
                    <a:pt x="961283" y="205516"/>
                    <a:pt x="961283" y="92813"/>
                  </a:cubicBezTo>
                  <a:cubicBezTo>
                    <a:pt x="961283" y="86184"/>
                    <a:pt x="961283" y="86184"/>
                    <a:pt x="961283" y="79554"/>
                  </a:cubicBezTo>
                  <a:cubicBezTo>
                    <a:pt x="921505" y="66295"/>
                    <a:pt x="881728" y="46407"/>
                    <a:pt x="841951" y="39777"/>
                  </a:cubicBezTo>
                  <a:cubicBezTo>
                    <a:pt x="769026" y="19889"/>
                    <a:pt x="682842" y="0"/>
                    <a:pt x="596658" y="0"/>
                  </a:cubicBezTo>
                  <a:cubicBezTo>
                    <a:pt x="517104" y="0"/>
                    <a:pt x="430920" y="13259"/>
                    <a:pt x="351365" y="39777"/>
                  </a:cubicBezTo>
                  <a:cubicBezTo>
                    <a:pt x="245293" y="72925"/>
                    <a:pt x="145850" y="119332"/>
                    <a:pt x="59666" y="178997"/>
                  </a:cubicBezTo>
                  <a:cubicBezTo>
                    <a:pt x="19889" y="205516"/>
                    <a:pt x="0" y="251922"/>
                    <a:pt x="0" y="298329"/>
                  </a:cubicBezTo>
                  <a:lnTo>
                    <a:pt x="0" y="596658"/>
                  </a:lnTo>
                  <a:lnTo>
                    <a:pt x="715990" y="596658"/>
                  </a:lnTo>
                  <a:cubicBezTo>
                    <a:pt x="735878" y="570140"/>
                    <a:pt x="749138" y="556881"/>
                    <a:pt x="775656" y="536992"/>
                  </a:cubicBezTo>
                  <a:close/>
                </a:path>
              </a:pathLst>
            </a:custGeom>
            <a:grpFill/>
            <a:ln w="3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1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6388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Manage and configure resources to deliver services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Give users access to resources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Fulfil the agreed service actions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Deliver the required service level managements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Ensure continual improvement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Service Provision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6691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6388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Allocate resources needed to use the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Initiate service actions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Receive any goods provided by the provider (if required)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Service Consumption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54366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Value and Cost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168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3_Packt</vt:lpstr>
      <vt:lpstr>Types of Service Organizations</vt:lpstr>
      <vt:lpstr>Service Organization</vt:lpstr>
      <vt:lpstr>Service Offerings</vt:lpstr>
      <vt:lpstr>Service Relationships</vt:lpstr>
      <vt:lpstr>Service Provision</vt:lpstr>
      <vt:lpstr>Service Consumption</vt:lpstr>
      <vt:lpstr>Value and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40</cp:revision>
  <dcterms:created xsi:type="dcterms:W3CDTF">2019-05-16T06:49:44Z</dcterms:created>
  <dcterms:modified xsi:type="dcterms:W3CDTF">2020-02-06T09:08:59Z</dcterms:modified>
</cp:coreProperties>
</file>