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3" r:id="rId2"/>
  </p:sldMasterIdLst>
  <p:notesMasterIdLst>
    <p:notesMasterId r:id="rId8"/>
  </p:notesMasterIdLst>
  <p:sldIdLst>
    <p:sldId id="269" r:id="rId3"/>
    <p:sldId id="267" r:id="rId4"/>
    <p:sldId id="262" r:id="rId5"/>
    <p:sldId id="272" r:id="rId6"/>
    <p:sldId id="271" r:id="rId7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DAA"/>
    <a:srgbClr val="00A349"/>
    <a:srgbClr val="434343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2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90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3125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1344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075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94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5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4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799"/>
            </a:lvl1pPr>
            <a:lvl2pPr lvl="1" rtl="0">
              <a:spcBef>
                <a:spcPts val="0"/>
              </a:spcBef>
              <a:buSzPct val="100000"/>
              <a:defRPr sz="4799"/>
            </a:lvl2pPr>
            <a:lvl3pPr lvl="2" rtl="0">
              <a:spcBef>
                <a:spcPts val="0"/>
              </a:spcBef>
              <a:buSzPct val="100000"/>
              <a:defRPr sz="4799"/>
            </a:lvl3pPr>
            <a:lvl4pPr lvl="3" rtl="0">
              <a:spcBef>
                <a:spcPts val="0"/>
              </a:spcBef>
              <a:buSzPct val="100000"/>
              <a:defRPr sz="4799"/>
            </a:lvl4pPr>
            <a:lvl5pPr lvl="4" rtl="0">
              <a:spcBef>
                <a:spcPts val="0"/>
              </a:spcBef>
              <a:buSzPct val="100000"/>
              <a:defRPr sz="4799"/>
            </a:lvl5pPr>
            <a:lvl6pPr lvl="5" rtl="0">
              <a:spcBef>
                <a:spcPts val="0"/>
              </a:spcBef>
              <a:buSzPct val="100000"/>
              <a:defRPr sz="4799"/>
            </a:lvl6pPr>
            <a:lvl7pPr lvl="6" rtl="0">
              <a:spcBef>
                <a:spcPts val="0"/>
              </a:spcBef>
              <a:buSzPct val="100000"/>
              <a:defRPr sz="4799"/>
            </a:lvl7pPr>
            <a:lvl8pPr lvl="7" rtl="0">
              <a:spcBef>
                <a:spcPts val="0"/>
              </a:spcBef>
              <a:buSzPct val="100000"/>
              <a:defRPr sz="4799"/>
            </a:lvl8pPr>
            <a:lvl9pPr lvl="8" rtl="0">
              <a:spcBef>
                <a:spcPts val="0"/>
              </a:spcBef>
              <a:buSzPct val="100000"/>
              <a:defRPr sz="4799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173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3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3455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4"/>
            <a:ext cx="10281039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14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40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6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5" y="1447735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20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2573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16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1983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45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102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395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321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32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405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350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02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680283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6687779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Value and Cost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531000" y="2179262"/>
            <a:ext cx="8090401" cy="2961857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dirty="0"/>
              <a:t>Value</a:t>
            </a:r>
            <a:endParaRPr lang="en" dirty="0"/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531000" y="5268989"/>
            <a:ext cx="8090401" cy="2467912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“The perceived benefits, usefulness, and importance </a:t>
            </a:r>
            <a:br>
              <a:rPr lang="en-US" dirty="0"/>
            </a:br>
            <a:r>
              <a:rPr lang="en-US" dirty="0"/>
              <a:t>of something”</a:t>
            </a:r>
          </a:p>
        </p:txBody>
      </p:sp>
      <p:sp>
        <p:nvSpPr>
          <p:cNvPr id="8" name="Shape 196">
            <a:extLst>
              <a:ext uri="{FF2B5EF4-FFF2-40B4-BE49-F238E27FC236}">
                <a16:creationId xmlns:a16="http://schemas.microsoft.com/office/drawing/2014/main" id="{9C81E61F-8900-4223-ACA4-2160D37D5BD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878645" y="1451260"/>
            <a:ext cx="7878355" cy="7379727"/>
          </a:xfrm>
          <a:prstGeom prst="rect">
            <a:avLst/>
          </a:prstGeom>
        </p:spPr>
        <p:txBody>
          <a:bodyPr lIns="182699" tIns="182699" rIns="182699" bIns="182699" anchor="ctr" anchorCtr="0">
            <a:noAutofit/>
          </a:bodyPr>
          <a:lstStyle/>
          <a:p>
            <a:pPr marL="685171" indent="-685171">
              <a:buFont typeface="Calibri" panose="020F0502020204030204" pitchFamily="34" charset="0"/>
              <a:buChar char="●"/>
            </a:pPr>
            <a:r>
              <a:rPr lang="en-US" sz="3996" dirty="0"/>
              <a:t>Can take up different forms:</a:t>
            </a:r>
          </a:p>
          <a:p>
            <a:pPr marL="2011680" indent="-685171">
              <a:buFont typeface="Courier New" panose="02070309020205020404" pitchFamily="49" charset="0"/>
              <a:buChar char="o"/>
            </a:pPr>
            <a:r>
              <a:rPr lang="en-US" sz="3996" dirty="0"/>
              <a:t>Revenue</a:t>
            </a:r>
          </a:p>
          <a:p>
            <a:pPr marL="2011680" indent="-685171">
              <a:buFont typeface="Courier New" panose="02070309020205020404" pitchFamily="49" charset="0"/>
              <a:buChar char="o"/>
            </a:pPr>
            <a:r>
              <a:rPr lang="en-US" sz="3996" dirty="0"/>
              <a:t>Customer loyalty</a:t>
            </a:r>
          </a:p>
          <a:p>
            <a:pPr marL="685171" indent="-685171">
              <a:buFont typeface="Calibri" panose="020F0502020204030204" pitchFamily="34" charset="0"/>
              <a:buChar char="●"/>
            </a:pPr>
            <a:r>
              <a:rPr lang="en-US" sz="3996" dirty="0"/>
              <a:t>Is defined by the customers</a:t>
            </a:r>
          </a:p>
          <a:p>
            <a:pPr marL="685171" indent="-685171">
              <a:buFont typeface="Calibri" panose="020F0502020204030204" pitchFamily="34" charset="0"/>
              <a:buChar char="●"/>
            </a:pPr>
            <a:r>
              <a:rPr lang="en-US" sz="3996" dirty="0"/>
              <a:t>Can be subjective</a:t>
            </a:r>
          </a:p>
          <a:p>
            <a:pPr marL="685171" indent="-685171">
              <a:buFont typeface="Calibri" panose="020F0502020204030204" pitchFamily="34" charset="0"/>
              <a:buChar char="●"/>
            </a:pPr>
            <a:r>
              <a:rPr lang="en-US" sz="3996" dirty="0"/>
              <a:t>Is dynamic and customer specific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Components of Value</a:t>
            </a:r>
            <a:endParaRPr lang="en" sz="4400" dirty="0"/>
          </a:p>
        </p:txBody>
      </p:sp>
      <p:sp>
        <p:nvSpPr>
          <p:cNvPr id="7" name="Shape 138">
            <a:extLst>
              <a:ext uri="{FF2B5EF4-FFF2-40B4-BE49-F238E27FC236}">
                <a16:creationId xmlns:a16="http://schemas.microsoft.com/office/drawing/2014/main" id="{AC11443F-4671-4F04-958B-8DB9A0085A93}"/>
              </a:ext>
            </a:extLst>
          </p:cNvPr>
          <p:cNvSpPr txBox="1">
            <a:spLocks/>
          </p:cNvSpPr>
          <p:nvPr/>
        </p:nvSpPr>
        <p:spPr>
          <a:xfrm>
            <a:off x="940003" y="2600007"/>
            <a:ext cx="13121054" cy="6445860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 defTabSz="914400">
              <a:buFont typeface="Arial" panose="020B0604020202020204" pitchFamily="34" charset="0"/>
              <a:buChar char="•"/>
            </a:pPr>
            <a:endParaRPr lang="en-US" u="sng" ker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defTabSz="914400">
              <a:buFont typeface="Arial" panose="020B0604020202020204" pitchFamily="34" charset="0"/>
              <a:buChar char="•"/>
            </a:pPr>
            <a:endParaRPr lang="en-US" u="sng" ker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defTabSz="914400">
              <a:buFont typeface="Arial" panose="020B0604020202020204" pitchFamily="34" charset="0"/>
              <a:buChar char="•"/>
            </a:pPr>
            <a:endParaRPr lang="en-US" u="sng" ker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defTabSz="914400">
              <a:buFont typeface="Arial" panose="020B0604020202020204" pitchFamily="34" charset="0"/>
              <a:buChar char="•"/>
            </a:pPr>
            <a:endParaRPr lang="en-US" u="sng" ker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defTabSz="914400">
              <a:buFont typeface="Arial" panose="020B0604020202020204" pitchFamily="34" charset="0"/>
              <a:buChar char="•"/>
            </a:pPr>
            <a:endParaRPr lang="en-GB" ker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defTabSz="914400">
              <a:buFont typeface="Arial" panose="020B0604020202020204" pitchFamily="34" charset="0"/>
              <a:buChar char="•"/>
            </a:pPr>
            <a:endParaRPr lang="en-GB" ker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F4A33B8-20DC-4D21-A5DE-0990CD1C1B5D}"/>
              </a:ext>
            </a:extLst>
          </p:cNvPr>
          <p:cNvSpPr/>
          <p:nvPr/>
        </p:nvSpPr>
        <p:spPr>
          <a:xfrm>
            <a:off x="9301061" y="4375097"/>
            <a:ext cx="1559226" cy="5412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09"/>
                </a:lnTo>
                <a:lnTo>
                  <a:pt x="1559226" y="270609"/>
                </a:lnTo>
                <a:lnTo>
                  <a:pt x="1559226" y="54121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3DA31EC-943D-48BB-B303-D6C51F47DEC5}"/>
              </a:ext>
            </a:extLst>
          </p:cNvPr>
          <p:cNvSpPr/>
          <p:nvPr/>
        </p:nvSpPr>
        <p:spPr>
          <a:xfrm>
            <a:off x="7741834" y="4375097"/>
            <a:ext cx="1559226" cy="5412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559226" y="0"/>
                </a:moveTo>
                <a:lnTo>
                  <a:pt x="1559226" y="270609"/>
                </a:lnTo>
                <a:lnTo>
                  <a:pt x="0" y="270609"/>
                </a:lnTo>
                <a:lnTo>
                  <a:pt x="0" y="54121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335B863-65EA-4E92-BB6C-45208954EE80}"/>
              </a:ext>
            </a:extLst>
          </p:cNvPr>
          <p:cNvSpPr/>
          <p:nvPr/>
        </p:nvSpPr>
        <p:spPr>
          <a:xfrm>
            <a:off x="8012443" y="3086480"/>
            <a:ext cx="2577234" cy="1288617"/>
          </a:xfrm>
          <a:custGeom>
            <a:avLst/>
            <a:gdLst>
              <a:gd name="connsiteX0" fmla="*/ 0 w 2577234"/>
              <a:gd name="connsiteY0" fmla="*/ 0 h 1288617"/>
              <a:gd name="connsiteX1" fmla="*/ 2577234 w 2577234"/>
              <a:gd name="connsiteY1" fmla="*/ 0 h 1288617"/>
              <a:gd name="connsiteX2" fmla="*/ 2577234 w 2577234"/>
              <a:gd name="connsiteY2" fmla="*/ 1288617 h 1288617"/>
              <a:gd name="connsiteX3" fmla="*/ 0 w 2577234"/>
              <a:gd name="connsiteY3" fmla="*/ 1288617 h 1288617"/>
              <a:gd name="connsiteX4" fmla="*/ 0 w 2577234"/>
              <a:gd name="connsiteY4" fmla="*/ 0 h 128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7234" h="1288617">
                <a:moveTo>
                  <a:pt x="0" y="0"/>
                </a:moveTo>
                <a:lnTo>
                  <a:pt x="2577234" y="0"/>
                </a:lnTo>
                <a:lnTo>
                  <a:pt x="2577234" y="1288617"/>
                </a:lnTo>
                <a:lnTo>
                  <a:pt x="0" y="1288617"/>
                </a:lnTo>
                <a:lnTo>
                  <a:pt x="0" y="0"/>
                </a:lnTo>
                <a:close/>
              </a:path>
            </a:pathLst>
          </a:custGeom>
          <a:solidFill>
            <a:srgbClr val="3E5DA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/>
          <a:p>
            <a:pPr marL="0" lvl="0" indent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kern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endParaRPr lang="en-GB" sz="4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870B82-B536-4FF0-AC8D-EFC841443011}"/>
              </a:ext>
            </a:extLst>
          </p:cNvPr>
          <p:cNvSpPr/>
          <p:nvPr/>
        </p:nvSpPr>
        <p:spPr>
          <a:xfrm>
            <a:off x="6453216" y="4916316"/>
            <a:ext cx="2577234" cy="1288617"/>
          </a:xfrm>
          <a:custGeom>
            <a:avLst/>
            <a:gdLst>
              <a:gd name="connsiteX0" fmla="*/ 0 w 2577234"/>
              <a:gd name="connsiteY0" fmla="*/ 0 h 1288617"/>
              <a:gd name="connsiteX1" fmla="*/ 2577234 w 2577234"/>
              <a:gd name="connsiteY1" fmla="*/ 0 h 1288617"/>
              <a:gd name="connsiteX2" fmla="*/ 2577234 w 2577234"/>
              <a:gd name="connsiteY2" fmla="*/ 1288617 h 1288617"/>
              <a:gd name="connsiteX3" fmla="*/ 0 w 2577234"/>
              <a:gd name="connsiteY3" fmla="*/ 1288617 h 1288617"/>
              <a:gd name="connsiteX4" fmla="*/ 0 w 2577234"/>
              <a:gd name="connsiteY4" fmla="*/ 0 h 128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7234" h="1288617">
                <a:moveTo>
                  <a:pt x="0" y="0"/>
                </a:moveTo>
                <a:lnTo>
                  <a:pt x="2577234" y="0"/>
                </a:lnTo>
                <a:lnTo>
                  <a:pt x="2577234" y="1288617"/>
                </a:lnTo>
                <a:lnTo>
                  <a:pt x="0" y="1288617"/>
                </a:lnTo>
                <a:lnTo>
                  <a:pt x="0" y="0"/>
                </a:lnTo>
                <a:close/>
              </a:path>
            </a:pathLst>
          </a:custGeom>
          <a:solidFill>
            <a:srgbClr val="3E5DA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/>
          <a:p>
            <a:pPr marL="0" lvl="0" indent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kern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Utility</a:t>
            </a:r>
            <a:endParaRPr lang="en-GB" sz="4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1519A80-EEE0-4651-9CE0-E741B89EA767}"/>
              </a:ext>
            </a:extLst>
          </p:cNvPr>
          <p:cNvSpPr/>
          <p:nvPr/>
        </p:nvSpPr>
        <p:spPr>
          <a:xfrm>
            <a:off x="9571670" y="4916316"/>
            <a:ext cx="2577234" cy="1288617"/>
          </a:xfrm>
          <a:custGeom>
            <a:avLst/>
            <a:gdLst>
              <a:gd name="connsiteX0" fmla="*/ 0 w 2577234"/>
              <a:gd name="connsiteY0" fmla="*/ 0 h 1288617"/>
              <a:gd name="connsiteX1" fmla="*/ 2577234 w 2577234"/>
              <a:gd name="connsiteY1" fmla="*/ 0 h 1288617"/>
              <a:gd name="connsiteX2" fmla="*/ 2577234 w 2577234"/>
              <a:gd name="connsiteY2" fmla="*/ 1288617 h 1288617"/>
              <a:gd name="connsiteX3" fmla="*/ 0 w 2577234"/>
              <a:gd name="connsiteY3" fmla="*/ 1288617 h 1288617"/>
              <a:gd name="connsiteX4" fmla="*/ 0 w 2577234"/>
              <a:gd name="connsiteY4" fmla="*/ 0 h 128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7234" h="1288617">
                <a:moveTo>
                  <a:pt x="0" y="0"/>
                </a:moveTo>
                <a:lnTo>
                  <a:pt x="2577234" y="0"/>
                </a:lnTo>
                <a:lnTo>
                  <a:pt x="2577234" y="1288617"/>
                </a:lnTo>
                <a:lnTo>
                  <a:pt x="0" y="1288617"/>
                </a:lnTo>
                <a:lnTo>
                  <a:pt x="0" y="0"/>
                </a:lnTo>
                <a:close/>
              </a:path>
            </a:pathLst>
          </a:custGeom>
          <a:solidFill>
            <a:srgbClr val="3E5DA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/>
          <a:p>
            <a:pPr marL="0" lvl="0" indent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kern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GB" sz="4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6BA03BCA-0EC9-484A-B5C3-B80E243B8F3C}"/>
              </a:ext>
            </a:extLst>
          </p:cNvPr>
          <p:cNvSpPr/>
          <p:nvPr/>
        </p:nvSpPr>
        <p:spPr>
          <a:xfrm>
            <a:off x="4755508" y="2929340"/>
            <a:ext cx="2849962" cy="2491358"/>
          </a:xfrm>
          <a:prstGeom prst="star7">
            <a:avLst/>
          </a:prstGeom>
          <a:solidFill>
            <a:srgbClr val="00A34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Fit For Purpose</a:t>
            </a:r>
            <a:endParaRPr 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tar: 7 Points 8">
            <a:extLst>
              <a:ext uri="{FF2B5EF4-FFF2-40B4-BE49-F238E27FC236}">
                <a16:creationId xmlns:a16="http://schemas.microsoft.com/office/drawing/2014/main" id="{7AFE09A8-B63C-47D2-9BF9-ADD6C1B5D979}"/>
              </a:ext>
            </a:extLst>
          </p:cNvPr>
          <p:cNvSpPr/>
          <p:nvPr/>
        </p:nvSpPr>
        <p:spPr>
          <a:xfrm>
            <a:off x="11094545" y="3109426"/>
            <a:ext cx="2437948" cy="2131186"/>
          </a:xfrm>
          <a:prstGeom prst="star7">
            <a:avLst/>
          </a:prstGeom>
          <a:solidFill>
            <a:srgbClr val="00A34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Fit For Use</a:t>
            </a:r>
            <a:endParaRPr 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B4DDA-A709-487D-979D-41FB20AEA74F}"/>
              </a:ext>
            </a:extLst>
          </p:cNvPr>
          <p:cNvSpPr txBox="1"/>
          <p:nvPr/>
        </p:nvSpPr>
        <p:spPr>
          <a:xfrm>
            <a:off x="9535758" y="6428360"/>
            <a:ext cx="25539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Continuity</a:t>
            </a:r>
            <a:endParaRPr lang="en-GB" sz="32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8" grpId="0" animBg="1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531000" y="2051392"/>
            <a:ext cx="8090401" cy="2961857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dirty="0"/>
              <a:t>Cost</a:t>
            </a:r>
            <a:endParaRPr lang="en" dirty="0"/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531000" y="5141119"/>
            <a:ext cx="8090401" cy="2467912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“The amount of money spent on a specific activity or resource”</a:t>
            </a:r>
          </a:p>
        </p:txBody>
      </p:sp>
      <p:sp>
        <p:nvSpPr>
          <p:cNvPr id="8" name="Shape 196">
            <a:extLst>
              <a:ext uri="{FF2B5EF4-FFF2-40B4-BE49-F238E27FC236}">
                <a16:creationId xmlns:a16="http://schemas.microsoft.com/office/drawing/2014/main" id="{9C81E61F-8900-4223-ACA4-2160D37D5BD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878645" y="1451260"/>
            <a:ext cx="7670227" cy="7379727"/>
          </a:xfrm>
          <a:prstGeom prst="rect">
            <a:avLst/>
          </a:prstGeom>
        </p:spPr>
        <p:txBody>
          <a:bodyPr lIns="182699" tIns="182699" rIns="182699" bIns="182699" anchor="ctr" anchorCtr="0">
            <a:noAutofit/>
          </a:bodyPr>
          <a:lstStyle/>
          <a:p>
            <a:pPr marL="685171" indent="-685171">
              <a:buFont typeface="Calibri" panose="020F0502020204030204" pitchFamily="34" charset="0"/>
              <a:buChar char="●"/>
            </a:pPr>
            <a:r>
              <a:rPr lang="en-US" sz="3996" dirty="0"/>
              <a:t>Costs can both be:</a:t>
            </a:r>
          </a:p>
          <a:p>
            <a:pPr marL="2011680" indent="-685171">
              <a:buFont typeface="Courier New" panose="02070309020205020404" pitchFamily="49" charset="0"/>
              <a:buChar char="o"/>
            </a:pPr>
            <a:r>
              <a:rPr lang="en-US" sz="3996" dirty="0"/>
              <a:t>Removed from the consumer by the service</a:t>
            </a:r>
          </a:p>
          <a:p>
            <a:pPr marL="2011680" indent="-685171">
              <a:buFont typeface="Courier New" panose="02070309020205020404" pitchFamily="49" charset="0"/>
              <a:buChar char="o"/>
            </a:pPr>
            <a:r>
              <a:rPr lang="en-US" sz="3996" dirty="0"/>
              <a:t>Imposed to the consumer by the service</a:t>
            </a:r>
          </a:p>
          <a:p>
            <a:pPr marL="685171" indent="-685171">
              <a:buFont typeface="Calibri" panose="020F0502020204030204" pitchFamily="34" charset="0"/>
              <a:buChar char="●"/>
            </a:pPr>
            <a:endParaRPr lang="en-US" sz="3996" dirty="0"/>
          </a:p>
        </p:txBody>
      </p:sp>
    </p:spTree>
    <p:extLst>
      <p:ext uri="{BB962C8B-B14F-4D97-AF65-F5344CB8AC3E}">
        <p14:creationId xmlns:p14="http://schemas.microsoft.com/office/powerpoint/2010/main" val="122397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/>
              <a:t>Output versus </a:t>
            </a:r>
            <a:r>
              <a:rPr lang="en-US" sz="9596" dirty="0"/>
              <a:t>Outcome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93</Words>
  <Application>Microsoft Office PowerPoint</Application>
  <PresentationFormat>Custom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Roboto</vt:lpstr>
      <vt:lpstr>3_Packt</vt:lpstr>
      <vt:lpstr>4_Packt</vt:lpstr>
      <vt:lpstr>Value and Cost</vt:lpstr>
      <vt:lpstr>Value</vt:lpstr>
      <vt:lpstr>Components of Value</vt:lpstr>
      <vt:lpstr>Cost</vt:lpstr>
      <vt:lpstr>Output versus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42</cp:revision>
  <dcterms:created xsi:type="dcterms:W3CDTF">2019-05-16T06:49:44Z</dcterms:created>
  <dcterms:modified xsi:type="dcterms:W3CDTF">2020-02-06T09:12:13Z</dcterms:modified>
</cp:coreProperties>
</file>