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3" r:id="rId2"/>
  </p:sldMasterIdLst>
  <p:notesMasterIdLst>
    <p:notesMasterId r:id="rId8"/>
  </p:notesMasterIdLst>
  <p:sldIdLst>
    <p:sldId id="269" r:id="rId3"/>
    <p:sldId id="262" r:id="rId4"/>
    <p:sldId id="272" r:id="rId5"/>
    <p:sldId id="273" r:id="rId6"/>
    <p:sldId id="274" r:id="rId7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EC6"/>
    <a:srgbClr val="EE2D4A"/>
    <a:srgbClr val="2FCAD2"/>
    <a:srgbClr val="A0A0A0"/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82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06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3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312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134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075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94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3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3455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162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1983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45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10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395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321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32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405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350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02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93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680283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9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6687779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Sponsors, Customers, and Users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6181696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lvl="0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Sponsor: Responsible for the budget</a:t>
            </a:r>
          </a:p>
          <a:p>
            <a:pPr marL="914126" lvl="0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Customer: Defining requirements and responsible for the outcome</a:t>
            </a:r>
          </a:p>
          <a:p>
            <a:pPr marL="914126" lvl="0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User: Responsible for using the service</a:t>
            </a:r>
          </a:p>
          <a:p>
            <a:pPr marL="914126" lvl="0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Different Roles in the Organization</a:t>
            </a:r>
            <a:endParaRPr lang="en" sz="4400" dirty="0"/>
          </a:p>
        </p:txBody>
      </p:sp>
      <p:pic>
        <p:nvPicPr>
          <p:cNvPr id="5" name="Graphic 4" descr="Money">
            <a:extLst>
              <a:ext uri="{FF2B5EF4-FFF2-40B4-BE49-F238E27FC236}">
                <a16:creationId xmlns:a16="http://schemas.microsoft.com/office/drawing/2014/main" id="{5171A90B-6874-4D58-9BB7-E306771FE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2419" y="6182968"/>
            <a:ext cx="1854340" cy="1854338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5CFFCB0-7814-48BD-8A35-452C4AB20873}"/>
              </a:ext>
            </a:extLst>
          </p:cNvPr>
          <p:cNvGrpSpPr/>
          <p:nvPr/>
        </p:nvGrpSpPr>
        <p:grpSpPr>
          <a:xfrm>
            <a:off x="7862078" y="6384907"/>
            <a:ext cx="2504402" cy="1632513"/>
            <a:chOff x="6835234" y="6770884"/>
            <a:chExt cx="4577771" cy="2984055"/>
          </a:xfrm>
          <a:solidFill>
            <a:srgbClr val="29BEC6"/>
          </a:solidFill>
          <a:effectLst/>
        </p:grpSpPr>
        <p:pic>
          <p:nvPicPr>
            <p:cNvPr id="6" name="Graphic 5" descr="Checklist RTL">
              <a:extLst>
                <a:ext uri="{FF2B5EF4-FFF2-40B4-BE49-F238E27FC236}">
                  <a16:creationId xmlns:a16="http://schemas.microsoft.com/office/drawing/2014/main" id="{18951D1C-3F0E-410C-B33F-85BB5988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35234" y="7143635"/>
              <a:ext cx="2419907" cy="2419908"/>
            </a:xfrm>
            <a:prstGeom prst="rect">
              <a:avLst/>
            </a:prstGeom>
            <a:effectLst/>
          </p:spPr>
        </p:pic>
        <p:pic>
          <p:nvPicPr>
            <p:cNvPr id="7" name="Graphic 6" descr="Checkmark">
              <a:extLst>
                <a:ext uri="{FF2B5EF4-FFF2-40B4-BE49-F238E27FC236}">
                  <a16:creationId xmlns:a16="http://schemas.microsoft.com/office/drawing/2014/main" id="{39E57F84-A326-422F-968A-1D67A0457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93098" y="7335031"/>
              <a:ext cx="2419907" cy="2419908"/>
            </a:xfrm>
            <a:prstGeom prst="rect">
              <a:avLst/>
            </a:prstGeom>
            <a:effectLst/>
          </p:spPr>
        </p:pic>
        <p:pic>
          <p:nvPicPr>
            <p:cNvPr id="8" name="Graphic 7" descr="Pencil">
              <a:extLst>
                <a:ext uri="{FF2B5EF4-FFF2-40B4-BE49-F238E27FC236}">
                  <a16:creationId xmlns:a16="http://schemas.microsoft.com/office/drawing/2014/main" id="{A30C3502-690E-4C77-8164-408504A2A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22268" y="6770884"/>
              <a:ext cx="1560888" cy="1560889"/>
            </a:xfrm>
            <a:prstGeom prst="rect">
              <a:avLst/>
            </a:prstGeom>
            <a:effectLst/>
          </p:spPr>
        </p:pic>
      </p:grp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0E31A0D8-64DD-4E19-AF0C-49A7A6E535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971800" y="6103639"/>
            <a:ext cx="1913782" cy="1913780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585319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lvl="0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Each role may have a different perspective on value</a:t>
            </a:r>
          </a:p>
          <a:p>
            <a:pPr marL="914126" lvl="0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They could be played by the same individual or not</a:t>
            </a:r>
          </a:p>
          <a:p>
            <a:pPr marL="914126" lvl="0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All of them are important and must be considered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Points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14639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Other Stakeholders</a:t>
            </a:r>
            <a:endParaRPr lang="en" sz="4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883593-A1CC-4722-9897-CF6404D83A0B}"/>
              </a:ext>
            </a:extLst>
          </p:cNvPr>
          <p:cNvSpPr/>
          <p:nvPr/>
        </p:nvSpPr>
        <p:spPr>
          <a:xfrm>
            <a:off x="1965718" y="3041230"/>
            <a:ext cx="6296891" cy="5673437"/>
          </a:xfrm>
          <a:prstGeom prst="ellipse">
            <a:avLst/>
          </a:prstGeom>
          <a:solidFill>
            <a:srgbClr val="A0A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Internal Stakeholders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77A55-4D75-4ADA-A6C6-453D032AA3EA}"/>
              </a:ext>
            </a:extLst>
          </p:cNvPr>
          <p:cNvSpPr/>
          <p:nvPr/>
        </p:nvSpPr>
        <p:spPr>
          <a:xfrm>
            <a:off x="2683493" y="4493224"/>
            <a:ext cx="1849582" cy="1005537"/>
          </a:xfrm>
          <a:prstGeom prst="rect">
            <a:avLst/>
          </a:prstGeom>
          <a:solidFill>
            <a:srgbClr val="2FCAD2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  <a:endParaRPr lang="en-GB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721013-2667-4B7F-B7E8-086DC8229F29}"/>
              </a:ext>
            </a:extLst>
          </p:cNvPr>
          <p:cNvSpPr/>
          <p:nvPr/>
        </p:nvSpPr>
        <p:spPr>
          <a:xfrm>
            <a:off x="5446251" y="4493224"/>
            <a:ext cx="2180960" cy="1005537"/>
          </a:xfrm>
          <a:prstGeom prst="rect">
            <a:avLst/>
          </a:prstGeom>
          <a:solidFill>
            <a:srgbClr val="2FCAD2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  <a:endParaRPr lang="en-GB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82911-E348-4A1D-A861-4C6F23C2AB76}"/>
              </a:ext>
            </a:extLst>
          </p:cNvPr>
          <p:cNvSpPr/>
          <p:nvPr/>
        </p:nvSpPr>
        <p:spPr>
          <a:xfrm>
            <a:off x="5611940" y="6449811"/>
            <a:ext cx="1849582" cy="1005537"/>
          </a:xfrm>
          <a:prstGeom prst="rect">
            <a:avLst/>
          </a:prstGeom>
          <a:solidFill>
            <a:srgbClr val="2FCAD2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en-GB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29FB90-8CB9-41CB-86D3-55E24FA338B8}"/>
              </a:ext>
            </a:extLst>
          </p:cNvPr>
          <p:cNvSpPr/>
          <p:nvPr/>
        </p:nvSpPr>
        <p:spPr>
          <a:xfrm>
            <a:off x="2770559" y="5654588"/>
            <a:ext cx="2180960" cy="2202873"/>
          </a:xfrm>
          <a:prstGeom prst="ellipse">
            <a:avLst/>
          </a:prstGeom>
          <a:solidFill>
            <a:srgbClr val="EE2D4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Provider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3F15EC-9911-43B8-AC4B-BD2E25E1646C}"/>
              </a:ext>
            </a:extLst>
          </p:cNvPr>
          <p:cNvSpPr/>
          <p:nvPr/>
        </p:nvSpPr>
        <p:spPr>
          <a:xfrm>
            <a:off x="10565060" y="3056324"/>
            <a:ext cx="524374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Stakeholders</a:t>
            </a:r>
            <a:endParaRPr lang="en-GB" sz="45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3BF0-037A-4026-B197-981C9241D809}"/>
              </a:ext>
            </a:extLst>
          </p:cNvPr>
          <p:cNvSpPr/>
          <p:nvPr/>
        </p:nvSpPr>
        <p:spPr>
          <a:xfrm>
            <a:off x="11923271" y="6026098"/>
            <a:ext cx="2527323" cy="1005537"/>
          </a:xfrm>
          <a:prstGeom prst="rect">
            <a:avLst/>
          </a:prstGeom>
          <a:solidFill>
            <a:srgbClr val="29BEC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Shareholders</a:t>
            </a:r>
            <a:endParaRPr lang="en-GB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F58883-78DE-47CF-B927-668ECAB07718}"/>
              </a:ext>
            </a:extLst>
          </p:cNvPr>
          <p:cNvSpPr/>
          <p:nvPr/>
        </p:nvSpPr>
        <p:spPr>
          <a:xfrm>
            <a:off x="14141323" y="7694035"/>
            <a:ext cx="2180960" cy="1005537"/>
          </a:xfrm>
          <a:prstGeom prst="rect">
            <a:avLst/>
          </a:prstGeom>
          <a:solidFill>
            <a:srgbClr val="29BEC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Suppliers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09D3B8-A695-468D-9F37-9F26CA4EFB8F}"/>
              </a:ext>
            </a:extLst>
          </p:cNvPr>
          <p:cNvSpPr/>
          <p:nvPr/>
        </p:nvSpPr>
        <p:spPr>
          <a:xfrm>
            <a:off x="14141323" y="4253772"/>
            <a:ext cx="2180960" cy="1005537"/>
          </a:xfrm>
          <a:prstGeom prst="rect">
            <a:avLst/>
          </a:prstGeom>
          <a:solidFill>
            <a:srgbClr val="29BEC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Society and Community</a:t>
            </a:r>
            <a:endParaRPr lang="en-GB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2ECBD9-048C-491E-BF2F-B695AD1667DF}"/>
              </a:ext>
            </a:extLst>
          </p:cNvPr>
          <p:cNvSpPr/>
          <p:nvPr/>
        </p:nvSpPr>
        <p:spPr>
          <a:xfrm>
            <a:off x="10051581" y="4253772"/>
            <a:ext cx="2180960" cy="1005537"/>
          </a:xfrm>
          <a:prstGeom prst="rect">
            <a:avLst/>
          </a:prstGeom>
          <a:solidFill>
            <a:srgbClr val="29BEC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Regulators</a:t>
            </a:r>
            <a:endParaRPr lang="en-GB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DF1192-E923-42A9-87C5-7D84CD7F08EC}"/>
              </a:ext>
            </a:extLst>
          </p:cNvPr>
          <p:cNvSpPr/>
          <p:nvPr/>
        </p:nvSpPr>
        <p:spPr>
          <a:xfrm>
            <a:off x="10051581" y="7647404"/>
            <a:ext cx="2180960" cy="1005537"/>
          </a:xfrm>
          <a:prstGeom prst="rect">
            <a:avLst/>
          </a:prstGeom>
          <a:solidFill>
            <a:srgbClr val="29BEC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Customers</a:t>
            </a:r>
            <a:endParaRPr lang="en-GB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4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4" grpId="0"/>
      <p:bldP spid="11" grpId="0" animBg="1"/>
      <p:bldP spid="12" grpId="0" animBg="1"/>
      <p:bldP spid="13" grpId="0" animBg="1"/>
      <p:bldP spid="9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US" sz="9596" dirty="0"/>
              <a:t>ITIL Guiding Principles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7783081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88</Words>
  <Application>Microsoft Office PowerPoint</Application>
  <PresentationFormat>Custom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3_Packt</vt:lpstr>
      <vt:lpstr>4_Packt</vt:lpstr>
      <vt:lpstr>Sponsors, Customers, and Users</vt:lpstr>
      <vt:lpstr>Different Roles in the Organization</vt:lpstr>
      <vt:lpstr>Key Points</vt:lpstr>
      <vt:lpstr>Other Stakeholders</vt:lpstr>
      <vt:lpstr>ITIL Guiding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71</cp:revision>
  <dcterms:created xsi:type="dcterms:W3CDTF">2019-05-16T06:49:44Z</dcterms:created>
  <dcterms:modified xsi:type="dcterms:W3CDTF">2020-02-06T10:06:41Z</dcterms:modified>
</cp:coreProperties>
</file>