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7"/>
  </p:notesMasterIdLst>
  <p:sldIdLst>
    <p:sldId id="269" r:id="rId2"/>
    <p:sldId id="262" r:id="rId3"/>
    <p:sldId id="275" r:id="rId4"/>
    <p:sldId id="276" r:id="rId5"/>
    <p:sldId id="271" r:id="rId6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BEC6"/>
    <a:srgbClr val="888888"/>
    <a:srgbClr val="3E5DAA"/>
    <a:srgbClr val="333333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513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748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79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9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6687779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Focus on the Value</a:t>
            </a:r>
            <a:endParaRPr lang="en" sz="9596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1" y="1718095"/>
            <a:ext cx="10236747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Every service should be designed with a focus on providing value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Value should be addressed to the consumers but not just to them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Value may come in different forms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It is essential to know and understand           our customer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Value is defined by the customer’s needs 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Focus on the Value</a:t>
            </a:r>
            <a:endParaRPr lang="en" sz="4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530F0C-FE9B-460D-8B05-33F98ED55242}"/>
              </a:ext>
            </a:extLst>
          </p:cNvPr>
          <p:cNvSpPr/>
          <p:nvPr/>
        </p:nvSpPr>
        <p:spPr>
          <a:xfrm>
            <a:off x="11559503" y="4668866"/>
            <a:ext cx="435728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3E5DAA"/>
                </a:solidFill>
              </a:rPr>
              <a:t>VALUE</a:t>
            </a:r>
          </a:p>
        </p:txBody>
      </p:sp>
      <p:pic>
        <p:nvPicPr>
          <p:cNvPr id="9" name="Graphic 4" descr="Magnifying glass">
            <a:extLst>
              <a:ext uri="{FF2B5EF4-FFF2-40B4-BE49-F238E27FC236}">
                <a16:creationId xmlns:a16="http://schemas.microsoft.com/office/drawing/2014/main" id="{94040ED8-8349-4580-B34D-EC2DB5BF1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79844" y="4424000"/>
            <a:ext cx="2843939" cy="28439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Understanding our customers</a:t>
            </a:r>
          </a:p>
        </p:txBody>
      </p:sp>
      <p:sp>
        <p:nvSpPr>
          <p:cNvPr id="14" name="Shape 138">
            <a:extLst>
              <a:ext uri="{FF2B5EF4-FFF2-40B4-BE49-F238E27FC236}">
                <a16:creationId xmlns:a16="http://schemas.microsoft.com/office/drawing/2014/main" id="{57553A94-580F-47A2-B5C6-845E4969670E}"/>
              </a:ext>
            </a:extLst>
          </p:cNvPr>
          <p:cNvSpPr txBox="1">
            <a:spLocks noGrp="1"/>
          </p:cNvSpPr>
          <p:nvPr/>
        </p:nvSpPr>
        <p:spPr>
          <a:xfrm>
            <a:off x="1263630" y="2845534"/>
            <a:ext cx="15760740" cy="5417889"/>
          </a:xfrm>
          <a:prstGeom prst="rect">
            <a:avLst/>
          </a:prstGeom>
          <a:noFill/>
          <a:ln>
            <a:noFill/>
          </a:ln>
        </p:spPr>
        <p:txBody>
          <a:bodyPr lIns="182874" tIns="182874" rIns="182874" bIns="18287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None/>
              <a:defRPr sz="40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None/>
              <a:defRPr sz="36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None/>
              <a:defRPr sz="32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None/>
              <a:defRPr sz="24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None/>
              <a:defRPr sz="24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1" algn="just">
              <a:buClr>
                <a:schemeClr val="accent2"/>
              </a:buClr>
            </a:pPr>
            <a:endParaRPr lang="en-US" noProof="1"/>
          </a:p>
        </p:txBody>
      </p:sp>
      <p:sp>
        <p:nvSpPr>
          <p:cNvPr id="11" name="Shape 149">
            <a:extLst>
              <a:ext uri="{FF2B5EF4-FFF2-40B4-BE49-F238E27FC236}">
                <a16:creationId xmlns:a16="http://schemas.microsoft.com/office/drawing/2014/main" id="{2C0F8F0D-3E82-4FC3-8969-8BBD5D673090}"/>
              </a:ext>
            </a:extLst>
          </p:cNvPr>
          <p:cNvSpPr txBox="1">
            <a:spLocks/>
          </p:cNvSpPr>
          <p:nvPr/>
        </p:nvSpPr>
        <p:spPr>
          <a:xfrm>
            <a:off x="502972" y="1718095"/>
            <a:ext cx="12565328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We need to understand:</a:t>
            </a:r>
          </a:p>
          <a:p>
            <a:pPr marL="2011680" indent="-710985" defTabSz="914018">
              <a:buClr>
                <a:srgbClr val="434343"/>
              </a:buClr>
              <a:buFont typeface="Courier New" panose="02070309020205020404" pitchFamily="49" charset="0"/>
              <a:buChar char="o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Why do they use our services?</a:t>
            </a:r>
          </a:p>
          <a:p>
            <a:pPr marL="2011680" indent="-710985" defTabSz="914018">
              <a:buClr>
                <a:srgbClr val="434343"/>
              </a:buClr>
              <a:buFont typeface="Courier New" panose="02070309020205020404" pitchFamily="49" charset="0"/>
              <a:buChar char="o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How are the services useful for them?</a:t>
            </a:r>
          </a:p>
          <a:p>
            <a:pPr marL="2011680" indent="-710985" defTabSz="914018">
              <a:buClr>
                <a:srgbClr val="434343"/>
              </a:buClr>
              <a:buFont typeface="Courier New" panose="02070309020205020404" pitchFamily="49" charset="0"/>
              <a:buChar char="o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How critical are the services for them?</a:t>
            </a:r>
          </a:p>
          <a:p>
            <a:pPr marL="2011680" indent="-710985" defTabSz="914018">
              <a:buClr>
                <a:srgbClr val="434343"/>
              </a:buClr>
              <a:buFont typeface="Courier New" panose="02070309020205020404" pitchFamily="49" charset="0"/>
              <a:buChar char="o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What happens if the services are unavailable?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Also, we need to recognize the dynamics of our customers’ needs</a:t>
            </a:r>
          </a:p>
        </p:txBody>
      </p:sp>
      <p:pic>
        <p:nvPicPr>
          <p:cNvPr id="12" name="Graphic 8" descr="Target Audience">
            <a:extLst>
              <a:ext uri="{FF2B5EF4-FFF2-40B4-BE49-F238E27FC236}">
                <a16:creationId xmlns:a16="http://schemas.microsoft.com/office/drawing/2014/main" id="{8A711AF0-CDF1-4FA3-8AEF-6CD332C7F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02217" y="3210359"/>
            <a:ext cx="4688237" cy="468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7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Customer Experience (CX)</a:t>
            </a:r>
          </a:p>
        </p:txBody>
      </p:sp>
      <p:sp>
        <p:nvSpPr>
          <p:cNvPr id="14" name="Shape 138">
            <a:extLst>
              <a:ext uri="{FF2B5EF4-FFF2-40B4-BE49-F238E27FC236}">
                <a16:creationId xmlns:a16="http://schemas.microsoft.com/office/drawing/2014/main" id="{57553A94-580F-47A2-B5C6-845E4969670E}"/>
              </a:ext>
            </a:extLst>
          </p:cNvPr>
          <p:cNvSpPr txBox="1">
            <a:spLocks noGrp="1"/>
          </p:cNvSpPr>
          <p:nvPr/>
        </p:nvSpPr>
        <p:spPr>
          <a:xfrm>
            <a:off x="1263630" y="2845534"/>
            <a:ext cx="15760740" cy="5417889"/>
          </a:xfrm>
          <a:prstGeom prst="rect">
            <a:avLst/>
          </a:prstGeom>
          <a:noFill/>
          <a:ln>
            <a:noFill/>
          </a:ln>
        </p:spPr>
        <p:txBody>
          <a:bodyPr lIns="182874" tIns="182874" rIns="182874" bIns="18287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None/>
              <a:defRPr sz="40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None/>
              <a:defRPr sz="36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None/>
              <a:defRPr sz="32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None/>
              <a:defRPr sz="24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None/>
              <a:defRPr sz="24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1" algn="just">
              <a:buClr>
                <a:schemeClr val="accent2"/>
              </a:buClr>
            </a:pPr>
            <a:endParaRPr lang="en-US" noProof="1"/>
          </a:p>
        </p:txBody>
      </p:sp>
      <p:sp>
        <p:nvSpPr>
          <p:cNvPr id="11" name="Shape 149">
            <a:extLst>
              <a:ext uri="{FF2B5EF4-FFF2-40B4-BE49-F238E27FC236}">
                <a16:creationId xmlns:a16="http://schemas.microsoft.com/office/drawing/2014/main" id="{2C0F8F0D-3E82-4FC3-8969-8BBD5D673090}"/>
              </a:ext>
            </a:extLst>
          </p:cNvPr>
          <p:cNvSpPr txBox="1">
            <a:spLocks/>
          </p:cNvSpPr>
          <p:nvPr/>
        </p:nvSpPr>
        <p:spPr>
          <a:xfrm>
            <a:off x="502972" y="1718095"/>
            <a:ext cx="12565328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It represents determining the component of value 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Results from their interactions and experiences with our organization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A bad CX could be produced by many factors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It can be both subjective and objective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Can be very difficult to measure it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It is increasingly important in a digital economy</a:t>
            </a:r>
          </a:p>
        </p:txBody>
      </p:sp>
      <p:pic>
        <p:nvPicPr>
          <p:cNvPr id="6" name="Picture 5" descr="Risultati immagini per customer experience">
            <a:extLst>
              <a:ext uri="{FF2B5EF4-FFF2-40B4-BE49-F238E27FC236}">
                <a16:creationId xmlns:a16="http://schemas.microsoft.com/office/drawing/2014/main" id="{3A6BB348-3959-445F-8238-E051626D0B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" r="-575" b="20616"/>
          <a:stretch/>
        </p:blipFill>
        <p:spPr bwMode="auto">
          <a:xfrm>
            <a:off x="12292511" y="3994146"/>
            <a:ext cx="5507648" cy="282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7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2" y="3637567"/>
            <a:ext cx="16444203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Start Where You Are</a:t>
            </a:r>
            <a:endParaRPr lang="en" sz="9596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81052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164</Words>
  <Application>Microsoft Office PowerPoint</Application>
  <PresentationFormat>Custom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 New</vt:lpstr>
      <vt:lpstr>Roboto</vt:lpstr>
      <vt:lpstr>3_Packt</vt:lpstr>
      <vt:lpstr>Focus on the Value</vt:lpstr>
      <vt:lpstr>Focus on the Value</vt:lpstr>
      <vt:lpstr>Understanding our customers</vt:lpstr>
      <vt:lpstr>Customer Experience (CX)</vt:lpstr>
      <vt:lpstr>Start Where You 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Mallika Chavan</cp:lastModifiedBy>
  <cp:revision>24</cp:revision>
  <dcterms:created xsi:type="dcterms:W3CDTF">2019-05-16T06:49:44Z</dcterms:created>
  <dcterms:modified xsi:type="dcterms:W3CDTF">2020-02-06T10:15:23Z</dcterms:modified>
</cp:coreProperties>
</file>