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69" r:id="rId2"/>
    <p:sldId id="262" r:id="rId3"/>
    <p:sldId id="275" r:id="rId4"/>
    <p:sldId id="276" r:id="rId5"/>
    <p:sldId id="271" r:id="rId6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D4A"/>
    <a:srgbClr val="C62B42"/>
    <a:srgbClr val="29BEC6"/>
    <a:srgbClr val="888888"/>
    <a:srgbClr val="00A349"/>
    <a:srgbClr val="078E4A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1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4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Start Where You Are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44685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When starting new initiatives it may be tempting to start from scratch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This may not be the best course of action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Most of the times we may discard valuable assets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Examples include services, people, processes, and so 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Start Where You Are</a:t>
            </a:r>
            <a:endParaRPr lang="en" sz="4400" dirty="0"/>
          </a:p>
        </p:txBody>
      </p:sp>
      <p:pic>
        <p:nvPicPr>
          <p:cNvPr id="12" name="Graphic 3" descr="Playbook">
            <a:extLst>
              <a:ext uri="{FF2B5EF4-FFF2-40B4-BE49-F238E27FC236}">
                <a16:creationId xmlns:a16="http://schemas.microsoft.com/office/drawing/2014/main" id="{CC14234D-E671-4D82-9124-E7B0013CD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26027" y="3483050"/>
            <a:ext cx="4164066" cy="4164065"/>
          </a:xfrm>
          <a:prstGeom prst="rect">
            <a:avLst/>
          </a:prstGeom>
        </p:spPr>
      </p:pic>
      <p:pic>
        <p:nvPicPr>
          <p:cNvPr id="13" name="Graphic 5" descr="Play">
            <a:extLst>
              <a:ext uri="{FF2B5EF4-FFF2-40B4-BE49-F238E27FC236}">
                <a16:creationId xmlns:a16="http://schemas.microsoft.com/office/drawing/2014/main" id="{0E616DAE-2916-4E23-9D21-FE24C62F8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49731" y="5565083"/>
            <a:ext cx="2211136" cy="2211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Measurement Is Key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7553A94-580F-47A2-B5C6-845E4969670E}"/>
              </a:ext>
            </a:extLst>
          </p:cNvPr>
          <p:cNvSpPr txBox="1">
            <a:spLocks noGrp="1"/>
          </p:cNvSpPr>
          <p:nvPr/>
        </p:nvSpPr>
        <p:spPr>
          <a:xfrm>
            <a:off x="1263630" y="2845534"/>
            <a:ext cx="15760740" cy="5417889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Clr>
                <a:schemeClr val="accent2"/>
              </a:buClr>
            </a:pPr>
            <a:endParaRPr lang="en-US" noProof="1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2C0F8F0D-3E82-4FC3-8969-8BBD5D67309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99923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We need measurements to: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Understand what works and what doesn’t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Reuse whenever possible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Avoid throwing away existing assets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Attention! Measurements may change and influence behaviors!</a:t>
            </a:r>
          </a:p>
        </p:txBody>
      </p:sp>
      <p:pic>
        <p:nvPicPr>
          <p:cNvPr id="13" name="Graphic 8" descr="Ruler">
            <a:extLst>
              <a:ext uri="{FF2B5EF4-FFF2-40B4-BE49-F238E27FC236}">
                <a16:creationId xmlns:a16="http://schemas.microsoft.com/office/drawing/2014/main" id="{5E491067-09D0-40B9-A5A6-5C7C1426E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16387" y="3802730"/>
            <a:ext cx="2480281" cy="2480281"/>
          </a:xfrm>
          <a:prstGeom prst="rect">
            <a:avLst/>
          </a:prstGeom>
        </p:spPr>
      </p:pic>
      <p:pic>
        <p:nvPicPr>
          <p:cNvPr id="15" name="Graphic 17" descr="Drawing compass">
            <a:extLst>
              <a:ext uri="{FF2B5EF4-FFF2-40B4-BE49-F238E27FC236}">
                <a16:creationId xmlns:a16="http://schemas.microsoft.com/office/drawing/2014/main" id="{3DB37969-A439-4C97-8E4C-718AD8EDF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40586" y="3693011"/>
            <a:ext cx="2283784" cy="2283784"/>
          </a:xfrm>
          <a:prstGeom prst="rect">
            <a:avLst/>
          </a:prstGeom>
        </p:spPr>
      </p:pic>
      <p:pic>
        <p:nvPicPr>
          <p:cNvPr id="16" name="Graphic 19" descr="Research">
            <a:extLst>
              <a:ext uri="{FF2B5EF4-FFF2-40B4-BE49-F238E27FC236}">
                <a16:creationId xmlns:a16="http://schemas.microsoft.com/office/drawing/2014/main" id="{E06D8A41-40F4-4CBA-BB0D-077925DC6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56528" y="4834903"/>
            <a:ext cx="1754325" cy="1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7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Important points about Measurement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7553A94-580F-47A2-B5C6-845E4969670E}"/>
              </a:ext>
            </a:extLst>
          </p:cNvPr>
          <p:cNvSpPr txBox="1">
            <a:spLocks noGrp="1"/>
          </p:cNvSpPr>
          <p:nvPr/>
        </p:nvSpPr>
        <p:spPr>
          <a:xfrm>
            <a:off x="1263630" y="2845534"/>
            <a:ext cx="15760740" cy="5417889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Clr>
                <a:schemeClr val="accent2"/>
              </a:buClr>
            </a:pPr>
            <a:endParaRPr lang="en-US" noProof="1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2C0F8F0D-3E82-4FC3-8969-8BBD5D67309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25653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Do not measure everything just because you can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Focus your measurements around the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business outcomes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Report only relevant results to the customers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Use a balanced set of metrics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Keep your measurements up-to-date and relevant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966529-A2F2-4664-86D4-0548923E92B0}"/>
              </a:ext>
            </a:extLst>
          </p:cNvPr>
          <p:cNvGrpSpPr/>
          <p:nvPr/>
        </p:nvGrpSpPr>
        <p:grpSpPr>
          <a:xfrm>
            <a:off x="13172422" y="3459812"/>
            <a:ext cx="3747826" cy="3747826"/>
            <a:chOff x="13172422" y="3459812"/>
            <a:chExt cx="3747826" cy="3747826"/>
          </a:xfrm>
        </p:grpSpPr>
        <p:pic>
          <p:nvPicPr>
            <p:cNvPr id="9" name="Graphic 6" descr="Sign">
              <a:extLst>
                <a:ext uri="{FF2B5EF4-FFF2-40B4-BE49-F238E27FC236}">
                  <a16:creationId xmlns:a16="http://schemas.microsoft.com/office/drawing/2014/main" id="{34025C02-3F59-453B-93C9-AA27D5A51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172422" y="3459812"/>
              <a:ext cx="3747826" cy="3747826"/>
            </a:xfrm>
            <a:prstGeom prst="rect">
              <a:avLst/>
            </a:prstGeom>
          </p:spPr>
        </p:pic>
        <p:pic>
          <p:nvPicPr>
            <p:cNvPr id="8" name="Graphic 2" descr="Warning">
              <a:extLst>
                <a:ext uri="{FF2B5EF4-FFF2-40B4-BE49-F238E27FC236}">
                  <a16:creationId xmlns:a16="http://schemas.microsoft.com/office/drawing/2014/main" id="{D2771D52-07A9-499A-BD44-166B73E9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33935" y="4343524"/>
              <a:ext cx="1224800" cy="122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57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7319058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Progress Iteratively </a:t>
            </a:r>
            <a:br>
              <a:rPr lang="en-US" sz="9596" dirty="0"/>
            </a:br>
            <a:r>
              <a:rPr lang="en-US" sz="9596" dirty="0"/>
              <a:t>with Feedback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126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Roboto</vt:lpstr>
      <vt:lpstr>3_Packt</vt:lpstr>
      <vt:lpstr>Start Where You Are</vt:lpstr>
      <vt:lpstr>Start Where You Are</vt:lpstr>
      <vt:lpstr>Measurement Is Key</vt:lpstr>
      <vt:lpstr>Important points about Measurement</vt:lpstr>
      <vt:lpstr>Progress Iteratively  with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27</cp:revision>
  <dcterms:created xsi:type="dcterms:W3CDTF">2019-05-16T06:49:44Z</dcterms:created>
  <dcterms:modified xsi:type="dcterms:W3CDTF">2020-02-06T10:17:35Z</dcterms:modified>
</cp:coreProperties>
</file>