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69" r:id="rId2"/>
    <p:sldId id="262" r:id="rId3"/>
    <p:sldId id="275" r:id="rId4"/>
    <p:sldId id="276" r:id="rId5"/>
    <p:sldId id="272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DAA"/>
    <a:srgbClr val="484848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4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331585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Progress Iteratively </a:t>
            </a:r>
            <a:br>
              <a:rPr lang="en-US" sz="9596" dirty="0"/>
            </a:br>
            <a:r>
              <a:rPr lang="en-US" sz="9596" dirty="0"/>
              <a:t>with Feedback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3842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Very complex tasks can be much                     easier accomplished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We should not attempt to do everything at once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Smaller sections of a complex problem could       be easier to manage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also have more chances of delivering          in time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detailed design will emerge as we progress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Advantages of an Iterative Approach</a:t>
            </a:r>
            <a:endParaRPr lang="en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204F9-F2A3-4C4B-A4F4-6824139103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4800" y="3993457"/>
            <a:ext cx="317182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Traditional Approach Versus Iterative (Agile) Approach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B59004-0604-4BA7-B9B2-352183F58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68061"/>
              </p:ext>
            </p:extLst>
          </p:nvPr>
        </p:nvGraphicFramePr>
        <p:xfrm>
          <a:off x="1466588" y="2154317"/>
          <a:ext cx="15354824" cy="712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412">
                  <a:extLst>
                    <a:ext uri="{9D8B030D-6E8A-4147-A177-3AD203B41FA5}">
                      <a16:colId xmlns:a16="http://schemas.microsoft.com/office/drawing/2014/main" val="2738424626"/>
                    </a:ext>
                  </a:extLst>
                </a:gridCol>
                <a:gridCol w="7677412">
                  <a:extLst>
                    <a:ext uri="{9D8B030D-6E8A-4147-A177-3AD203B41FA5}">
                      <a16:colId xmlns:a16="http://schemas.microsoft.com/office/drawing/2014/main" val="1901487380"/>
                    </a:ext>
                  </a:extLst>
                </a:gridCol>
              </a:tblGrid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Traditional approach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Iterative (Agile) approach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74603"/>
                  </a:ext>
                </a:extLst>
              </a:tr>
              <a:tr h="6302381">
                <a:tc>
                  <a:txBody>
                    <a:bodyPr/>
                    <a:lstStyle/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  <a:sym typeface="Calibri"/>
                        </a:rPr>
                        <a:t>Linear approach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  <a:sym typeface="Calibri"/>
                        </a:rPr>
                        <a:t>Scope is known right from the beginning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  <a:sym typeface="Calibri"/>
                        </a:rPr>
                        <a:t>Customer presence is not strictly required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  <a:sym typeface="Calibri"/>
                        </a:rPr>
                        <a:t>Tends to deliver outdated outputs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  <a:sym typeface="Calibri"/>
                        </a:rPr>
                        <a:t>Very limited flexibility for new requirements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rgbClr val="484848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ea typeface="+mn-ea"/>
                          <a:cs typeface="Calibri"/>
                          <a:sym typeface="Arial"/>
                        </a:rPr>
                        <a:t>An iterative, team-based approach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ea typeface="+mn-ea"/>
                          <a:cs typeface="Calibri"/>
                          <a:sym typeface="Arial"/>
                        </a:rPr>
                        <a:t>Works on a time-boxed, iterative way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ea typeface="+mn-ea"/>
                          <a:cs typeface="Calibri"/>
                          <a:sym typeface="Arial"/>
                        </a:rPr>
                        <a:t>Relies heavily on feedback loops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ea typeface="+mn-ea"/>
                          <a:cs typeface="Calibri"/>
                          <a:sym typeface="Arial"/>
                        </a:rPr>
                        <a:t>Increases speed and flexibility</a:t>
                      </a:r>
                    </a:p>
                    <a:p>
                      <a:pPr marL="914126" marR="0" indent="-710985" algn="l" defTabSz="91401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434343"/>
                        </a:buClr>
                        <a:buSzPct val="100000"/>
                        <a:buFont typeface="Calibri"/>
                        <a:buChar char="●"/>
                        <a:defRPr/>
                      </a:pPr>
                      <a:r>
                        <a:rPr lang="en-US" sz="2800" b="0" i="0" u="none" strike="noStrike" kern="0" cap="none" dirty="0">
                          <a:solidFill>
                            <a:srgbClr val="434343"/>
                          </a:solidFill>
                          <a:latin typeface="Calibri"/>
                          <a:ea typeface="+mn-ea"/>
                          <a:cs typeface="Calibri"/>
                          <a:sym typeface="Arial"/>
                        </a:rPr>
                        <a:t>Improves quality by early correction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rgbClr val="484848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3188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4544AEB-8718-4E28-8A8A-15B14407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</a:blip>
          <a:stretch>
            <a:fillRect/>
          </a:stretch>
        </p:blipFill>
        <p:spPr>
          <a:xfrm>
            <a:off x="10957488" y="6226051"/>
            <a:ext cx="3842764" cy="270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D1071-F517-4B17-BB0E-BEFDD24F9E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3257615" y="6553089"/>
            <a:ext cx="4072898" cy="23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Importance of Feedback Loops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7553A94-580F-47A2-B5C6-845E4969670E}"/>
              </a:ext>
            </a:extLst>
          </p:cNvPr>
          <p:cNvSpPr txBox="1">
            <a:spLocks noGrp="1"/>
          </p:cNvSpPr>
          <p:nvPr/>
        </p:nvSpPr>
        <p:spPr>
          <a:xfrm>
            <a:off x="1263630" y="2845534"/>
            <a:ext cx="15760740" cy="5417889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Clr>
                <a:schemeClr val="accent2"/>
              </a:buClr>
            </a:pPr>
            <a:endParaRPr lang="en-US" noProof="1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2C0F8F0D-3E82-4FC3-8969-8BBD5D67309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25653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context may change DURING the iteration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New priorities may appear and the iteration has to be altered or removed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Feedback Loops may be used to this purpose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(Part of the output of an activity is used for new input)</a:t>
            </a:r>
          </a:p>
        </p:txBody>
      </p:sp>
      <p:pic>
        <p:nvPicPr>
          <p:cNvPr id="10" name="Picture 9" descr="Risultati immagini per feedback loop">
            <a:extLst>
              <a:ext uri="{FF2B5EF4-FFF2-40B4-BE49-F238E27FC236}">
                <a16:creationId xmlns:a16="http://schemas.microsoft.com/office/drawing/2014/main" id="{03015557-36F8-4D43-81DF-D582F292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97" y="6713524"/>
            <a:ext cx="5991406" cy="24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7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448236" y="3637567"/>
            <a:ext cx="17122588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ITIL Guiding Principles – Part Two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177</Words>
  <Application>Microsoft Office PowerPoint</Application>
  <PresentationFormat>Custom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3_Packt</vt:lpstr>
      <vt:lpstr>Progress Iteratively  with Feedback</vt:lpstr>
      <vt:lpstr>Advantages of an Iterative Approach</vt:lpstr>
      <vt:lpstr>Traditional Approach Versus Iterative (Agile) Approach</vt:lpstr>
      <vt:lpstr>The Importance of Feedback Loops</vt:lpstr>
      <vt:lpstr>ITIL Guiding Principles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46</cp:revision>
  <dcterms:created xsi:type="dcterms:W3CDTF">2019-05-16T06:49:44Z</dcterms:created>
  <dcterms:modified xsi:type="dcterms:W3CDTF">2020-02-06T10:21:51Z</dcterms:modified>
</cp:coreProperties>
</file>