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9"/>
  </p:notesMasterIdLst>
  <p:sldIdLst>
    <p:sldId id="274" r:id="rId3"/>
    <p:sldId id="269" r:id="rId4"/>
    <p:sldId id="262" r:id="rId5"/>
    <p:sldId id="275" r:id="rId6"/>
    <p:sldId id="276" r:id="rId7"/>
    <p:sldId id="271" r:id="rId8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D4A"/>
    <a:srgbClr val="29BEC6"/>
    <a:srgbClr val="A0A0A0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51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09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2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1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1"/>
            </a:lvl2pPr>
            <a:lvl3pPr lvl="2" rtl="0">
              <a:spcBef>
                <a:spcPts val="0"/>
              </a:spcBef>
              <a:buSzPct val="100000"/>
              <a:defRPr sz="9771"/>
            </a:lvl3pPr>
            <a:lvl4pPr lvl="3" rtl="0">
              <a:spcBef>
                <a:spcPts val="0"/>
              </a:spcBef>
              <a:buSzPct val="100000"/>
              <a:defRPr sz="9771"/>
            </a:lvl4pPr>
            <a:lvl5pPr lvl="4" rtl="0">
              <a:spcBef>
                <a:spcPts val="0"/>
              </a:spcBef>
              <a:buSzPct val="100000"/>
              <a:defRPr sz="9771"/>
            </a:lvl5pPr>
            <a:lvl6pPr lvl="5" rtl="0">
              <a:spcBef>
                <a:spcPts val="0"/>
              </a:spcBef>
              <a:buSzPct val="100000"/>
              <a:defRPr sz="9771"/>
            </a:lvl6pPr>
            <a:lvl7pPr lvl="6" rtl="0">
              <a:spcBef>
                <a:spcPts val="0"/>
              </a:spcBef>
              <a:buSzPct val="100000"/>
              <a:defRPr sz="9771"/>
            </a:lvl7pPr>
            <a:lvl8pPr lvl="7" rtl="0">
              <a:spcBef>
                <a:spcPts val="0"/>
              </a:spcBef>
              <a:buSzPct val="100000"/>
              <a:defRPr sz="9771"/>
            </a:lvl8pPr>
            <a:lvl9pPr lvl="8" rtl="0">
              <a:spcBef>
                <a:spcPts val="0"/>
              </a:spcBef>
              <a:buSzPct val="100000"/>
              <a:defRPr sz="9771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2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7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2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69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1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0"/>
            <a:ext cx="10281039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3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3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7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2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8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06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3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1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003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2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3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4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51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7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3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40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2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2" y="3836377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0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5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5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141210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286871" y="3664208"/>
            <a:ext cx="17732188" cy="1898523"/>
          </a:xfrm>
          <a:prstGeom prst="rect">
            <a:avLst/>
          </a:prstGeom>
        </p:spPr>
        <p:txBody>
          <a:bodyPr lIns="186023" tIns="186023" rIns="186023" bIns="186023" anchor="b" anchorCtr="0">
            <a:noAutofit/>
          </a:bodyPr>
          <a:lstStyle/>
          <a:p>
            <a:pPr algn="ctr"/>
            <a:r>
              <a:rPr lang="en-US" sz="9600" dirty="0"/>
              <a:t>ITIL Guiding Principles – Part Two</a:t>
            </a:r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32879" y="4613470"/>
            <a:ext cx="16735553" cy="1898523"/>
          </a:xfrm>
          <a:prstGeom prst="rect">
            <a:avLst/>
          </a:prstGeom>
          <a:noFill/>
          <a:ln>
            <a:noFill/>
          </a:ln>
        </p:spPr>
        <p:txBody>
          <a:bodyPr lIns="186023" tIns="186023" rIns="186023" bIns="186023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 defTabSz="914018">
              <a:buClr>
                <a:srgbClr val="FFFFFF"/>
              </a:buClr>
              <a:defRPr/>
            </a:pPr>
            <a:r>
              <a:rPr lang="en-US" sz="4396" kern="0" dirty="0">
                <a:solidFill>
                  <a:srgbClr val="FFFFFF"/>
                </a:solidFill>
              </a:rPr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24390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400" dirty="0"/>
              <a:t>Collaborating and            Promoting Visibility</a:t>
            </a:r>
            <a:endParaRPr lang="en" sz="9400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0281937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Promote inclusion instead of isolation and exclusion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In both inside and outside the organization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Good communication and collaboration may help identify and prevent issues such as waste or bottlenecks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Trust, Communication and Collaboration are interconnected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How to Achieve Good Collaboration?</a:t>
            </a:r>
            <a:endParaRPr lang="en" sz="4400" dirty="0"/>
          </a:p>
        </p:txBody>
      </p:sp>
      <p:pic>
        <p:nvPicPr>
          <p:cNvPr id="12" name="Graphic 2" descr="Group brainstorm">
            <a:extLst>
              <a:ext uri="{FF2B5EF4-FFF2-40B4-BE49-F238E27FC236}">
                <a16:creationId xmlns:a16="http://schemas.microsoft.com/office/drawing/2014/main" id="{9A2D9BBF-22FC-403F-A05E-EA577879A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65794" y="6000134"/>
            <a:ext cx="2516484" cy="2516484"/>
          </a:xfrm>
          <a:prstGeom prst="rect">
            <a:avLst/>
          </a:prstGeom>
          <a:effectLst/>
        </p:spPr>
      </p:pic>
      <p:pic>
        <p:nvPicPr>
          <p:cNvPr id="13" name="Graphic 4" descr="Questions">
            <a:extLst>
              <a:ext uri="{FF2B5EF4-FFF2-40B4-BE49-F238E27FC236}">
                <a16:creationId xmlns:a16="http://schemas.microsoft.com/office/drawing/2014/main" id="{DF966A18-4675-44E9-8C0E-0376470C8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65794" y="3393909"/>
            <a:ext cx="2516484" cy="2516484"/>
          </a:xfrm>
          <a:prstGeom prst="rect">
            <a:avLst/>
          </a:prstGeom>
          <a:effectLst/>
        </p:spPr>
      </p:pic>
      <p:pic>
        <p:nvPicPr>
          <p:cNvPr id="14" name="Graphic 6" descr="Questions RTL">
            <a:extLst>
              <a:ext uri="{FF2B5EF4-FFF2-40B4-BE49-F238E27FC236}">
                <a16:creationId xmlns:a16="http://schemas.microsoft.com/office/drawing/2014/main" id="{B412636D-4461-4097-AB57-75F32ACA7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62881" y="6053107"/>
            <a:ext cx="2516484" cy="2516484"/>
          </a:xfrm>
          <a:prstGeom prst="rect">
            <a:avLst/>
          </a:prstGeom>
          <a:effectLst/>
        </p:spPr>
      </p:pic>
      <p:pic>
        <p:nvPicPr>
          <p:cNvPr id="15" name="Graphic 14" descr="Person with idea">
            <a:extLst>
              <a:ext uri="{FF2B5EF4-FFF2-40B4-BE49-F238E27FC236}">
                <a16:creationId xmlns:a16="http://schemas.microsoft.com/office/drawing/2014/main" id="{0C741FC2-C565-4A63-8095-C3897E8631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35740" y="3393909"/>
            <a:ext cx="2516484" cy="2516484"/>
          </a:xfrm>
          <a:prstGeom prst="rect">
            <a:avLst/>
          </a:prstGeom>
          <a:effectLst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57134F-F590-492C-8805-C3CDB87E1FC4}"/>
              </a:ext>
            </a:extLst>
          </p:cNvPr>
          <p:cNvCxnSpPr/>
          <p:nvPr/>
        </p:nvCxnSpPr>
        <p:spPr>
          <a:xfrm>
            <a:off x="11750455" y="6000134"/>
            <a:ext cx="523182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53A5F-392E-4FC5-8961-8C320B3D2B31}"/>
              </a:ext>
            </a:extLst>
          </p:cNvPr>
          <p:cNvCxnSpPr/>
          <p:nvPr/>
        </p:nvCxnSpPr>
        <p:spPr>
          <a:xfrm>
            <a:off x="14465794" y="3483650"/>
            <a:ext cx="0" cy="48534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180DFE-0BFE-4825-906E-D2002D952F2C}"/>
              </a:ext>
            </a:extLst>
          </p:cNvPr>
          <p:cNvSpPr/>
          <p:nvPr/>
        </p:nvSpPr>
        <p:spPr>
          <a:xfrm>
            <a:off x="12587124" y="2291097"/>
            <a:ext cx="3757340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cap="none" spc="0" dirty="0">
                <a:ln/>
                <a:solidFill>
                  <a:srgbClr val="EE2D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Silo 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Identifying Our Stakeholders</a:t>
            </a:r>
            <a:endParaRPr lang="en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Star: 32 Points 39">
            <a:extLst>
              <a:ext uri="{FF2B5EF4-FFF2-40B4-BE49-F238E27FC236}">
                <a16:creationId xmlns:a16="http://schemas.microsoft.com/office/drawing/2014/main" id="{A1465AF8-BEA0-47D8-B934-9D84DEF21216}"/>
              </a:ext>
            </a:extLst>
          </p:cNvPr>
          <p:cNvSpPr/>
          <p:nvPr/>
        </p:nvSpPr>
        <p:spPr>
          <a:xfrm>
            <a:off x="7421437" y="4808736"/>
            <a:ext cx="3743122" cy="3639558"/>
          </a:xfrm>
          <a:prstGeom prst="star32">
            <a:avLst/>
          </a:prstGeom>
          <a:solidFill>
            <a:srgbClr val="EE2D4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 whom do we communicate with?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A01274-CB07-4E6D-B5D7-2A1FDD59F1B0}"/>
              </a:ext>
            </a:extLst>
          </p:cNvPr>
          <p:cNvSpPr/>
          <p:nvPr/>
        </p:nvSpPr>
        <p:spPr>
          <a:xfrm>
            <a:off x="8348818" y="5183038"/>
            <a:ext cx="183377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54FD6F-F5B1-46FF-A86F-DC1D92575F18}"/>
              </a:ext>
            </a:extLst>
          </p:cNvPr>
          <p:cNvGrpSpPr/>
          <p:nvPr/>
        </p:nvGrpSpPr>
        <p:grpSpPr>
          <a:xfrm>
            <a:off x="7387748" y="1916482"/>
            <a:ext cx="3676145" cy="1952933"/>
            <a:chOff x="7387748" y="1916482"/>
            <a:chExt cx="3676145" cy="1952933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1139782-D027-4A7D-847D-2764E4C8F5F3}"/>
                </a:ext>
              </a:extLst>
            </p:cNvPr>
            <p:cNvSpPr/>
            <p:nvPr/>
          </p:nvSpPr>
          <p:spPr>
            <a:xfrm>
              <a:off x="7387748" y="1916482"/>
              <a:ext cx="2026908" cy="1952933"/>
            </a:xfrm>
            <a:prstGeom prst="ellipse">
              <a:avLst/>
            </a:prstGeom>
            <a:solidFill>
              <a:srgbClr val="29BEC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Customer1</a:t>
              </a:r>
              <a:endParaRPr lang="en-GB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6809680-D59E-4BCA-94F5-231D0E43681A}"/>
                </a:ext>
              </a:extLst>
            </p:cNvPr>
            <p:cNvSpPr/>
            <p:nvPr/>
          </p:nvSpPr>
          <p:spPr>
            <a:xfrm>
              <a:off x="9036985" y="1916482"/>
              <a:ext cx="2026908" cy="1952933"/>
            </a:xfrm>
            <a:prstGeom prst="ellipse">
              <a:avLst/>
            </a:prstGeom>
            <a:solidFill>
              <a:srgbClr val="29BEC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Customer2</a:t>
              </a:r>
              <a:endParaRPr lang="en-GB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20AF76-9D2E-4800-A0AC-8F2E3AFCA23A}"/>
              </a:ext>
            </a:extLst>
          </p:cNvPr>
          <p:cNvGrpSpPr/>
          <p:nvPr/>
        </p:nvGrpSpPr>
        <p:grpSpPr>
          <a:xfrm>
            <a:off x="11825430" y="3443982"/>
            <a:ext cx="2646000" cy="3365851"/>
            <a:chOff x="11825430" y="3443982"/>
            <a:chExt cx="2646000" cy="336585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2C35349-E0D2-4B29-B807-6A9ED7DAC1CB}"/>
                </a:ext>
              </a:extLst>
            </p:cNvPr>
            <p:cNvSpPr/>
            <p:nvPr/>
          </p:nvSpPr>
          <p:spPr>
            <a:xfrm>
              <a:off x="11825430" y="3443982"/>
              <a:ext cx="2026909" cy="1952933"/>
            </a:xfrm>
            <a:prstGeom prst="ellipse">
              <a:avLst/>
            </a:prstGeom>
            <a:solidFill>
              <a:srgbClr val="29BEC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Supplier1 </a:t>
              </a:r>
              <a:endParaRPr lang="en-GB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7415889-B2C2-4450-8743-CFBA66E153F2}"/>
                </a:ext>
              </a:extLst>
            </p:cNvPr>
            <p:cNvSpPr/>
            <p:nvPr/>
          </p:nvSpPr>
          <p:spPr>
            <a:xfrm>
              <a:off x="12444521" y="4856900"/>
              <a:ext cx="2026909" cy="1952933"/>
            </a:xfrm>
            <a:prstGeom prst="ellipse">
              <a:avLst/>
            </a:prstGeom>
            <a:solidFill>
              <a:srgbClr val="29BEC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Supplier2</a:t>
              </a:r>
              <a:endParaRPr lang="en-GB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3CED71BB-5912-434B-AEBD-4192605114EC}"/>
              </a:ext>
            </a:extLst>
          </p:cNvPr>
          <p:cNvSpPr/>
          <p:nvPr/>
        </p:nvSpPr>
        <p:spPr>
          <a:xfrm>
            <a:off x="11678283" y="7690479"/>
            <a:ext cx="2026909" cy="1952933"/>
          </a:xfrm>
          <a:prstGeom prst="ellipse">
            <a:avLst/>
          </a:prstGeom>
          <a:solidFill>
            <a:srgbClr val="29BEC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 </a:t>
            </a:r>
            <a:endParaRPr lang="en-GB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A2D593-6A21-4136-B86C-9929323EFC2A}"/>
              </a:ext>
            </a:extLst>
          </p:cNvPr>
          <p:cNvGrpSpPr/>
          <p:nvPr/>
        </p:nvGrpSpPr>
        <p:grpSpPr>
          <a:xfrm>
            <a:off x="3816570" y="3637042"/>
            <a:ext cx="2687780" cy="3327948"/>
            <a:chOff x="3816570" y="3637042"/>
            <a:chExt cx="2687780" cy="332794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30E2D76-7814-4367-8B40-1B4A2F4BDF44}"/>
                </a:ext>
              </a:extLst>
            </p:cNvPr>
            <p:cNvSpPr/>
            <p:nvPr/>
          </p:nvSpPr>
          <p:spPr>
            <a:xfrm>
              <a:off x="4477441" y="3637042"/>
              <a:ext cx="2026909" cy="1952933"/>
            </a:xfrm>
            <a:prstGeom prst="ellipse">
              <a:avLst/>
            </a:prstGeom>
            <a:solidFill>
              <a:srgbClr val="29BEC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Internal Team1 </a:t>
              </a:r>
              <a:endParaRPr lang="en-GB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AD4FC6-11CC-469F-846B-A405FB7AE694}"/>
                </a:ext>
              </a:extLst>
            </p:cNvPr>
            <p:cNvSpPr/>
            <p:nvPr/>
          </p:nvSpPr>
          <p:spPr>
            <a:xfrm>
              <a:off x="3816570" y="5012057"/>
              <a:ext cx="2026909" cy="1952933"/>
            </a:xfrm>
            <a:prstGeom prst="ellipse">
              <a:avLst/>
            </a:prstGeom>
            <a:solidFill>
              <a:srgbClr val="29BEC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Internal Team2</a:t>
              </a:r>
              <a:endParaRPr lang="en-GB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CE0B14F1-9C55-4B2F-87F0-009FF45CE532}"/>
              </a:ext>
            </a:extLst>
          </p:cNvPr>
          <p:cNvSpPr/>
          <p:nvPr/>
        </p:nvSpPr>
        <p:spPr>
          <a:xfrm>
            <a:off x="4813426" y="7644741"/>
            <a:ext cx="2026909" cy="1952933"/>
          </a:xfrm>
          <a:prstGeom prst="ellipse">
            <a:avLst/>
          </a:prstGeom>
          <a:solidFill>
            <a:srgbClr val="29BEC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  <a:endParaRPr lang="en-GB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CB5DA368-D8AA-425E-AFF0-C5EB42FBB07B}"/>
              </a:ext>
            </a:extLst>
          </p:cNvPr>
          <p:cNvSpPr/>
          <p:nvPr/>
        </p:nvSpPr>
        <p:spPr>
          <a:xfrm rot="20214619">
            <a:off x="10012648" y="5034387"/>
            <a:ext cx="3006474" cy="1111174"/>
          </a:xfrm>
          <a:prstGeom prst="leftRightArrow">
            <a:avLst/>
          </a:prstGeom>
          <a:solidFill>
            <a:srgbClr val="A0A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Supplier Management</a:t>
            </a:r>
            <a:endParaRPr lang="en-GB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4437361F-7932-4415-8566-7B505D3D3C02}"/>
              </a:ext>
            </a:extLst>
          </p:cNvPr>
          <p:cNvSpPr/>
          <p:nvPr/>
        </p:nvSpPr>
        <p:spPr>
          <a:xfrm rot="16200000">
            <a:off x="8058219" y="3648035"/>
            <a:ext cx="2265177" cy="1111174"/>
          </a:xfrm>
          <a:prstGeom prst="leftRightArrow">
            <a:avLst/>
          </a:prstGeom>
          <a:solidFill>
            <a:srgbClr val="A0A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Management</a:t>
            </a:r>
            <a:endParaRPr lang="en-GB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3B00DA9C-DF63-4280-9049-6D25C429DB0E}"/>
              </a:ext>
            </a:extLst>
          </p:cNvPr>
          <p:cNvSpPr/>
          <p:nvPr/>
        </p:nvSpPr>
        <p:spPr>
          <a:xfrm rot="981271">
            <a:off x="5501862" y="5193862"/>
            <a:ext cx="2722448" cy="1111174"/>
          </a:xfrm>
          <a:prstGeom prst="leftRightArrow">
            <a:avLst/>
          </a:prstGeom>
          <a:solidFill>
            <a:srgbClr val="A0A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 sz="2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E4B0B252-6D09-4337-90A2-0789F487258E}"/>
              </a:ext>
            </a:extLst>
          </p:cNvPr>
          <p:cNvSpPr/>
          <p:nvPr/>
        </p:nvSpPr>
        <p:spPr>
          <a:xfrm rot="1849239">
            <a:off x="10147530" y="7274926"/>
            <a:ext cx="2144223" cy="1111174"/>
          </a:xfrm>
          <a:prstGeom prst="leftRightArrow">
            <a:avLst/>
          </a:prstGeom>
          <a:solidFill>
            <a:srgbClr val="A0A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 sz="2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A41A79A9-10FB-4318-B87A-CC08B88AB1A8}"/>
              </a:ext>
            </a:extLst>
          </p:cNvPr>
          <p:cNvSpPr/>
          <p:nvPr/>
        </p:nvSpPr>
        <p:spPr>
          <a:xfrm rot="19706928">
            <a:off x="6195618" y="7216448"/>
            <a:ext cx="2354323" cy="1111174"/>
          </a:xfrm>
          <a:prstGeom prst="leftRightArrow">
            <a:avLst/>
          </a:prstGeom>
          <a:solidFill>
            <a:srgbClr val="A0A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Analysts</a:t>
            </a:r>
            <a:endParaRPr lang="en-GB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66232F8B-C60C-4058-A7EB-187AA99F5A0A}"/>
              </a:ext>
            </a:extLst>
          </p:cNvPr>
          <p:cNvSpPr/>
          <p:nvPr/>
        </p:nvSpPr>
        <p:spPr>
          <a:xfrm rot="6692109">
            <a:off x="4490083" y="4824471"/>
            <a:ext cx="679882" cy="375171"/>
          </a:xfrm>
          <a:prstGeom prst="leftRightArrow">
            <a:avLst/>
          </a:prstGeom>
          <a:solidFill>
            <a:srgbClr val="A0A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 sz="2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0211B6C5-7923-41E3-91FB-C6549A134BD4}"/>
              </a:ext>
            </a:extLst>
          </p:cNvPr>
          <p:cNvSpPr/>
          <p:nvPr/>
        </p:nvSpPr>
        <p:spPr>
          <a:xfrm rot="10800000">
            <a:off x="8775442" y="2172716"/>
            <a:ext cx="679882" cy="375171"/>
          </a:xfrm>
          <a:prstGeom prst="leftRightArrow">
            <a:avLst/>
          </a:prstGeom>
          <a:solidFill>
            <a:srgbClr val="A0A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 sz="2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2E8F5F3E-CF22-4007-A105-83D2116520D9}"/>
              </a:ext>
            </a:extLst>
          </p:cNvPr>
          <p:cNvSpPr/>
          <p:nvPr/>
        </p:nvSpPr>
        <p:spPr>
          <a:xfrm rot="14359425">
            <a:off x="13271293" y="4645464"/>
            <a:ext cx="679882" cy="375171"/>
          </a:xfrm>
          <a:prstGeom prst="leftRightArrow">
            <a:avLst/>
          </a:prstGeom>
          <a:solidFill>
            <a:srgbClr val="A0A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 sz="2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26" descr="Sign">
            <a:extLst>
              <a:ext uri="{FF2B5EF4-FFF2-40B4-BE49-F238E27FC236}">
                <a16:creationId xmlns:a16="http://schemas.microsoft.com/office/drawing/2014/main" id="{633FE0AE-6E98-486A-B548-7368032DF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9725" y="2692093"/>
            <a:ext cx="5160724" cy="5872050"/>
          </a:xfrm>
          <a:prstGeom prst="rect">
            <a:avLst/>
          </a:prstGeom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Points to Remember</a:t>
            </a:r>
            <a:endParaRPr lang="en" sz="4400" dirty="0"/>
          </a:p>
        </p:txBody>
      </p:sp>
      <p:sp>
        <p:nvSpPr>
          <p:cNvPr id="25" name="Shape 149">
            <a:extLst>
              <a:ext uri="{FF2B5EF4-FFF2-40B4-BE49-F238E27FC236}">
                <a16:creationId xmlns:a16="http://schemas.microsoft.com/office/drawing/2014/main" id="{98D65CAB-BBD6-4637-974D-FDD14BE14BA6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1534540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Roles and responsibilities must be clearly defined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 more visible the work is the more commitment it can generate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Constant communication may help maintain the priority of activities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Communication should be adapted to the audience, consistent and bi-directional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Silo activities should be discouraged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Hidden agendas should be avoided</a:t>
            </a:r>
          </a:p>
        </p:txBody>
      </p:sp>
      <p:pic>
        <p:nvPicPr>
          <p:cNvPr id="30" name="Graphic 25" descr="Warning">
            <a:extLst>
              <a:ext uri="{FF2B5EF4-FFF2-40B4-BE49-F238E27FC236}">
                <a16:creationId xmlns:a16="http://schemas.microsoft.com/office/drawing/2014/main" id="{63DDB0A2-A02E-4172-9F73-EAB1AD2F4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39178" y="4076683"/>
            <a:ext cx="1686539" cy="191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2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448233" y="3637567"/>
            <a:ext cx="17660470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Thinking and Working Holistically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143</Words>
  <Application>Microsoft Office PowerPoint</Application>
  <PresentationFormat>Custom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1_Packt</vt:lpstr>
      <vt:lpstr>3_Packt</vt:lpstr>
      <vt:lpstr>ITIL Guiding Principles – Part Two</vt:lpstr>
      <vt:lpstr>Collaborating and            Promoting Visibility</vt:lpstr>
      <vt:lpstr>How to Achieve Good Collaboration?</vt:lpstr>
      <vt:lpstr>Identifying Our Stakeholders</vt:lpstr>
      <vt:lpstr>Key Points to Remember</vt:lpstr>
      <vt:lpstr>Thinking and Working Holistically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37</cp:revision>
  <dcterms:created xsi:type="dcterms:W3CDTF">2019-05-16T06:49:44Z</dcterms:created>
  <dcterms:modified xsi:type="dcterms:W3CDTF">2020-02-06T10:24:10Z</dcterms:modified>
</cp:coreProperties>
</file>