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5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  <a:srgbClr val="29BEC6"/>
    <a:srgbClr val="4C389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1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Thinking and Working Holistically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028193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Everything the organization does should be focused on the delivery of value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function as an integrated system and consider all the components of an organization as to how they interact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Every action within this complex system will have consequences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Thinking and Working Holistically</a:t>
            </a:r>
            <a:endParaRPr lang="en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A794E-C070-4CB5-9BBD-177D71E770C7}"/>
              </a:ext>
            </a:extLst>
          </p:cNvPr>
          <p:cNvSpPr/>
          <p:nvPr/>
        </p:nvSpPr>
        <p:spPr>
          <a:xfrm>
            <a:off x="11711836" y="4660138"/>
            <a:ext cx="551145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E5DAA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VALUE</a:t>
            </a:r>
          </a:p>
        </p:txBody>
      </p:sp>
      <p:pic>
        <p:nvPicPr>
          <p:cNvPr id="21" name="Graphic 3" descr="Target">
            <a:extLst>
              <a:ext uri="{FF2B5EF4-FFF2-40B4-BE49-F238E27FC236}">
                <a16:creationId xmlns:a16="http://schemas.microsoft.com/office/drawing/2014/main" id="{048CD86B-5089-4626-B020-4C087ADE7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34731" y="3296803"/>
            <a:ext cx="4665662" cy="4665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ITIL Guiding Principles Should Be Applied Together</a:t>
            </a:r>
            <a:endParaRPr lang="en" sz="4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E1ABB4-9AE4-44C2-9937-8159D5D1EF5E}"/>
              </a:ext>
            </a:extLst>
          </p:cNvPr>
          <p:cNvCxnSpPr/>
          <p:nvPr/>
        </p:nvCxnSpPr>
        <p:spPr>
          <a:xfrm flipV="1">
            <a:off x="4832879" y="3156198"/>
            <a:ext cx="1989354" cy="2391457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C7B03B-E8B6-46A2-A76F-184A03AE7F98}"/>
              </a:ext>
            </a:extLst>
          </p:cNvPr>
          <p:cNvCxnSpPr/>
          <p:nvPr/>
        </p:nvCxnSpPr>
        <p:spPr>
          <a:xfrm>
            <a:off x="6871003" y="3198523"/>
            <a:ext cx="2171414" cy="2476111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24A605-8336-410A-BD6C-F9570199B4E8}"/>
              </a:ext>
            </a:extLst>
          </p:cNvPr>
          <p:cNvCxnSpPr/>
          <p:nvPr/>
        </p:nvCxnSpPr>
        <p:spPr>
          <a:xfrm flipV="1">
            <a:off x="9042417" y="3156198"/>
            <a:ext cx="2308772" cy="2539600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B9D71E-84F0-4BF2-8506-0BAD5ABF7549}"/>
              </a:ext>
            </a:extLst>
          </p:cNvPr>
          <p:cNvCxnSpPr/>
          <p:nvPr/>
        </p:nvCxnSpPr>
        <p:spPr>
          <a:xfrm>
            <a:off x="11414679" y="3198523"/>
            <a:ext cx="2095171" cy="2476111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D90D2E1-77DE-4CBD-9E58-A94006A8C377}"/>
              </a:ext>
            </a:extLst>
          </p:cNvPr>
          <p:cNvCxnSpPr/>
          <p:nvPr/>
        </p:nvCxnSpPr>
        <p:spPr>
          <a:xfrm flipH="1">
            <a:off x="11351189" y="5695798"/>
            <a:ext cx="2200987" cy="2349131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F3EFC1-A491-43A8-BD1E-D38D6FE28B9B}"/>
              </a:ext>
            </a:extLst>
          </p:cNvPr>
          <p:cNvCxnSpPr/>
          <p:nvPr/>
        </p:nvCxnSpPr>
        <p:spPr>
          <a:xfrm flipH="1" flipV="1">
            <a:off x="9042417" y="5695798"/>
            <a:ext cx="2308772" cy="2391458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D5184E-2039-4B34-AEA8-005F4D6B4053}"/>
              </a:ext>
            </a:extLst>
          </p:cNvPr>
          <p:cNvCxnSpPr/>
          <p:nvPr/>
        </p:nvCxnSpPr>
        <p:spPr>
          <a:xfrm flipH="1">
            <a:off x="6871003" y="5695798"/>
            <a:ext cx="2171414" cy="2179825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DC0670-D012-4B1C-A69A-5BF215970195}"/>
              </a:ext>
            </a:extLst>
          </p:cNvPr>
          <p:cNvCxnSpPr/>
          <p:nvPr/>
        </p:nvCxnSpPr>
        <p:spPr>
          <a:xfrm>
            <a:off x="4832879" y="5547655"/>
            <a:ext cx="2038125" cy="2349131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4C8E06F-0C3D-4073-B8EC-9F7286B19680}"/>
              </a:ext>
            </a:extLst>
          </p:cNvPr>
          <p:cNvCxnSpPr/>
          <p:nvPr/>
        </p:nvCxnSpPr>
        <p:spPr>
          <a:xfrm>
            <a:off x="6822232" y="3198523"/>
            <a:ext cx="4528957" cy="0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CD2D5B-8332-43CC-BF3A-6DB7229DFCE3}"/>
              </a:ext>
            </a:extLst>
          </p:cNvPr>
          <p:cNvCxnSpPr/>
          <p:nvPr/>
        </p:nvCxnSpPr>
        <p:spPr>
          <a:xfrm>
            <a:off x="6822232" y="3198523"/>
            <a:ext cx="0" cy="4698262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75FE858-1B3E-4289-8E07-F8AFA5748FD1}"/>
              </a:ext>
            </a:extLst>
          </p:cNvPr>
          <p:cNvCxnSpPr/>
          <p:nvPr/>
        </p:nvCxnSpPr>
        <p:spPr>
          <a:xfrm>
            <a:off x="4832879" y="5547655"/>
            <a:ext cx="8719297" cy="0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953922-F4C6-4AEE-AEA5-BFECD0B98F1C}"/>
              </a:ext>
            </a:extLst>
          </p:cNvPr>
          <p:cNvCxnSpPr/>
          <p:nvPr/>
        </p:nvCxnSpPr>
        <p:spPr>
          <a:xfrm>
            <a:off x="6822232" y="8044929"/>
            <a:ext cx="4528957" cy="42327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D0BDA9-1206-4F90-8845-672C32DA79DF}"/>
              </a:ext>
            </a:extLst>
          </p:cNvPr>
          <p:cNvCxnSpPr/>
          <p:nvPr/>
        </p:nvCxnSpPr>
        <p:spPr>
          <a:xfrm>
            <a:off x="11351189" y="3177361"/>
            <a:ext cx="0" cy="4867569"/>
          </a:xfrm>
          <a:prstGeom prst="line">
            <a:avLst/>
          </a:prstGeom>
          <a:ln>
            <a:solidFill>
              <a:srgbClr val="A0A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EFF723-70B4-4E86-9E2F-D3EA72C2AD58}"/>
              </a:ext>
            </a:extLst>
          </p:cNvPr>
          <p:cNvSpPr/>
          <p:nvPr/>
        </p:nvSpPr>
        <p:spPr bwMode="auto">
          <a:xfrm>
            <a:off x="5257907" y="2357586"/>
            <a:ext cx="3234934" cy="1844778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value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401D324-659A-4D9B-ABB4-47E63C1A1DA6}"/>
              </a:ext>
            </a:extLst>
          </p:cNvPr>
          <p:cNvSpPr/>
          <p:nvPr/>
        </p:nvSpPr>
        <p:spPr bwMode="auto">
          <a:xfrm>
            <a:off x="9681253" y="2357586"/>
            <a:ext cx="3234934" cy="1844778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where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65A501C-0AB5-4BB7-B1BE-7FE569950242}"/>
              </a:ext>
            </a:extLst>
          </p:cNvPr>
          <p:cNvSpPr/>
          <p:nvPr/>
        </p:nvSpPr>
        <p:spPr bwMode="auto">
          <a:xfrm>
            <a:off x="3200400" y="4674881"/>
            <a:ext cx="3234935" cy="1893757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 iteratively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feedback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47EA7B-E55E-4B83-B827-AC3EBD2CFC0D}"/>
              </a:ext>
            </a:extLst>
          </p:cNvPr>
          <p:cNvSpPr/>
          <p:nvPr/>
        </p:nvSpPr>
        <p:spPr bwMode="auto">
          <a:xfrm>
            <a:off x="5257906" y="7029185"/>
            <a:ext cx="3234935" cy="1893757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Collaborate and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 visibility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C00433-BE12-4459-AB04-B1A46C6B1BD9}"/>
              </a:ext>
            </a:extLst>
          </p:cNvPr>
          <p:cNvSpPr/>
          <p:nvPr/>
        </p:nvSpPr>
        <p:spPr bwMode="auto">
          <a:xfrm>
            <a:off x="7382952" y="4681385"/>
            <a:ext cx="3468025" cy="1877431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and work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holistically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3367BD3-D79D-4D57-B58D-86D346599E34}"/>
              </a:ext>
            </a:extLst>
          </p:cNvPr>
          <p:cNvSpPr/>
          <p:nvPr/>
        </p:nvSpPr>
        <p:spPr bwMode="auto">
          <a:xfrm>
            <a:off x="11852666" y="4664042"/>
            <a:ext cx="3234934" cy="1893757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it simple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practical</a:t>
            </a:r>
            <a:endParaRPr lang="it-IT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8BD3A5-EAC4-4395-86F3-448B1B9A05F1}"/>
              </a:ext>
            </a:extLst>
          </p:cNvPr>
          <p:cNvSpPr/>
          <p:nvPr/>
        </p:nvSpPr>
        <p:spPr bwMode="auto">
          <a:xfrm>
            <a:off x="9727622" y="7035690"/>
            <a:ext cx="3234934" cy="1877429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and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</a:t>
            </a:r>
          </a:p>
        </p:txBody>
      </p:sp>
    </p:spTree>
    <p:extLst>
      <p:ext uri="{BB962C8B-B14F-4D97-AF65-F5344CB8AC3E}">
        <p14:creationId xmlns:p14="http://schemas.microsoft.com/office/powerpoint/2010/main" val="38447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Keeping It Simple and Practical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93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Thinking and Working Holistically</vt:lpstr>
      <vt:lpstr>Thinking and Working Holistically</vt:lpstr>
      <vt:lpstr>The ITIL Guiding Principles Should Be Applied Together</vt:lpstr>
      <vt:lpstr>Keeping It Simple and 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24</cp:revision>
  <dcterms:created xsi:type="dcterms:W3CDTF">2019-05-16T06:49:44Z</dcterms:created>
  <dcterms:modified xsi:type="dcterms:W3CDTF">2020-02-06T10:26:46Z</dcterms:modified>
</cp:coreProperties>
</file>