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62" r:id="rId4"/>
    <p:sldId id="266" r:id="rId5"/>
    <p:sldId id="276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D4A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76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0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324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80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734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085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7630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81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2570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730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627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612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937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045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485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628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46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757779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Information and Technology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19842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Without information flows, the organization cannot function and cannot provide services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For most IT services available now, information is the key output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When defining a new service, first we need to understand what kind of information needs to be created, collected, processed, used, and delivered as part of that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After that, we can select the required technology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7" name="Graphic 2" descr="Table">
            <a:extLst>
              <a:ext uri="{FF2B5EF4-FFF2-40B4-BE49-F238E27FC236}">
                <a16:creationId xmlns:a16="http://schemas.microsoft.com/office/drawing/2014/main" id="{8CB45834-AC40-4FB0-B88E-979E2328A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42270" y="3511021"/>
            <a:ext cx="3116712" cy="3116712"/>
          </a:xfrm>
          <a:prstGeom prst="rect">
            <a:avLst/>
          </a:prstGeom>
          <a:effectLst/>
        </p:spPr>
      </p:pic>
      <p:pic>
        <p:nvPicPr>
          <p:cNvPr id="8" name="Graphic 4" descr="Database">
            <a:extLst>
              <a:ext uri="{FF2B5EF4-FFF2-40B4-BE49-F238E27FC236}">
                <a16:creationId xmlns:a16="http://schemas.microsoft.com/office/drawing/2014/main" id="{0150C2BA-BCB7-4217-8BEE-512AC0D3B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5044" y="4556380"/>
            <a:ext cx="3116712" cy="3116712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717324"/>
            <a:ext cx="5616001" cy="1905034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5601" dirty="0"/>
              <a:t>Selecting the Right Technology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2149" y="2931268"/>
            <a:ext cx="5616001" cy="165547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sz="3201" dirty="0"/>
              <a:t>Regardless of the type of service some technologies are mandatory: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0956" y="1029732"/>
            <a:ext cx="7507801" cy="1922419"/>
          </a:xfrm>
          <a:prstGeom prst="rect">
            <a:avLst/>
          </a:prstGeom>
          <a:solidFill>
            <a:srgbClr val="3E5DAA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3000" dirty="0"/>
              <a:t>Cutting Edge</a:t>
            </a:r>
            <a:br>
              <a:rPr lang="en-US" sz="3000" dirty="0"/>
            </a:br>
            <a:r>
              <a:rPr lang="en-US" sz="3000" dirty="0"/>
              <a:t>(e.g. Blockchain, AI, Cognitive Computing)</a:t>
            </a:r>
          </a:p>
        </p:txBody>
      </p:sp>
      <p:cxnSp>
        <p:nvCxnSpPr>
          <p:cNvPr id="187" name="Shape 187"/>
          <p:cNvCxnSpPr>
            <a:stCxn id="186" idx="2"/>
            <a:endCxn id="188" idx="0"/>
          </p:cNvCxnSpPr>
          <p:nvPr/>
        </p:nvCxnSpPr>
        <p:spPr>
          <a:xfrm>
            <a:off x="11964852" y="2952152"/>
            <a:ext cx="0" cy="122766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210956" y="4179865"/>
            <a:ext cx="7507801" cy="1922419"/>
          </a:xfrm>
          <a:prstGeom prst="rect">
            <a:avLst/>
          </a:prstGeom>
          <a:solidFill>
            <a:srgbClr val="4C3896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3000" dirty="0"/>
              <a:t>Mainstream</a:t>
            </a:r>
            <a:br>
              <a:rPr lang="en-US" sz="3000" dirty="0"/>
            </a:br>
            <a:r>
              <a:rPr lang="en-US" sz="3000" dirty="0"/>
              <a:t>(Proven technologies)</a:t>
            </a:r>
          </a:p>
        </p:txBody>
      </p:sp>
      <p:cxnSp>
        <p:nvCxnSpPr>
          <p:cNvPr id="189" name="Shape 189"/>
          <p:cNvCxnSpPr>
            <a:stCxn id="188" idx="2"/>
            <a:endCxn id="190" idx="0"/>
          </p:cNvCxnSpPr>
          <p:nvPr/>
        </p:nvCxnSpPr>
        <p:spPr>
          <a:xfrm>
            <a:off x="11964852" y="6102282"/>
            <a:ext cx="0" cy="1227663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210957" y="7329910"/>
            <a:ext cx="7507801" cy="1922419"/>
          </a:xfrm>
          <a:prstGeom prst="rect">
            <a:avLst/>
          </a:prstGeom>
          <a:solidFill>
            <a:srgbClr val="BE1A8C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3000" dirty="0"/>
              <a:t>Legacy</a:t>
            </a:r>
            <a:br>
              <a:rPr lang="en-US" sz="3000" dirty="0"/>
            </a:br>
            <a:r>
              <a:rPr lang="en-US" sz="3000" dirty="0"/>
              <a:t>(Outdated technologies)</a:t>
            </a:r>
          </a:p>
        </p:txBody>
      </p:sp>
      <p:sp>
        <p:nvSpPr>
          <p:cNvPr id="9" name="Shape 185"/>
          <p:cNvSpPr txBox="1">
            <a:spLocks/>
          </p:cNvSpPr>
          <p:nvPr/>
        </p:nvSpPr>
        <p:spPr>
          <a:xfrm>
            <a:off x="452149" y="4895650"/>
            <a:ext cx="5616001" cy="4551292"/>
          </a:xfrm>
          <a:prstGeom prst="rect">
            <a:avLst/>
          </a:prstGeom>
          <a:noFill/>
          <a:ln>
            <a:noFill/>
          </a:ln>
        </p:spPr>
        <p:txBody>
          <a:bodyPr lIns="182789" tIns="182789" rIns="182789" bIns="18278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39" lvl="0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Workflow management systems</a:t>
            </a:r>
          </a:p>
          <a:p>
            <a:pPr marL="457239" lvl="0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Knowledge bases</a:t>
            </a:r>
          </a:p>
          <a:p>
            <a:pPr marL="457239" lvl="0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Inventory systems</a:t>
            </a:r>
          </a:p>
          <a:p>
            <a:pPr marL="457239" lvl="0" indent="-457239" defTabSz="914018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US" sz="3201" kern="0" dirty="0">
                <a:solidFill>
                  <a:srgbClr val="FFFFFF"/>
                </a:solidFill>
              </a:rPr>
              <a:t>Communication systems and analytical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Constraints for Information and Technology</a:t>
            </a:r>
            <a:endParaRPr lang="en" sz="4400" dirty="0"/>
          </a:p>
        </p:txBody>
      </p:sp>
      <p:sp>
        <p:nvSpPr>
          <p:cNvPr id="9" name="Shape 149">
            <a:extLst>
              <a:ext uri="{FF2B5EF4-FFF2-40B4-BE49-F238E27FC236}">
                <a16:creationId xmlns:a16="http://schemas.microsoft.com/office/drawing/2014/main" id="{F64E5BB2-3448-4C5A-98AF-C56DEA92ADAC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0620140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Information security and regulatory compliance requirements may introduce additional constraints (for example: DPA, GDPR, and DPC)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As a result, some information flow may not be allowed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When choosing the right technology, one must also consider the organizational culture </a:t>
            </a:r>
          </a:p>
        </p:txBody>
      </p:sp>
      <p:pic>
        <p:nvPicPr>
          <p:cNvPr id="7" name="Graphic 6" descr="Share">
            <a:extLst>
              <a:ext uri="{FF2B5EF4-FFF2-40B4-BE49-F238E27FC236}">
                <a16:creationId xmlns:a16="http://schemas.microsoft.com/office/drawing/2014/main" id="{C6F00F29-72FE-4AD7-8E1C-85CFE2FD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3064" y="3517394"/>
            <a:ext cx="3174386" cy="3174386"/>
          </a:xfrm>
          <a:prstGeom prst="rect">
            <a:avLst/>
          </a:prstGeom>
          <a:effectLst/>
        </p:spPr>
      </p:pic>
      <p:pic>
        <p:nvPicPr>
          <p:cNvPr id="8" name="Graphic 3" descr="Forbidden">
            <a:extLst>
              <a:ext uri="{FF2B5EF4-FFF2-40B4-BE49-F238E27FC236}">
                <a16:creationId xmlns:a16="http://schemas.microsoft.com/office/drawing/2014/main" id="{F706B617-79B4-408E-830C-2E418E13A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49549" y="5516426"/>
            <a:ext cx="2350708" cy="23507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732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Partners and Suppliers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180</Words>
  <Application>Microsoft Office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3_Packt</vt:lpstr>
      <vt:lpstr>4_Packt</vt:lpstr>
      <vt:lpstr>Information and Technology</vt:lpstr>
      <vt:lpstr>Key Concepts</vt:lpstr>
      <vt:lpstr>Selecting the Right Technology</vt:lpstr>
      <vt:lpstr>Constraints for Information and Technology</vt:lpstr>
      <vt:lpstr>Partners and Suppliers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42</cp:revision>
  <dcterms:created xsi:type="dcterms:W3CDTF">2019-05-16T06:49:44Z</dcterms:created>
  <dcterms:modified xsi:type="dcterms:W3CDTF">2020-02-06T10:37:18Z</dcterms:modified>
</cp:coreProperties>
</file>