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"/>
  </p:notesMasterIdLst>
  <p:sldIdLst>
    <p:sldId id="269" r:id="rId2"/>
    <p:sldId id="262" r:id="rId3"/>
    <p:sldId id="276" r:id="rId4"/>
    <p:sldId id="271" r:id="rId5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9399"/>
    <a:srgbClr val="29BEC6"/>
    <a:srgbClr val="3E5DAA"/>
    <a:srgbClr val="434343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097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79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9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7243902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Partners and Suppliers</a:t>
            </a:r>
            <a:endParaRPr lang="en" sz="9596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12198420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Sooner or later, every organization will depend on services or products from other organizations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Good collaboration with partners and suppliers </a:t>
            </a:r>
            <a:br>
              <a:rPr lang="en-US" sz="4000" kern="0" dirty="0">
                <a:solidFill>
                  <a:srgbClr val="434343"/>
                </a:solidFill>
              </a:rPr>
            </a:br>
            <a:r>
              <a:rPr lang="en-US" sz="4000" kern="0" dirty="0">
                <a:solidFill>
                  <a:srgbClr val="434343"/>
                </a:solidFill>
              </a:rPr>
              <a:t>is essential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The relationships with partners and suppliers may have different degrees of formality (from flexible partnerships to formal contracts)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Goods = Suppliers, Services = Providers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Key Concepts</a:t>
            </a:r>
            <a:endParaRPr lang="en" sz="4400" dirty="0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2B1938D8-5121-4D61-995D-3FDD35617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06473" y="3775212"/>
            <a:ext cx="3784000" cy="3784000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Insourcing/Outsourcing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DF6195E-80E2-4139-A087-2F74C9D0BCE2}"/>
              </a:ext>
            </a:extLst>
          </p:cNvPr>
          <p:cNvSpPr/>
          <p:nvPr/>
        </p:nvSpPr>
        <p:spPr>
          <a:xfrm>
            <a:off x="5069241" y="2399698"/>
            <a:ext cx="8276095" cy="945396"/>
          </a:xfrm>
          <a:prstGeom prst="roundRect">
            <a:avLst/>
          </a:prstGeom>
          <a:solidFill>
            <a:srgbClr val="29BEC6"/>
          </a:solidFill>
          <a:ln>
            <a:solidFill>
              <a:srgbClr val="1F939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Strategic focus and Corporate culture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29E3F8C-9A50-4608-82A2-8D8DA4CF5539}"/>
              </a:ext>
            </a:extLst>
          </p:cNvPr>
          <p:cNvSpPr/>
          <p:nvPr/>
        </p:nvSpPr>
        <p:spPr>
          <a:xfrm>
            <a:off x="5069241" y="3587900"/>
            <a:ext cx="8276095" cy="945396"/>
          </a:xfrm>
          <a:prstGeom prst="roundRect">
            <a:avLst/>
          </a:prstGeom>
          <a:solidFill>
            <a:srgbClr val="29BEC6"/>
          </a:solidFill>
          <a:ln>
            <a:solidFill>
              <a:srgbClr val="1F939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Demand patterns</a:t>
            </a: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44D98AB-1853-43CD-B6FF-127D106B2B5B}"/>
              </a:ext>
            </a:extLst>
          </p:cNvPr>
          <p:cNvSpPr/>
          <p:nvPr/>
        </p:nvSpPr>
        <p:spPr>
          <a:xfrm>
            <a:off x="5069240" y="4770939"/>
            <a:ext cx="8276095" cy="945396"/>
          </a:xfrm>
          <a:prstGeom prst="roundRect">
            <a:avLst/>
          </a:prstGeom>
          <a:solidFill>
            <a:srgbClr val="29BEC6"/>
          </a:solidFill>
          <a:ln>
            <a:solidFill>
              <a:srgbClr val="1F939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Lack of resources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63E5621-A0BE-450B-A9C0-D26C900CBAE1}"/>
              </a:ext>
            </a:extLst>
          </p:cNvPr>
          <p:cNvSpPr/>
          <p:nvPr/>
        </p:nvSpPr>
        <p:spPr>
          <a:xfrm>
            <a:off x="5069238" y="7121519"/>
            <a:ext cx="8276095" cy="945396"/>
          </a:xfrm>
          <a:prstGeom prst="roundRect">
            <a:avLst/>
          </a:prstGeom>
          <a:solidFill>
            <a:srgbClr val="29BEC6"/>
          </a:solidFill>
          <a:ln>
            <a:solidFill>
              <a:srgbClr val="1F939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Subject matter expertise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5F30710-3BD5-44B1-89F2-16A70E10D157}"/>
              </a:ext>
            </a:extLst>
          </p:cNvPr>
          <p:cNvSpPr/>
          <p:nvPr/>
        </p:nvSpPr>
        <p:spPr>
          <a:xfrm>
            <a:off x="5069239" y="5946229"/>
            <a:ext cx="8276095" cy="945396"/>
          </a:xfrm>
          <a:prstGeom prst="roundRect">
            <a:avLst/>
          </a:prstGeom>
          <a:solidFill>
            <a:srgbClr val="29BEC6"/>
          </a:solidFill>
          <a:ln>
            <a:solidFill>
              <a:srgbClr val="1F939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Cost concerns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EA982AC-EE53-48F8-AC10-F5F8EED8D6B6}"/>
              </a:ext>
            </a:extLst>
          </p:cNvPr>
          <p:cNvSpPr/>
          <p:nvPr/>
        </p:nvSpPr>
        <p:spPr>
          <a:xfrm>
            <a:off x="5069237" y="8296809"/>
            <a:ext cx="8276095" cy="945396"/>
          </a:xfrm>
          <a:prstGeom prst="roundRect">
            <a:avLst/>
          </a:prstGeom>
          <a:solidFill>
            <a:srgbClr val="29BEC6"/>
          </a:solidFill>
          <a:ln>
            <a:solidFill>
              <a:srgbClr val="1F939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External constraints</a:t>
            </a:r>
          </a:p>
        </p:txBody>
      </p:sp>
      <p:pic>
        <p:nvPicPr>
          <p:cNvPr id="25" name="Graphic 3" descr="Scales of justice">
            <a:extLst>
              <a:ext uri="{FF2B5EF4-FFF2-40B4-BE49-F238E27FC236}">
                <a16:creationId xmlns:a16="http://schemas.microsoft.com/office/drawing/2014/main" id="{BF15F564-592E-436A-9533-0D28CC443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37690" y="6794837"/>
            <a:ext cx="2061838" cy="2061836"/>
          </a:xfrm>
          <a:prstGeom prst="rect">
            <a:avLst/>
          </a:prstGeom>
          <a:effectLst/>
        </p:spPr>
      </p:pic>
      <p:pic>
        <p:nvPicPr>
          <p:cNvPr id="26" name="Graphic 46" descr="Scales of justice">
            <a:extLst>
              <a:ext uri="{FF2B5EF4-FFF2-40B4-BE49-F238E27FC236}">
                <a16:creationId xmlns:a16="http://schemas.microsoft.com/office/drawing/2014/main" id="{5FB6DD39-E037-4E50-A2E2-0FE4379F9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5554" y="6794837"/>
            <a:ext cx="2061838" cy="2061836"/>
          </a:xfrm>
          <a:prstGeom prst="rect">
            <a:avLst/>
          </a:prstGeom>
          <a:effectLst/>
        </p:spPr>
      </p:pic>
      <p:sp>
        <p:nvSpPr>
          <p:cNvPr id="27" name="TextBox 6">
            <a:extLst>
              <a:ext uri="{FF2B5EF4-FFF2-40B4-BE49-F238E27FC236}">
                <a16:creationId xmlns:a16="http://schemas.microsoft.com/office/drawing/2014/main" id="{BA98C6A7-1EB9-4254-A1ED-556C7330CCF9}"/>
              </a:ext>
            </a:extLst>
          </p:cNvPr>
          <p:cNvSpPr txBox="1"/>
          <p:nvPr/>
        </p:nvSpPr>
        <p:spPr>
          <a:xfrm>
            <a:off x="996336" y="3711593"/>
            <a:ext cx="27402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5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Keep activities in-house</a:t>
            </a:r>
          </a:p>
        </p:txBody>
      </p:sp>
      <p:sp>
        <p:nvSpPr>
          <p:cNvPr id="28" name="TextBox 48">
            <a:extLst>
              <a:ext uri="{FF2B5EF4-FFF2-40B4-BE49-F238E27FC236}">
                <a16:creationId xmlns:a16="http://schemas.microsoft.com/office/drawing/2014/main" id="{E94D2BB8-D27F-444C-A53B-880F4276E943}"/>
              </a:ext>
            </a:extLst>
          </p:cNvPr>
          <p:cNvSpPr txBox="1"/>
          <p:nvPr/>
        </p:nvSpPr>
        <p:spPr>
          <a:xfrm>
            <a:off x="13915269" y="3634466"/>
            <a:ext cx="41066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5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an external provider</a:t>
            </a:r>
          </a:p>
        </p:txBody>
      </p:sp>
    </p:spTree>
    <p:extLst>
      <p:ext uri="{BB962C8B-B14F-4D97-AF65-F5344CB8AC3E}">
        <p14:creationId xmlns:p14="http://schemas.microsoft.com/office/powerpoint/2010/main" val="106732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2" y="3637567"/>
            <a:ext cx="16444203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Value Streams and Processes</a:t>
            </a:r>
            <a:endParaRPr lang="en" sz="9596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81052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89</Words>
  <Application>Microsoft Office PowerPoint</Application>
  <PresentationFormat>Custom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Roboto</vt:lpstr>
      <vt:lpstr>3_Packt</vt:lpstr>
      <vt:lpstr>Partners and Suppliers</vt:lpstr>
      <vt:lpstr>Key Concepts</vt:lpstr>
      <vt:lpstr>Insourcing/Outsourcing</vt:lpstr>
      <vt:lpstr>Value Streams and Processes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Mallika Chavan</cp:lastModifiedBy>
  <cp:revision>50</cp:revision>
  <dcterms:created xsi:type="dcterms:W3CDTF">2019-05-16T06:49:44Z</dcterms:created>
  <dcterms:modified xsi:type="dcterms:W3CDTF">2020-02-06T10:38:15Z</dcterms:modified>
</cp:coreProperties>
</file>