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703" r:id="rId2"/>
  </p:sldMasterIdLst>
  <p:notesMasterIdLst>
    <p:notesMasterId r:id="rId8"/>
  </p:notesMasterIdLst>
  <p:sldIdLst>
    <p:sldId id="269" r:id="rId3"/>
    <p:sldId id="272" r:id="rId4"/>
    <p:sldId id="274" r:id="rId5"/>
    <p:sldId id="265" r:id="rId6"/>
    <p:sldId id="273" r:id="rId7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8888"/>
    <a:srgbClr val="29BEC6"/>
    <a:srgbClr val="434343"/>
    <a:srgbClr val="3E5DAA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307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146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714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03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8281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3370445"/>
            <a:ext cx="18288000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1" name="Shape 21"/>
          <p:cNvSpPr/>
          <p:nvPr/>
        </p:nvSpPr>
        <p:spPr>
          <a:xfrm>
            <a:off x="0" y="3370445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4607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rot="10800000" flipH="1">
            <a:off x="0" y="3370445"/>
            <a:ext cx="18288000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7" name="Shape 27"/>
          <p:cNvSpPr/>
          <p:nvPr/>
        </p:nvSpPr>
        <p:spPr>
          <a:xfrm>
            <a:off x="0" y="3370445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43802" y="3836375"/>
            <a:ext cx="7999800" cy="541788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9388502" y="3836375"/>
            <a:ext cx="7999800" cy="541788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5933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1354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 rot="10800000" flipH="1">
            <a:off x="6553205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9" name="Shape 39"/>
          <p:cNvSpPr/>
          <p:nvPr/>
        </p:nvSpPr>
        <p:spPr>
          <a:xfrm rot="-5400000">
            <a:off x="1520686" y="5032524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defRPr sz="4799"/>
            </a:lvl1pPr>
            <a:lvl2pPr lvl="1" rtl="0">
              <a:spcBef>
                <a:spcPts val="0"/>
              </a:spcBef>
              <a:buSzPct val="100000"/>
              <a:defRPr sz="4799"/>
            </a:lvl2pPr>
            <a:lvl3pPr lvl="2" rtl="0">
              <a:spcBef>
                <a:spcPts val="0"/>
              </a:spcBef>
              <a:buSzPct val="100000"/>
              <a:defRPr sz="4799"/>
            </a:lvl3pPr>
            <a:lvl4pPr lvl="3" rtl="0">
              <a:spcBef>
                <a:spcPts val="0"/>
              </a:spcBef>
              <a:buSzPct val="100000"/>
              <a:defRPr sz="4799"/>
            </a:lvl4pPr>
            <a:lvl5pPr lvl="4" rtl="0">
              <a:spcBef>
                <a:spcPts val="0"/>
              </a:spcBef>
              <a:buSzPct val="100000"/>
              <a:defRPr sz="4799"/>
            </a:lvl5pPr>
            <a:lvl6pPr lvl="5" rtl="0">
              <a:spcBef>
                <a:spcPts val="0"/>
              </a:spcBef>
              <a:buSzPct val="100000"/>
              <a:defRPr sz="4799"/>
            </a:lvl6pPr>
            <a:lvl7pPr lvl="6" rtl="0">
              <a:spcBef>
                <a:spcPts val="0"/>
              </a:spcBef>
              <a:buSzPct val="100000"/>
              <a:defRPr sz="4799"/>
            </a:lvl7pPr>
            <a:lvl8pPr lvl="7" rtl="0">
              <a:spcBef>
                <a:spcPts val="0"/>
              </a:spcBef>
              <a:buSzPct val="100000"/>
              <a:defRPr sz="4799"/>
            </a:lvl8pPr>
            <a:lvl9pPr lvl="8" rtl="0">
              <a:spcBef>
                <a:spcPts val="0"/>
              </a:spcBef>
              <a:buSzPct val="100000"/>
              <a:defRPr sz="4799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2150" y="2930243"/>
            <a:ext cx="5616000" cy="632407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32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6153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3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0"/>
            </a:lvl1pPr>
            <a:lvl2pPr lvl="1" rtl="0">
              <a:spcBef>
                <a:spcPts val="0"/>
              </a:spcBef>
              <a:buSzPct val="100000"/>
              <a:defRPr sz="12000"/>
            </a:lvl2pPr>
            <a:lvl3pPr lvl="2" rtl="0">
              <a:spcBef>
                <a:spcPts val="0"/>
              </a:spcBef>
              <a:buSzPct val="100000"/>
              <a:defRPr sz="12000"/>
            </a:lvl3pPr>
            <a:lvl4pPr lvl="3" rtl="0">
              <a:spcBef>
                <a:spcPts val="0"/>
              </a:spcBef>
              <a:buSzPct val="100000"/>
              <a:defRPr sz="12000"/>
            </a:lvl4pPr>
            <a:lvl5pPr lvl="4" rtl="0">
              <a:spcBef>
                <a:spcPts val="0"/>
              </a:spcBef>
              <a:buSzPct val="100000"/>
              <a:defRPr sz="12000"/>
            </a:lvl5pPr>
            <a:lvl6pPr lvl="5" rtl="0">
              <a:spcBef>
                <a:spcPts val="0"/>
              </a:spcBef>
              <a:buSzPct val="100000"/>
              <a:defRPr sz="12000"/>
            </a:lvl6pPr>
            <a:lvl7pPr lvl="6" rtl="0">
              <a:spcBef>
                <a:spcPts val="0"/>
              </a:spcBef>
              <a:buSzPct val="100000"/>
              <a:defRPr sz="12000"/>
            </a:lvl7pPr>
            <a:lvl8pPr lvl="7" rtl="0">
              <a:spcBef>
                <a:spcPts val="0"/>
              </a:spcBef>
              <a:buSzPct val="100000"/>
              <a:defRPr sz="12000"/>
            </a:lvl8pPr>
            <a:lvl9pPr lvl="8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6004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ummar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2" y="6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48" name="Shape 48"/>
          <p:cNvSpPr/>
          <p:nvPr/>
        </p:nvSpPr>
        <p:spPr>
          <a:xfrm rot="5400000">
            <a:off x="3895230" y="5033124"/>
            <a:ext cx="10281039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31002" y="2465214"/>
            <a:ext cx="8090400" cy="2963228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8401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531002" y="5556366"/>
            <a:ext cx="8090400" cy="2469055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None/>
              <a:defRPr sz="4200"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9879005" y="1447735"/>
            <a:ext cx="7674000" cy="7386779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20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37302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010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921903" y="2495444"/>
            <a:ext cx="16444200" cy="3925182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F3F3F3"/>
              </a:buClr>
              <a:buSzPct val="100000"/>
              <a:defRPr sz="24001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90804" y="6544824"/>
            <a:ext cx="11906399" cy="2600396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2912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53658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5395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14941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224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9506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61223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7245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423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242965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7243902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Value Streams and Processes</a:t>
            </a:r>
            <a:endParaRPr lang="en" sz="9596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1" y="1718095"/>
            <a:ext cx="17183780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Defining activities and workflows helps integrate the other three dimensions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A process is a sequence of activities creating outputs from inputs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Processes are documented by procedures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Procedures can be detailed through work instructions (optional)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Key Concepts</a:t>
            </a:r>
            <a:endParaRPr lang="en" sz="4400" dirty="0"/>
          </a:p>
        </p:txBody>
      </p:sp>
      <p:pic>
        <p:nvPicPr>
          <p:cNvPr id="48" name="Graphic 47" descr="Single gear">
            <a:extLst>
              <a:ext uri="{FF2B5EF4-FFF2-40B4-BE49-F238E27FC236}">
                <a16:creationId xmlns:a16="http://schemas.microsoft.com/office/drawing/2014/main" id="{92ECD805-CD85-4701-8923-9A3C0F4E0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92875" y="6735343"/>
            <a:ext cx="1828800" cy="1828800"/>
          </a:xfrm>
          <a:prstGeom prst="rect">
            <a:avLst/>
          </a:prstGeom>
        </p:spPr>
      </p:pic>
      <p:pic>
        <p:nvPicPr>
          <p:cNvPr id="49" name="Graphic 48" descr="Single gear">
            <a:extLst>
              <a:ext uri="{FF2B5EF4-FFF2-40B4-BE49-F238E27FC236}">
                <a16:creationId xmlns:a16="http://schemas.microsoft.com/office/drawing/2014/main" id="{C0BAC52B-0F7A-4130-8FCA-41076E252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85505" y="6729559"/>
            <a:ext cx="1828800" cy="182880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D0824D85-D310-47EE-94BA-8FCA8014CB1E}"/>
              </a:ext>
            </a:extLst>
          </p:cNvPr>
          <p:cNvGrpSpPr/>
          <p:nvPr/>
        </p:nvGrpSpPr>
        <p:grpSpPr>
          <a:xfrm>
            <a:off x="6123213" y="6998981"/>
            <a:ext cx="5861957" cy="1289957"/>
            <a:chOff x="11707586" y="8360229"/>
            <a:chExt cx="5861957" cy="1289957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7D2041BC-C1BC-4932-9962-F43C9316E4A7}"/>
                </a:ext>
              </a:extLst>
            </p:cNvPr>
            <p:cNvSpPr/>
            <p:nvPr/>
          </p:nvSpPr>
          <p:spPr>
            <a:xfrm>
              <a:off x="11707586" y="8360229"/>
              <a:ext cx="5861957" cy="1289957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8888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EBB04E9-F108-41D5-BAA8-C09882996BED}"/>
                </a:ext>
              </a:extLst>
            </p:cNvPr>
            <p:cNvSpPr/>
            <p:nvPr/>
          </p:nvSpPr>
          <p:spPr>
            <a:xfrm>
              <a:off x="13758911" y="8651264"/>
              <a:ext cx="176336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43434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Process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50D255E-F09F-4D76-B1AF-8229D41C671E}"/>
              </a:ext>
            </a:extLst>
          </p:cNvPr>
          <p:cNvSpPr/>
          <p:nvPr/>
        </p:nvSpPr>
        <p:spPr>
          <a:xfrm>
            <a:off x="3054856" y="7217790"/>
            <a:ext cx="12939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1AB7A40-7570-461A-9F94-523A2F4853E7}"/>
              </a:ext>
            </a:extLst>
          </p:cNvPr>
          <p:cNvSpPr/>
          <p:nvPr/>
        </p:nvSpPr>
        <p:spPr>
          <a:xfrm>
            <a:off x="13759585" y="7253902"/>
            <a:ext cx="16754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BEFA092F-3B7B-4BED-9AC1-13024DE2AFF0}"/>
              </a:ext>
            </a:extLst>
          </p:cNvPr>
          <p:cNvSpPr/>
          <p:nvPr/>
        </p:nvSpPr>
        <p:spPr>
          <a:xfrm>
            <a:off x="4701754" y="7476875"/>
            <a:ext cx="1068505" cy="305877"/>
          </a:xfrm>
          <a:prstGeom prst="rightArrow">
            <a:avLst/>
          </a:prstGeom>
          <a:solidFill>
            <a:srgbClr val="3E5DAA"/>
          </a:solidFill>
          <a:ln>
            <a:solidFill>
              <a:srgbClr val="3E5D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197585D4-F623-492D-8034-FBC83106C296}"/>
              </a:ext>
            </a:extLst>
          </p:cNvPr>
          <p:cNvSpPr/>
          <p:nvPr/>
        </p:nvSpPr>
        <p:spPr>
          <a:xfrm>
            <a:off x="12338125" y="7454907"/>
            <a:ext cx="1068505" cy="305877"/>
          </a:xfrm>
          <a:prstGeom prst="rightArrow">
            <a:avLst/>
          </a:prstGeom>
          <a:solidFill>
            <a:srgbClr val="3E5DAA"/>
          </a:solidFill>
          <a:ln>
            <a:solidFill>
              <a:srgbClr val="3E5D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20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1" y="1718095"/>
            <a:ext cx="15630551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Sequence of steps performed by the organization to create and deliver products and services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Can be defined for different business scenarios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Should be customized for the organization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Value Streams</a:t>
            </a:r>
            <a:endParaRPr lang="en" sz="4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02C28C-D194-4F75-B5FF-33302A4F095E}"/>
              </a:ext>
            </a:extLst>
          </p:cNvPr>
          <p:cNvGrpSpPr/>
          <p:nvPr/>
        </p:nvGrpSpPr>
        <p:grpSpPr>
          <a:xfrm>
            <a:off x="11309019" y="7144347"/>
            <a:ext cx="2200634" cy="2200746"/>
            <a:chOff x="14758792" y="4040938"/>
            <a:chExt cx="2200634" cy="2200746"/>
          </a:xfrm>
          <a:effectLst/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75AC51A-81D2-4A22-A63B-9DC6DA98828D}"/>
                </a:ext>
              </a:extLst>
            </p:cNvPr>
            <p:cNvSpPr/>
            <p:nvPr/>
          </p:nvSpPr>
          <p:spPr>
            <a:xfrm>
              <a:off x="14758792" y="4040938"/>
              <a:ext cx="2200634" cy="2200746"/>
            </a:xfrm>
            <a:prstGeom prst="ellipse">
              <a:avLst/>
            </a:prstGeom>
            <a:solidFill>
              <a:srgbClr val="29BEC6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3C5B081-6363-429E-B91B-A7535A96E66B}"/>
                </a:ext>
              </a:extLst>
            </p:cNvPr>
            <p:cNvSpPr/>
            <p:nvPr/>
          </p:nvSpPr>
          <p:spPr>
            <a:xfrm>
              <a:off x="14832398" y="4114309"/>
              <a:ext cx="2054365" cy="2054004"/>
            </a:xfrm>
            <a:custGeom>
              <a:avLst/>
              <a:gdLst>
                <a:gd name="connsiteX0" fmla="*/ 0 w 2054365"/>
                <a:gd name="connsiteY0" fmla="*/ 1027002 h 2054004"/>
                <a:gd name="connsiteX1" fmla="*/ 1027183 w 2054365"/>
                <a:gd name="connsiteY1" fmla="*/ 0 h 2054004"/>
                <a:gd name="connsiteX2" fmla="*/ 2054366 w 2054365"/>
                <a:gd name="connsiteY2" fmla="*/ 1027002 h 2054004"/>
                <a:gd name="connsiteX3" fmla="*/ 1027183 w 2054365"/>
                <a:gd name="connsiteY3" fmla="*/ 2054004 h 2054004"/>
                <a:gd name="connsiteX4" fmla="*/ 0 w 2054365"/>
                <a:gd name="connsiteY4" fmla="*/ 1027002 h 205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4365" h="2054004">
                  <a:moveTo>
                    <a:pt x="0" y="1027002"/>
                  </a:moveTo>
                  <a:cubicBezTo>
                    <a:pt x="0" y="459804"/>
                    <a:pt x="459885" y="0"/>
                    <a:pt x="1027183" y="0"/>
                  </a:cubicBezTo>
                  <a:cubicBezTo>
                    <a:pt x="1594481" y="0"/>
                    <a:pt x="2054366" y="459804"/>
                    <a:pt x="2054366" y="1027002"/>
                  </a:cubicBezTo>
                  <a:cubicBezTo>
                    <a:pt x="2054366" y="1594200"/>
                    <a:pt x="1594481" y="2054004"/>
                    <a:pt x="1027183" y="2054004"/>
                  </a:cubicBezTo>
                  <a:cubicBezTo>
                    <a:pt x="459885" y="2054004"/>
                    <a:pt x="0" y="1594200"/>
                    <a:pt x="0" y="1027002"/>
                  </a:cubicBezTo>
                  <a:close/>
                </a:path>
              </a:pathLst>
            </a:custGeom>
            <a:ln>
              <a:solidFill>
                <a:srgbClr val="29BEC6"/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0151" tIns="320155" rIns="320150" bIns="32015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>
                  <a:solidFill>
                    <a:srgbClr val="43434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Work Instructions</a:t>
              </a:r>
              <a:endParaRPr lang="en-GB" sz="2200" kern="12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E32325-11A7-4BA4-8CC6-2B9874EE3883}"/>
              </a:ext>
            </a:extLst>
          </p:cNvPr>
          <p:cNvGrpSpPr/>
          <p:nvPr/>
        </p:nvGrpSpPr>
        <p:grpSpPr>
          <a:xfrm>
            <a:off x="9025324" y="7144192"/>
            <a:ext cx="2200670" cy="2200670"/>
            <a:chOff x="12475097" y="4040783"/>
            <a:chExt cx="2200670" cy="2200670"/>
          </a:xfrm>
          <a:effectLst/>
        </p:grpSpPr>
        <p:sp>
          <p:nvSpPr>
            <p:cNvPr id="21" name="Teardrop 20">
              <a:extLst>
                <a:ext uri="{FF2B5EF4-FFF2-40B4-BE49-F238E27FC236}">
                  <a16:creationId xmlns:a16="http://schemas.microsoft.com/office/drawing/2014/main" id="{78499E08-CCFF-409B-997B-8558063C1313}"/>
                </a:ext>
              </a:extLst>
            </p:cNvPr>
            <p:cNvSpPr/>
            <p:nvPr/>
          </p:nvSpPr>
          <p:spPr>
            <a:xfrm rot="2700000">
              <a:off x="12475097" y="4040783"/>
              <a:ext cx="2200670" cy="2200670"/>
            </a:xfrm>
            <a:prstGeom prst="teardrop">
              <a:avLst>
                <a:gd name="adj" fmla="val 100000"/>
              </a:avLst>
            </a:prstGeom>
            <a:solidFill>
              <a:srgbClr val="29BEC6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EECB272-5B4A-4EB4-8AE9-A1F8A34E0432}"/>
                </a:ext>
              </a:extLst>
            </p:cNvPr>
            <p:cNvSpPr/>
            <p:nvPr/>
          </p:nvSpPr>
          <p:spPr>
            <a:xfrm>
              <a:off x="12558158" y="4114309"/>
              <a:ext cx="2054365" cy="2054004"/>
            </a:xfrm>
            <a:custGeom>
              <a:avLst/>
              <a:gdLst>
                <a:gd name="connsiteX0" fmla="*/ 0 w 2054365"/>
                <a:gd name="connsiteY0" fmla="*/ 1027002 h 2054004"/>
                <a:gd name="connsiteX1" fmla="*/ 1027183 w 2054365"/>
                <a:gd name="connsiteY1" fmla="*/ 0 h 2054004"/>
                <a:gd name="connsiteX2" fmla="*/ 2054366 w 2054365"/>
                <a:gd name="connsiteY2" fmla="*/ 1027002 h 2054004"/>
                <a:gd name="connsiteX3" fmla="*/ 1027183 w 2054365"/>
                <a:gd name="connsiteY3" fmla="*/ 2054004 h 2054004"/>
                <a:gd name="connsiteX4" fmla="*/ 0 w 2054365"/>
                <a:gd name="connsiteY4" fmla="*/ 1027002 h 205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4365" h="2054004">
                  <a:moveTo>
                    <a:pt x="0" y="1027002"/>
                  </a:moveTo>
                  <a:cubicBezTo>
                    <a:pt x="0" y="459804"/>
                    <a:pt x="459885" y="0"/>
                    <a:pt x="1027183" y="0"/>
                  </a:cubicBezTo>
                  <a:cubicBezTo>
                    <a:pt x="1594481" y="0"/>
                    <a:pt x="2054366" y="459804"/>
                    <a:pt x="2054366" y="1027002"/>
                  </a:cubicBezTo>
                  <a:cubicBezTo>
                    <a:pt x="2054366" y="1594200"/>
                    <a:pt x="1594481" y="2054004"/>
                    <a:pt x="1027183" y="2054004"/>
                  </a:cubicBezTo>
                  <a:cubicBezTo>
                    <a:pt x="459885" y="2054004"/>
                    <a:pt x="0" y="1594200"/>
                    <a:pt x="0" y="1027002"/>
                  </a:cubicBezTo>
                  <a:close/>
                </a:path>
              </a:pathLst>
            </a:custGeom>
            <a:ln>
              <a:solidFill>
                <a:srgbClr val="29BEC6"/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0150" tIns="320155" rIns="320151" bIns="32015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>
                  <a:solidFill>
                    <a:srgbClr val="43434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Procedures</a:t>
              </a:r>
              <a:endParaRPr lang="en-GB" sz="2200" kern="12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ED3545F-4137-4FD7-9176-2C7C37245FEA}"/>
              </a:ext>
            </a:extLst>
          </p:cNvPr>
          <p:cNvGrpSpPr/>
          <p:nvPr/>
        </p:nvGrpSpPr>
        <p:grpSpPr>
          <a:xfrm>
            <a:off x="6760520" y="7144192"/>
            <a:ext cx="2200670" cy="2200670"/>
            <a:chOff x="10210293" y="4040783"/>
            <a:chExt cx="2200670" cy="2200670"/>
          </a:xfrm>
          <a:effectLst/>
        </p:grpSpPr>
        <p:sp>
          <p:nvSpPr>
            <p:cNvPr id="24" name="Teardrop 23">
              <a:extLst>
                <a:ext uri="{FF2B5EF4-FFF2-40B4-BE49-F238E27FC236}">
                  <a16:creationId xmlns:a16="http://schemas.microsoft.com/office/drawing/2014/main" id="{27B72662-090B-4DE4-96BB-5E6B34E23BCC}"/>
                </a:ext>
              </a:extLst>
            </p:cNvPr>
            <p:cNvSpPr/>
            <p:nvPr/>
          </p:nvSpPr>
          <p:spPr>
            <a:xfrm rot="2700000">
              <a:off x="10210293" y="4040783"/>
              <a:ext cx="2200670" cy="2200670"/>
            </a:xfrm>
            <a:prstGeom prst="teardrop">
              <a:avLst>
                <a:gd name="adj" fmla="val 100000"/>
              </a:avLst>
            </a:prstGeom>
            <a:solidFill>
              <a:srgbClr val="29BEC6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90BC84F-3F91-4899-8198-9F691A11C489}"/>
                </a:ext>
              </a:extLst>
            </p:cNvPr>
            <p:cNvSpPr/>
            <p:nvPr/>
          </p:nvSpPr>
          <p:spPr>
            <a:xfrm>
              <a:off x="10283917" y="4114309"/>
              <a:ext cx="2054365" cy="2054004"/>
            </a:xfrm>
            <a:custGeom>
              <a:avLst/>
              <a:gdLst>
                <a:gd name="connsiteX0" fmla="*/ 0 w 2054365"/>
                <a:gd name="connsiteY0" fmla="*/ 1027002 h 2054004"/>
                <a:gd name="connsiteX1" fmla="*/ 1027183 w 2054365"/>
                <a:gd name="connsiteY1" fmla="*/ 0 h 2054004"/>
                <a:gd name="connsiteX2" fmla="*/ 2054366 w 2054365"/>
                <a:gd name="connsiteY2" fmla="*/ 1027002 h 2054004"/>
                <a:gd name="connsiteX3" fmla="*/ 1027183 w 2054365"/>
                <a:gd name="connsiteY3" fmla="*/ 2054004 h 2054004"/>
                <a:gd name="connsiteX4" fmla="*/ 0 w 2054365"/>
                <a:gd name="connsiteY4" fmla="*/ 1027002 h 205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4365" h="2054004">
                  <a:moveTo>
                    <a:pt x="0" y="1027002"/>
                  </a:moveTo>
                  <a:cubicBezTo>
                    <a:pt x="0" y="459804"/>
                    <a:pt x="459885" y="0"/>
                    <a:pt x="1027183" y="0"/>
                  </a:cubicBezTo>
                  <a:cubicBezTo>
                    <a:pt x="1594481" y="0"/>
                    <a:pt x="2054366" y="459804"/>
                    <a:pt x="2054366" y="1027002"/>
                  </a:cubicBezTo>
                  <a:cubicBezTo>
                    <a:pt x="2054366" y="1594200"/>
                    <a:pt x="1594481" y="2054004"/>
                    <a:pt x="1027183" y="2054004"/>
                  </a:cubicBezTo>
                  <a:cubicBezTo>
                    <a:pt x="459885" y="2054004"/>
                    <a:pt x="0" y="1594200"/>
                    <a:pt x="0" y="1027002"/>
                  </a:cubicBezTo>
                  <a:close/>
                </a:path>
              </a:pathLst>
            </a:custGeom>
            <a:ln>
              <a:solidFill>
                <a:srgbClr val="29BEC6"/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0151" tIns="320155" rIns="320150" bIns="32015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>
                  <a:solidFill>
                    <a:srgbClr val="43434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Processes</a:t>
              </a:r>
              <a:endParaRPr lang="en-GB" sz="2200" kern="12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AD4061A-C88A-4B16-9409-B11A91A4792B}"/>
              </a:ext>
            </a:extLst>
          </p:cNvPr>
          <p:cNvGrpSpPr/>
          <p:nvPr/>
        </p:nvGrpSpPr>
        <p:grpSpPr>
          <a:xfrm>
            <a:off x="4486279" y="7144192"/>
            <a:ext cx="2200670" cy="2200670"/>
            <a:chOff x="7936052" y="4040783"/>
            <a:chExt cx="2200670" cy="2200670"/>
          </a:xfrm>
          <a:effectLst/>
        </p:grpSpPr>
        <p:sp>
          <p:nvSpPr>
            <p:cNvPr id="27" name="Teardrop 26">
              <a:extLst>
                <a:ext uri="{FF2B5EF4-FFF2-40B4-BE49-F238E27FC236}">
                  <a16:creationId xmlns:a16="http://schemas.microsoft.com/office/drawing/2014/main" id="{94D5FA93-6A33-4E61-800B-E4AF14A80499}"/>
                </a:ext>
              </a:extLst>
            </p:cNvPr>
            <p:cNvSpPr/>
            <p:nvPr/>
          </p:nvSpPr>
          <p:spPr>
            <a:xfrm rot="2700000">
              <a:off x="7936052" y="4040783"/>
              <a:ext cx="2200670" cy="2200670"/>
            </a:xfrm>
            <a:prstGeom prst="teardrop">
              <a:avLst>
                <a:gd name="adj" fmla="val 100000"/>
              </a:avLst>
            </a:prstGeom>
            <a:solidFill>
              <a:srgbClr val="29BEC6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EE416DA-3728-45A4-B5C1-7C1D06285E25}"/>
                </a:ext>
              </a:extLst>
            </p:cNvPr>
            <p:cNvSpPr/>
            <p:nvPr/>
          </p:nvSpPr>
          <p:spPr>
            <a:xfrm>
              <a:off x="8009677" y="4114309"/>
              <a:ext cx="2054365" cy="2054004"/>
            </a:xfrm>
            <a:custGeom>
              <a:avLst/>
              <a:gdLst>
                <a:gd name="connsiteX0" fmla="*/ 0 w 2054365"/>
                <a:gd name="connsiteY0" fmla="*/ 1027002 h 2054004"/>
                <a:gd name="connsiteX1" fmla="*/ 1027183 w 2054365"/>
                <a:gd name="connsiteY1" fmla="*/ 0 h 2054004"/>
                <a:gd name="connsiteX2" fmla="*/ 2054366 w 2054365"/>
                <a:gd name="connsiteY2" fmla="*/ 1027002 h 2054004"/>
                <a:gd name="connsiteX3" fmla="*/ 1027183 w 2054365"/>
                <a:gd name="connsiteY3" fmla="*/ 2054004 h 2054004"/>
                <a:gd name="connsiteX4" fmla="*/ 0 w 2054365"/>
                <a:gd name="connsiteY4" fmla="*/ 1027002 h 205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4365" h="2054004">
                  <a:moveTo>
                    <a:pt x="0" y="1027002"/>
                  </a:moveTo>
                  <a:cubicBezTo>
                    <a:pt x="0" y="459804"/>
                    <a:pt x="459885" y="0"/>
                    <a:pt x="1027183" y="0"/>
                  </a:cubicBezTo>
                  <a:cubicBezTo>
                    <a:pt x="1594481" y="0"/>
                    <a:pt x="2054366" y="459804"/>
                    <a:pt x="2054366" y="1027002"/>
                  </a:cubicBezTo>
                  <a:cubicBezTo>
                    <a:pt x="2054366" y="1594200"/>
                    <a:pt x="1594481" y="2054004"/>
                    <a:pt x="1027183" y="2054004"/>
                  </a:cubicBezTo>
                  <a:cubicBezTo>
                    <a:pt x="459885" y="2054004"/>
                    <a:pt x="0" y="1594200"/>
                    <a:pt x="0" y="1027002"/>
                  </a:cubicBezTo>
                  <a:close/>
                </a:path>
              </a:pathLst>
            </a:custGeom>
            <a:ln>
              <a:solidFill>
                <a:srgbClr val="29BEC6"/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0150" tIns="320155" rIns="320151" bIns="32015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>
                  <a:solidFill>
                    <a:srgbClr val="43434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Value Streams</a:t>
              </a:r>
              <a:endParaRPr lang="en-GB" sz="2200" kern="12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9" name="Arrow: Striped Right 28">
            <a:extLst>
              <a:ext uri="{FF2B5EF4-FFF2-40B4-BE49-F238E27FC236}">
                <a16:creationId xmlns:a16="http://schemas.microsoft.com/office/drawing/2014/main" id="{8667788D-C012-46C1-BD94-F50FFD64AD4E}"/>
              </a:ext>
            </a:extLst>
          </p:cNvPr>
          <p:cNvSpPr/>
          <p:nvPr/>
        </p:nvSpPr>
        <p:spPr>
          <a:xfrm>
            <a:off x="4560030" y="5340422"/>
            <a:ext cx="8890268" cy="1404257"/>
          </a:xfrm>
          <a:prstGeom prst="stripedRightArrow">
            <a:avLst/>
          </a:prstGeom>
          <a:solidFill>
            <a:srgbClr val="29BEC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Level of Detail</a:t>
            </a: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40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3190803" y="6499033"/>
            <a:ext cx="11906402" cy="2599192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sz="2799" dirty="0"/>
              <a:t>But Without Describing Detailed Value Streams!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921903" y="2451529"/>
            <a:ext cx="16444203" cy="3923365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12000" dirty="0"/>
              <a:t>ITIL Provides an Operating Model</a:t>
            </a:r>
            <a:endParaRPr lang="en" sz="1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2" y="3637567"/>
            <a:ext cx="16444203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pPr algn="ctr"/>
            <a:r>
              <a:rPr lang="en-US" sz="9596" dirty="0"/>
              <a:t>The Service Value System</a:t>
            </a:r>
            <a:endParaRPr lang="en" sz="9596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pPr algn="ctr"/>
            <a:r>
              <a:rPr lang="en-US" dirty="0"/>
              <a:t>Next Section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47783081"/>
      </p:ext>
    </p:extLst>
  </p:cSld>
  <p:clrMapOvr>
    <a:masterClrMapping/>
  </p:clrMapOvr>
</p:sld>
</file>

<file path=ppt/theme/theme1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101</Words>
  <Application>Microsoft Office PowerPoint</Application>
  <PresentationFormat>Custom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Roboto</vt:lpstr>
      <vt:lpstr>3_Packt</vt:lpstr>
      <vt:lpstr>4_Packt</vt:lpstr>
      <vt:lpstr>Value Streams and Processes</vt:lpstr>
      <vt:lpstr>Key Concepts</vt:lpstr>
      <vt:lpstr>Value Streams</vt:lpstr>
      <vt:lpstr>ITIL Provides an Operating Model</vt:lpstr>
      <vt:lpstr>The Service Value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Mallika Chavan</cp:lastModifiedBy>
  <cp:revision>60</cp:revision>
  <dcterms:created xsi:type="dcterms:W3CDTF">2019-05-16T06:49:44Z</dcterms:created>
  <dcterms:modified xsi:type="dcterms:W3CDTF">2020-02-06T10:39:50Z</dcterms:modified>
</cp:coreProperties>
</file>