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9"/>
  </p:notesMasterIdLst>
  <p:sldIdLst>
    <p:sldId id="274" r:id="rId3"/>
    <p:sldId id="269" r:id="rId4"/>
    <p:sldId id="262" r:id="rId5"/>
    <p:sldId id="276" r:id="rId6"/>
    <p:sldId id="277" r:id="rId7"/>
    <p:sldId id="271" r:id="rId8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7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097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938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2" y="3636868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771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771"/>
            </a:lvl2pPr>
            <a:lvl3pPr lvl="2" rtl="0">
              <a:spcBef>
                <a:spcPts val="0"/>
              </a:spcBef>
              <a:buSzPct val="100000"/>
              <a:defRPr sz="9771"/>
            </a:lvl3pPr>
            <a:lvl4pPr lvl="3" rtl="0">
              <a:spcBef>
                <a:spcPts val="0"/>
              </a:spcBef>
              <a:buSzPct val="100000"/>
              <a:defRPr sz="9771"/>
            </a:lvl4pPr>
            <a:lvl5pPr lvl="4" rtl="0">
              <a:spcBef>
                <a:spcPts val="0"/>
              </a:spcBef>
              <a:buSzPct val="100000"/>
              <a:defRPr sz="9771"/>
            </a:lvl5pPr>
            <a:lvl6pPr lvl="5" rtl="0">
              <a:spcBef>
                <a:spcPts val="0"/>
              </a:spcBef>
              <a:buSzPct val="100000"/>
              <a:defRPr sz="9771"/>
            </a:lvl6pPr>
            <a:lvl7pPr lvl="6" rtl="0">
              <a:spcBef>
                <a:spcPts val="0"/>
              </a:spcBef>
              <a:buSzPct val="100000"/>
              <a:defRPr sz="9771"/>
            </a:lvl7pPr>
            <a:lvl8pPr lvl="7" rtl="0">
              <a:spcBef>
                <a:spcPts val="0"/>
              </a:spcBef>
              <a:buSzPct val="100000"/>
              <a:defRPr sz="9771"/>
            </a:lvl8pPr>
            <a:lvl9pPr lvl="8" rtl="0">
              <a:spcBef>
                <a:spcPts val="0"/>
              </a:spcBef>
              <a:buSzPct val="100000"/>
              <a:defRPr sz="9771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2" y="5575679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7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822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69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" y="1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614" tIns="182614" rIns="182614" bIns="182614" anchor="ctr" anchorCtr="0">
            <a:noAutofit/>
          </a:bodyPr>
          <a:lstStyle/>
          <a:p>
            <a:endParaRPr sz="3696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0"/>
            <a:ext cx="10281039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614" tIns="182614" rIns="182614" bIns="182614" anchor="ctr" anchorCtr="0">
            <a:noAutofit/>
          </a:bodyPr>
          <a:lstStyle/>
          <a:p>
            <a:endParaRPr sz="3696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2" y="2465208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393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2" y="5556363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197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2" y="1447731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39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198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4066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6026" tIns="186026" rIns="186026" bIns="186026" anchor="ctr" anchorCtr="0">
            <a:noAutofit/>
          </a:bodyPr>
          <a:lstStyle/>
          <a:p>
            <a:endParaRPr sz="3765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3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6026" tIns="186026" rIns="186026" bIns="186026" anchor="ctr" anchorCtr="0">
            <a:noAutofit/>
          </a:bodyPr>
          <a:lstStyle/>
          <a:p>
            <a:endParaRPr sz="3765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1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003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28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32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45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51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7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535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40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2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2" y="3836377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0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35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35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141210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17/06/relationships/model3d" Target="../media/model3d1.glb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632879" y="3664208"/>
            <a:ext cx="16735553" cy="1898523"/>
          </a:xfrm>
          <a:prstGeom prst="rect">
            <a:avLst/>
          </a:prstGeom>
        </p:spPr>
        <p:txBody>
          <a:bodyPr lIns="186023" tIns="186023" rIns="186023" bIns="186023" anchor="b" anchorCtr="0">
            <a:noAutofit/>
          </a:bodyPr>
          <a:lstStyle/>
          <a:p>
            <a:pPr algn="ctr"/>
            <a:r>
              <a:rPr lang="en-US" sz="9600" dirty="0"/>
              <a:t> The Service Value System (SVS)</a:t>
            </a:r>
          </a:p>
        </p:txBody>
      </p:sp>
      <p:sp>
        <p:nvSpPr>
          <p:cNvPr id="4" name="Shape 155"/>
          <p:cNvSpPr txBox="1">
            <a:spLocks/>
          </p:cNvSpPr>
          <p:nvPr/>
        </p:nvSpPr>
        <p:spPr>
          <a:xfrm>
            <a:off x="632879" y="4613470"/>
            <a:ext cx="16735553" cy="1898523"/>
          </a:xfrm>
          <a:prstGeom prst="rect">
            <a:avLst/>
          </a:prstGeom>
          <a:noFill/>
          <a:ln>
            <a:noFill/>
          </a:ln>
        </p:spPr>
        <p:txBody>
          <a:bodyPr lIns="186023" tIns="186023" rIns="186023" bIns="186023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97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 defTabSz="914018">
              <a:buClr>
                <a:srgbClr val="FFFFFF"/>
              </a:buClr>
              <a:defRPr/>
            </a:pPr>
            <a:r>
              <a:rPr lang="en-US" sz="4396" kern="0" dirty="0">
                <a:solidFill>
                  <a:srgbClr val="FFFFFF"/>
                </a:solidFill>
              </a:rPr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337194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24390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What Is the Purpose of the SVS?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0281937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Service Management can properly perform only when it operates as a system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Mapping and understanding the components is essential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This allows for better decisions and better anticipation of their consequences 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When two organizations work together their SVS’s should interconnect 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Service Value System (SVS)</a:t>
            </a:r>
            <a:endParaRPr lang="en" sz="4400" dirty="0"/>
          </a:p>
        </p:txBody>
      </p:sp>
      <p:pic>
        <p:nvPicPr>
          <p:cNvPr id="12" name="Picture 11" descr="Image result for roti dintate">
            <a:extLst>
              <a:ext uri="{FF2B5EF4-FFF2-40B4-BE49-F238E27FC236}">
                <a16:creationId xmlns:a16="http://schemas.microsoft.com/office/drawing/2014/main" id="{6AAF5574-D9C6-4AF7-AA9C-B0E3C407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995" y="4806943"/>
            <a:ext cx="3800475" cy="200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components of the SVS</a:t>
            </a:r>
            <a:endParaRPr lang="en" sz="4400" dirty="0"/>
          </a:p>
        </p:txBody>
      </p:sp>
      <p:pic>
        <p:nvPicPr>
          <p:cNvPr id="17" name="Graphic 17" descr="Single gear">
            <a:extLst>
              <a:ext uri="{FF2B5EF4-FFF2-40B4-BE49-F238E27FC236}">
                <a16:creationId xmlns:a16="http://schemas.microsoft.com/office/drawing/2014/main" id="{3F8F34F7-8CD9-4B44-8AF0-160777060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0917" y="2626353"/>
            <a:ext cx="3566496" cy="3566496"/>
          </a:xfrm>
          <a:prstGeom prst="rect">
            <a:avLst/>
          </a:prstGeom>
        </p:spPr>
      </p:pic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B0AACDD3-D382-4846-923A-2054A324CC57}"/>
              </a:ext>
            </a:extLst>
          </p:cNvPr>
          <p:cNvSpPr/>
          <p:nvPr/>
        </p:nvSpPr>
        <p:spPr bwMode="auto">
          <a:xfrm>
            <a:off x="1128181" y="2283394"/>
            <a:ext cx="4049099" cy="2833725"/>
          </a:xfrm>
          <a:prstGeom prst="snip1Rect">
            <a:avLst>
              <a:gd name="adj" fmla="val 0"/>
            </a:avLst>
          </a:prstGeom>
          <a:noFill/>
          <a:ln>
            <a:noFill/>
          </a:ln>
          <a:scene3d>
            <a:camera prst="perspectiveHeroicExtremeRightFacing">
              <a:rot lat="0" lon="19532356" rev="174516"/>
            </a:camera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  <a:flatTx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buClr>
                <a:schemeClr val="accent2"/>
              </a:buClr>
            </a:pPr>
            <a:r>
              <a:rPr lang="en-US" sz="2600" b="1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Guiding Principles </a:t>
            </a:r>
          </a:p>
          <a:p>
            <a:pPr algn="ctr">
              <a:buClr>
                <a:schemeClr val="accent2"/>
              </a:buClr>
            </a:pPr>
            <a:endParaRPr lang="en-US" sz="2000" b="1" noProof="1"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accent2"/>
              </a:buClr>
            </a:pPr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Recommendations usefull for the </a:t>
            </a:r>
          </a:p>
          <a:p>
            <a:pPr algn="just">
              <a:buClr>
                <a:schemeClr val="accent2"/>
              </a:buClr>
            </a:pPr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organization in all </a:t>
            </a:r>
            <a:b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circumstances, regardless</a:t>
            </a:r>
            <a:b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changes in its goals, </a:t>
            </a:r>
          </a:p>
          <a:p>
            <a:pPr algn="just">
              <a:buClr>
                <a:schemeClr val="accent2"/>
              </a:buClr>
            </a:pPr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strategies, type of work, </a:t>
            </a:r>
            <a:b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 management structure.</a:t>
            </a:r>
          </a:p>
        </p:txBody>
      </p:sp>
      <p:pic>
        <p:nvPicPr>
          <p:cNvPr id="19" name="Graphic 21" descr="Single gear">
            <a:extLst>
              <a:ext uri="{FF2B5EF4-FFF2-40B4-BE49-F238E27FC236}">
                <a16:creationId xmlns:a16="http://schemas.microsoft.com/office/drawing/2014/main" id="{06E6B96B-6FAD-4041-8CA3-04E89F564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35236" y="2577017"/>
            <a:ext cx="3566496" cy="3566496"/>
          </a:xfrm>
          <a:prstGeom prst="rect">
            <a:avLst/>
          </a:prstGeom>
        </p:spPr>
      </p:pic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AA85DEE7-0196-443B-A798-8B683B69A70B}"/>
              </a:ext>
            </a:extLst>
          </p:cNvPr>
          <p:cNvSpPr/>
          <p:nvPr/>
        </p:nvSpPr>
        <p:spPr bwMode="auto">
          <a:xfrm>
            <a:off x="13201225" y="2207125"/>
            <a:ext cx="4290186" cy="2344330"/>
          </a:xfrm>
          <a:prstGeom prst="snip1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600" b="1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Continual Improvement</a:t>
            </a:r>
          </a:p>
          <a:p>
            <a:endParaRPr lang="en-US" sz="2000" b="1" noProof="1"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recurring activity  performed  to </a:t>
            </a:r>
          </a:p>
          <a:p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 that an organization’s </a:t>
            </a:r>
          </a:p>
          <a:p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performance  continually meets </a:t>
            </a:r>
          </a:p>
          <a:p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stakeholders’</a:t>
            </a:r>
            <a:r>
              <a:rPr lang="it-IT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expectations. 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2DD4B270-E4B5-41BE-B502-869DB5453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7281" y="5732895"/>
            <a:ext cx="3566496" cy="3566496"/>
          </a:xfrm>
          <a:prstGeom prst="rect">
            <a:avLst/>
          </a:prstGeom>
        </p:spPr>
      </p:pic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04D9BDC8-86BE-4880-9DC6-6919EC0095B6}"/>
              </a:ext>
            </a:extLst>
          </p:cNvPr>
          <p:cNvSpPr/>
          <p:nvPr/>
        </p:nvSpPr>
        <p:spPr bwMode="auto">
          <a:xfrm>
            <a:off x="1398216" y="6790024"/>
            <a:ext cx="3509029" cy="1608286"/>
          </a:xfrm>
          <a:prstGeom prst="snip1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buClr>
                <a:schemeClr val="accent2"/>
              </a:buClr>
            </a:pPr>
            <a:r>
              <a:rPr lang="en-GB" sz="2600" b="1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Governance</a:t>
            </a:r>
            <a:r>
              <a:rPr lang="en-GB" sz="2000" b="1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>
              <a:buClr>
                <a:schemeClr val="accent2"/>
              </a:buClr>
            </a:pPr>
            <a:endParaRPr lang="en-GB" sz="2000" b="1" noProof="1"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2"/>
              </a:buClr>
            </a:pPr>
            <a:r>
              <a:rPr lang="en-GB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Providing direction and </a:t>
            </a:r>
            <a:br>
              <a:rPr lang="en-GB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control for the organization.</a:t>
            </a:r>
          </a:p>
        </p:txBody>
      </p:sp>
      <p:pic>
        <p:nvPicPr>
          <p:cNvPr id="23" name="Graphic 22" descr="Single gear">
            <a:extLst>
              <a:ext uri="{FF2B5EF4-FFF2-40B4-BE49-F238E27FC236}">
                <a16:creationId xmlns:a16="http://schemas.microsoft.com/office/drawing/2014/main" id="{D3C13694-0B75-4192-A5B1-EE794FEA2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6037" y="5732895"/>
            <a:ext cx="3566496" cy="3566496"/>
          </a:xfrm>
          <a:prstGeom prst="rect">
            <a:avLst/>
          </a:prstGeom>
        </p:spPr>
      </p:pic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249DE9B3-1F8C-44E6-BE1D-ACF03F0062B5}"/>
              </a:ext>
            </a:extLst>
          </p:cNvPr>
          <p:cNvSpPr/>
          <p:nvPr/>
        </p:nvSpPr>
        <p:spPr bwMode="auto">
          <a:xfrm>
            <a:off x="13357580" y="6786114"/>
            <a:ext cx="3977477" cy="1675199"/>
          </a:xfrm>
          <a:prstGeom prst="snip1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buClr>
                <a:schemeClr val="accent2"/>
              </a:buClr>
            </a:pPr>
            <a:r>
              <a:rPr lang="en-US" sz="2800" b="1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Practices</a:t>
            </a:r>
            <a:endParaRPr lang="en-US" sz="2000" noProof="1"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2"/>
              </a:buClr>
            </a:pPr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Sets of organizational resources </a:t>
            </a:r>
          </a:p>
          <a:p>
            <a:pPr>
              <a:buClr>
                <a:schemeClr val="accent2"/>
              </a:buClr>
            </a:pPr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used for performing repetitive </a:t>
            </a:r>
          </a:p>
          <a:p>
            <a:pPr>
              <a:buClr>
                <a:schemeClr val="accent2"/>
              </a:buClr>
            </a:pPr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tasks and achieveing objectives.</a:t>
            </a:r>
          </a:p>
        </p:txBody>
      </p:sp>
      <p:pic>
        <p:nvPicPr>
          <p:cNvPr id="25" name="Graphic 2" descr="Single gear">
            <a:extLst>
              <a:ext uri="{FF2B5EF4-FFF2-40B4-BE49-F238E27FC236}">
                <a16:creationId xmlns:a16="http://schemas.microsoft.com/office/drawing/2014/main" id="{15BBBA05-76CA-47A5-9794-1026435F92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11289" y="2035035"/>
            <a:ext cx="6815928" cy="681592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D9F1DAA-904C-4D7F-A532-A833805B4323}"/>
              </a:ext>
            </a:extLst>
          </p:cNvPr>
          <p:cNvGrpSpPr/>
          <p:nvPr/>
        </p:nvGrpSpPr>
        <p:grpSpPr>
          <a:xfrm>
            <a:off x="7053580" y="3642402"/>
            <a:ext cx="3682429" cy="3701459"/>
            <a:chOff x="7053580" y="3642402"/>
            <a:chExt cx="3682429" cy="3701459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27" name="3D Model 26" descr="Sphere">
                  <a:extLst>
                    <a:ext uri="{FF2B5EF4-FFF2-40B4-BE49-F238E27FC236}">
                      <a16:creationId xmlns:a16="http://schemas.microsoft.com/office/drawing/2014/main" id="{816F13B1-CD0C-4632-9555-20DA52BCA18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68571934"/>
                    </p:ext>
                  </p:extLst>
                </p:nvPr>
              </p:nvGraphicFramePr>
              <p:xfrm>
                <a:off x="7053580" y="3642402"/>
                <a:ext cx="3682429" cy="3701459"/>
              </p:xfrm>
              <a:graphic>
                <a:graphicData uri="http://schemas.microsoft.com/office/drawing/2017/model3d">
                  <am3d:model3d r:embed="rId7">
                    <am3d:spPr>
                      <a:xfrm>
                        <a:off x="0" y="0"/>
                        <a:ext cx="3682429" cy="3701459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8"/>
                    </am3d:raster>
                    <am3d:objViewport viewportSz="661314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27" name="3D Model 26" descr="Sphere">
                  <a:extLst>
                    <a:ext uri="{FF2B5EF4-FFF2-40B4-BE49-F238E27FC236}">
                      <a16:creationId xmlns:a16="http://schemas.microsoft.com/office/drawing/2014/main" id="{816F13B1-CD0C-4632-9555-20DA52BCA18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3580" y="3642402"/>
                  <a:ext cx="3682429" cy="370145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9138841-F953-4308-B3F9-515A2C5A90AD}"/>
                </a:ext>
              </a:extLst>
            </p:cNvPr>
            <p:cNvSpPr/>
            <p:nvPr/>
          </p:nvSpPr>
          <p:spPr>
            <a:xfrm>
              <a:off x="7164777" y="4453701"/>
              <a:ext cx="350794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Clr>
                  <a:schemeClr val="accent2"/>
                </a:buClr>
              </a:pPr>
              <a:r>
                <a:rPr lang="en-US" sz="2000" b="1" noProof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Service value chain</a:t>
              </a:r>
            </a:p>
            <a:p>
              <a:pPr algn="ctr">
                <a:buClr>
                  <a:schemeClr val="accent2"/>
                </a:buClr>
              </a:pPr>
              <a:endParaRPr lang="en-US" sz="20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buClr>
                  <a:schemeClr val="accent2"/>
                </a:buClr>
              </a:pPr>
              <a:r>
                <a:rPr lang="en-US" sz="2000" noProof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activities performed by </a:t>
              </a:r>
              <a:br>
                <a:rPr lang="en-US" sz="2000" noProof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2000" noProof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organization to deliver a product or service to its consumers and enable value</a:t>
              </a:r>
            </a:p>
            <a:p>
              <a:pPr algn="ctr">
                <a:buClr>
                  <a:schemeClr val="accent2"/>
                </a:buClr>
              </a:pPr>
              <a:r>
                <a:rPr lang="en-US" sz="2000" noProof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(OPERATING MODEL)</a:t>
              </a:r>
            </a:p>
          </p:txBody>
        </p:sp>
      </p:grp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389E57FD-5AE4-4680-9B0C-10F12150FB1F}"/>
              </a:ext>
            </a:extLst>
          </p:cNvPr>
          <p:cNvSpPr/>
          <p:nvPr/>
        </p:nvSpPr>
        <p:spPr>
          <a:xfrm>
            <a:off x="2384282" y="5256942"/>
            <a:ext cx="2703362" cy="1457326"/>
          </a:xfrm>
          <a:prstGeom prst="rightArrow">
            <a:avLst/>
          </a:prstGeom>
          <a:solidFill>
            <a:srgbClr val="3E5DA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Opportunity/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Demand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AC0470A-658F-46CA-BBBD-9E795D1E923C}"/>
              </a:ext>
            </a:extLst>
          </p:cNvPr>
          <p:cNvSpPr/>
          <p:nvPr/>
        </p:nvSpPr>
        <p:spPr>
          <a:xfrm>
            <a:off x="12973359" y="5254449"/>
            <a:ext cx="2703362" cy="1457326"/>
          </a:xfrm>
          <a:prstGeom prst="rightArrow">
            <a:avLst/>
          </a:prstGeom>
          <a:solidFill>
            <a:srgbClr val="3E5DA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2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4" grpId="0"/>
      <p:bldP spid="43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5567921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Opportunity and demand are the main inputs of the SVS 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Opportunities are options or possibilities to add value for stakeholders or to improve the organization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Demand is the consumer need or desire for products and services 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Value should be the main outcome of the SVS 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Inputs and Outputs of the SVS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108171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600" dirty="0"/>
              <a:t>The Main Elements of the SVS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232</Words>
  <Application>Microsoft Office PowerPoint</Application>
  <PresentationFormat>Custom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</vt:lpstr>
      <vt:lpstr>1_Packt</vt:lpstr>
      <vt:lpstr>3_Packt</vt:lpstr>
      <vt:lpstr> The Service Value System (SVS)</vt:lpstr>
      <vt:lpstr>What Is the Purpose of the SVS?</vt:lpstr>
      <vt:lpstr>The Service Value System (SVS)</vt:lpstr>
      <vt:lpstr>The components of the SVS</vt:lpstr>
      <vt:lpstr>Inputs and Outputs of the SVS</vt:lpstr>
      <vt:lpstr>The Main Elements of the SVS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35</cp:revision>
  <dcterms:created xsi:type="dcterms:W3CDTF">2019-05-16T06:49:44Z</dcterms:created>
  <dcterms:modified xsi:type="dcterms:W3CDTF">2019-12-26T13:30:26Z</dcterms:modified>
</cp:coreProperties>
</file>