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69" r:id="rId2"/>
    <p:sldId id="262" r:id="rId3"/>
    <p:sldId id="276" r:id="rId4"/>
    <p:sldId id="277" r:id="rId5"/>
    <p:sldId id="278" r:id="rId6"/>
    <p:sldId id="272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EC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The Main Elements of the SVS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Guiding Principles</a:t>
            </a:r>
            <a:endParaRPr lang="en" sz="4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936FD9-0760-483A-AFDE-21BC44509D50}"/>
              </a:ext>
            </a:extLst>
          </p:cNvPr>
          <p:cNvGrpSpPr/>
          <p:nvPr/>
        </p:nvGrpSpPr>
        <p:grpSpPr>
          <a:xfrm>
            <a:off x="1211514" y="2783349"/>
            <a:ext cx="10634122" cy="5873274"/>
            <a:chOff x="2827132" y="4258129"/>
            <a:chExt cx="8705214" cy="4807931"/>
          </a:xfrm>
          <a:solidFill>
            <a:srgbClr val="29BEC6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58C0E0-9F69-49D6-925E-A41C628CDAD8}"/>
                </a:ext>
              </a:extLst>
            </p:cNvPr>
            <p:cNvSpPr/>
            <p:nvPr/>
          </p:nvSpPr>
          <p:spPr bwMode="auto">
            <a:xfrm>
              <a:off x="4333882" y="4258129"/>
              <a:ext cx="2369001" cy="1350965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Focus on value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BFE96DE-0E05-462E-9FE8-CCDB18F399D1}"/>
                </a:ext>
              </a:extLst>
            </p:cNvPr>
            <p:cNvSpPr/>
            <p:nvPr/>
          </p:nvSpPr>
          <p:spPr bwMode="auto">
            <a:xfrm>
              <a:off x="7573179" y="4258129"/>
              <a:ext cx="2369001" cy="1350965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 where </a:t>
              </a:r>
            </a:p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 are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180614-42AC-40D7-AF75-D5C3B9E193B7}"/>
                </a:ext>
              </a:extLst>
            </p:cNvPr>
            <p:cNvSpPr/>
            <p:nvPr/>
          </p:nvSpPr>
          <p:spPr bwMode="auto">
            <a:xfrm>
              <a:off x="2827132" y="5955127"/>
              <a:ext cx="2369002" cy="1386833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Progress iteratively</a:t>
              </a:r>
            </a:p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with feedback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FA17529-E2EC-4551-A080-B66B03767C43}"/>
                </a:ext>
              </a:extLst>
            </p:cNvPr>
            <p:cNvSpPr/>
            <p:nvPr/>
          </p:nvSpPr>
          <p:spPr bwMode="auto">
            <a:xfrm>
              <a:off x="4333881" y="7679227"/>
              <a:ext cx="2369002" cy="1386833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Collaborate and </a:t>
              </a:r>
            </a:p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promote visibility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C58A34-B371-4682-A60B-D93E8ACB558F}"/>
                </a:ext>
              </a:extLst>
            </p:cNvPr>
            <p:cNvSpPr/>
            <p:nvPr/>
          </p:nvSpPr>
          <p:spPr bwMode="auto">
            <a:xfrm>
              <a:off x="5890091" y="5959890"/>
              <a:ext cx="2539698" cy="1374877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Think and work </a:t>
              </a:r>
            </a:p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holistically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1F70565-0477-406D-9F53-C5D662F020E4}"/>
                </a:ext>
              </a:extLst>
            </p:cNvPr>
            <p:cNvSpPr/>
            <p:nvPr/>
          </p:nvSpPr>
          <p:spPr bwMode="auto">
            <a:xfrm>
              <a:off x="9163345" y="5947189"/>
              <a:ext cx="2369001" cy="1386833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Keep it simple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practical</a:t>
              </a:r>
              <a:endPara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30B03D-BE9A-444F-9025-8C50BFEABB74}"/>
                </a:ext>
              </a:extLst>
            </p:cNvPr>
            <p:cNvSpPr/>
            <p:nvPr/>
          </p:nvSpPr>
          <p:spPr bwMode="auto">
            <a:xfrm>
              <a:off x="7607136" y="7683991"/>
              <a:ext cx="2369001" cy="1374876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Optimize and </a:t>
              </a:r>
            </a:p>
            <a:p>
              <a:pPr algn="ctr"/>
              <a:r>
                <a:rPr lang="it-IT" sz="2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automate</a:t>
              </a:r>
            </a:p>
          </p:txBody>
        </p:sp>
      </p:grp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869617D3-EC70-4B6F-8A96-C4B85C4CB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01881" y="3825498"/>
            <a:ext cx="4586630" cy="4586630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AB2A3476-0527-47BC-8EA7-B8D1B72F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05758" y="4029375"/>
            <a:ext cx="8765506" cy="8765506"/>
          </a:xfrm>
          <a:prstGeom prst="rect">
            <a:avLst/>
          </a:prstGeom>
        </p:spPr>
      </p:pic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C3A2444B-F9C1-49D3-AEF6-9EF80E38DA08}"/>
              </a:ext>
            </a:extLst>
          </p:cNvPr>
          <p:cNvSpPr/>
          <p:nvPr/>
        </p:nvSpPr>
        <p:spPr bwMode="auto">
          <a:xfrm>
            <a:off x="11874966" y="1864732"/>
            <a:ext cx="5613545" cy="2372061"/>
          </a:xfrm>
          <a:prstGeom prst="snip1Rect">
            <a:avLst>
              <a:gd name="adj" fmla="val 0"/>
            </a:avLst>
          </a:prstGeom>
          <a:noFill/>
          <a:ln>
            <a:noFill/>
          </a:ln>
          <a:scene3d>
            <a:camera prst="perspectiveHeroicExtremeRightFacing">
              <a:rot lat="0" lon="19532356" rev="174516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  <a:flatTx/>
          </a:bodyPr>
          <a:lstStyle/>
          <a:p>
            <a:pPr algn="ctr">
              <a:buClr>
                <a:schemeClr val="accent2"/>
              </a:buClr>
            </a:pPr>
            <a:r>
              <a:rPr lang="en-US" sz="2800" b="1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 Principles</a:t>
            </a:r>
          </a:p>
          <a:p>
            <a:pPr>
              <a:buClr>
                <a:schemeClr val="accent2"/>
              </a:buClr>
            </a:pPr>
            <a:endParaRPr lang="en-US" sz="24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sz="24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 useful for the organization in all circumstances, regardless of changes in its goals, strategies, type of work, or management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Continual Improvement</a:t>
            </a:r>
            <a:endParaRPr lang="en" sz="4400" dirty="0"/>
          </a:p>
        </p:txBody>
      </p:sp>
      <p:sp>
        <p:nvSpPr>
          <p:cNvPr id="18" name="Shape 149">
            <a:extLst>
              <a:ext uri="{FF2B5EF4-FFF2-40B4-BE49-F238E27FC236}">
                <a16:creationId xmlns:a16="http://schemas.microsoft.com/office/drawing/2014/main" id="{E67D2917-815B-4FC1-8A3D-362AFE33EDB0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043172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Recurring activity mandatory in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any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Should be embedded on the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organizational culture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should involve everybody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in the organization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Relies heavily on metrics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and measurements</a:t>
            </a:r>
          </a:p>
        </p:txBody>
      </p:sp>
      <p:pic>
        <p:nvPicPr>
          <p:cNvPr id="19" name="Graphic 18" descr="Single gear">
            <a:extLst>
              <a:ext uri="{FF2B5EF4-FFF2-40B4-BE49-F238E27FC236}">
                <a16:creationId xmlns:a16="http://schemas.microsoft.com/office/drawing/2014/main" id="{96791E14-A056-42BF-B126-95AB4A0E6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01881" y="3825498"/>
            <a:ext cx="4586630" cy="4586630"/>
          </a:xfrm>
          <a:prstGeom prst="rect">
            <a:avLst/>
          </a:prstGeom>
        </p:spPr>
      </p:pic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90C38A80-4F9D-43D1-B4DA-E16F9B87D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05758" y="4029375"/>
            <a:ext cx="8765506" cy="8765506"/>
          </a:xfrm>
          <a:prstGeom prst="rect">
            <a:avLst/>
          </a:prstGeom>
        </p:spPr>
      </p:pic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8C3AAEFE-C25A-42EC-B0DC-724C25365C9A}"/>
              </a:ext>
            </a:extLst>
          </p:cNvPr>
          <p:cNvSpPr/>
          <p:nvPr/>
        </p:nvSpPr>
        <p:spPr bwMode="auto">
          <a:xfrm>
            <a:off x="11874966" y="2131432"/>
            <a:ext cx="5910062" cy="2064284"/>
          </a:xfrm>
          <a:prstGeom prst="snip1Rect">
            <a:avLst>
              <a:gd name="adj" fmla="val 0"/>
            </a:avLst>
          </a:prstGeom>
          <a:noFill/>
          <a:ln>
            <a:noFill/>
          </a:ln>
          <a:scene3d>
            <a:camera prst="perspectiveHeroicExtremeRightFacing">
              <a:rot lat="0" lon="19532356" rev="174516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  <a:flatTx/>
          </a:bodyPr>
          <a:lstStyle/>
          <a:p>
            <a:pPr algn="ctr">
              <a:buClr>
                <a:schemeClr val="accent2"/>
              </a:buClr>
            </a:pPr>
            <a:r>
              <a:rPr lang="en-US" sz="2800" b="1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Continual improvement</a:t>
            </a:r>
          </a:p>
          <a:p>
            <a:pPr algn="ctr">
              <a:buClr>
                <a:schemeClr val="accent2"/>
              </a:buClr>
            </a:pP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sz="24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recurring activity performed to ensure that an organization’s performance continually meets stakeholder’s expectations. </a:t>
            </a:r>
          </a:p>
        </p:txBody>
      </p:sp>
    </p:spTree>
    <p:extLst>
      <p:ext uri="{BB962C8B-B14F-4D97-AF65-F5344CB8AC3E}">
        <p14:creationId xmlns:p14="http://schemas.microsoft.com/office/powerpoint/2010/main" val="10673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02895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Predefined ways of </a:t>
            </a:r>
            <a:r>
              <a:rPr lang="en-US" sz="4000" kern="0" dirty="0" err="1">
                <a:solidFill>
                  <a:srgbClr val="434343"/>
                </a:solidFill>
              </a:rPr>
              <a:t>achievieng</a:t>
            </a:r>
            <a:r>
              <a:rPr lang="en-US" sz="4000" kern="0" dirty="0">
                <a:solidFill>
                  <a:srgbClr val="434343"/>
                </a:solidFill>
              </a:rPr>
              <a:t> repetitive tasks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provide consistency and increase performance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Along with the Service Value Chain they provide an Operating Model for the organization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ITIL Practices</a:t>
            </a:r>
            <a:endParaRPr lang="en" sz="4400" dirty="0"/>
          </a:p>
        </p:txBody>
      </p:sp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D9B497D2-C497-4441-B8BB-8B7AA075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01881" y="3825498"/>
            <a:ext cx="4586630" cy="4586630"/>
          </a:xfrm>
          <a:prstGeom prst="rect">
            <a:avLst/>
          </a:prstGeom>
        </p:spPr>
      </p:pic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0F2CDF09-8BD8-424A-B70E-C74D2F735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05758" y="4029375"/>
            <a:ext cx="8765506" cy="8765506"/>
          </a:xfrm>
          <a:prstGeom prst="rect">
            <a:avLst/>
          </a:prstGeom>
        </p:spPr>
      </p:pic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BBAF3873-D13E-4835-8B10-4673F2365F90}"/>
              </a:ext>
            </a:extLst>
          </p:cNvPr>
          <p:cNvSpPr/>
          <p:nvPr/>
        </p:nvSpPr>
        <p:spPr bwMode="auto">
          <a:xfrm>
            <a:off x="13551499" y="2131432"/>
            <a:ext cx="4140889" cy="2064284"/>
          </a:xfrm>
          <a:prstGeom prst="snip1Rect">
            <a:avLst>
              <a:gd name="adj" fmla="val 0"/>
            </a:avLst>
          </a:prstGeom>
          <a:noFill/>
          <a:ln>
            <a:noFill/>
          </a:ln>
          <a:scene3d>
            <a:camera prst="perspectiveHeroicExtremeRightFacing">
              <a:rot lat="0" lon="19532356" rev="174516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  <a:flatTx/>
          </a:bodyPr>
          <a:lstStyle/>
          <a:p>
            <a:pPr algn="ctr">
              <a:buClr>
                <a:schemeClr val="accent2"/>
              </a:buClr>
            </a:pPr>
            <a:r>
              <a:rPr lang="en-US" sz="2800" b="1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Practices</a:t>
            </a:r>
          </a:p>
          <a:p>
            <a:pPr algn="ctr">
              <a:buClr>
                <a:schemeClr val="accent2"/>
              </a:buClr>
            </a:pP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sz="24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of organizational resources </a:t>
            </a:r>
          </a:p>
          <a:p>
            <a:pPr>
              <a:buClr>
                <a:schemeClr val="accent2"/>
              </a:buClr>
            </a:pPr>
            <a:r>
              <a:rPr lang="en-US" sz="24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for performing repetitive </a:t>
            </a:r>
          </a:p>
          <a:p>
            <a:pPr>
              <a:buClr>
                <a:schemeClr val="accent2"/>
              </a:buClr>
            </a:pPr>
            <a:r>
              <a:rPr lang="en-US" sz="24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tasks and achieving objectives.</a:t>
            </a:r>
          </a:p>
        </p:txBody>
      </p: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028955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 well governed organization requires discipline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two opposing forces of Governance are Direct and Control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Governance should be defined by the top </a:t>
            </a:r>
            <a:r>
              <a:rPr lang="en-US" sz="4000" kern="0" dirty="0" err="1">
                <a:solidFill>
                  <a:srgbClr val="434343"/>
                </a:solidFill>
              </a:rPr>
              <a:t>mangement</a:t>
            </a:r>
            <a:r>
              <a:rPr lang="en-US" sz="4000" kern="0" dirty="0">
                <a:solidFill>
                  <a:srgbClr val="434343"/>
                </a:solidFill>
              </a:rPr>
              <a:t> and cascaded throughout the entire organization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Governance</a:t>
            </a:r>
            <a:endParaRPr lang="en" sz="4400" dirty="0"/>
          </a:p>
        </p:txBody>
      </p:sp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D9B497D2-C497-4441-B8BB-8B7AA075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01881" y="3825498"/>
            <a:ext cx="4586630" cy="4586630"/>
          </a:xfrm>
          <a:prstGeom prst="rect">
            <a:avLst/>
          </a:prstGeom>
        </p:spPr>
      </p:pic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0F2CDF09-8BD8-424A-B70E-C74D2F735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05758" y="4029375"/>
            <a:ext cx="8765506" cy="8765506"/>
          </a:xfrm>
          <a:prstGeom prst="rect">
            <a:avLst/>
          </a:prstGeom>
        </p:spPr>
      </p:pic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BBAF3873-D13E-4835-8B10-4673F2365F90}"/>
              </a:ext>
            </a:extLst>
          </p:cNvPr>
          <p:cNvSpPr/>
          <p:nvPr/>
        </p:nvSpPr>
        <p:spPr bwMode="auto">
          <a:xfrm>
            <a:off x="13551499" y="2131432"/>
            <a:ext cx="4140889" cy="1694952"/>
          </a:xfrm>
          <a:prstGeom prst="snip1Rect">
            <a:avLst>
              <a:gd name="adj" fmla="val 0"/>
            </a:avLst>
          </a:prstGeom>
          <a:noFill/>
          <a:ln>
            <a:noFill/>
          </a:ln>
          <a:scene3d>
            <a:camera prst="perspectiveHeroicExtremeRightFacing">
              <a:rot lat="0" lon="19532356" rev="174516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  <a:flatTx/>
          </a:bodyPr>
          <a:lstStyle/>
          <a:p>
            <a:pPr algn="ctr">
              <a:buClr>
                <a:schemeClr val="accent2"/>
              </a:buClr>
            </a:pPr>
            <a:r>
              <a:rPr lang="en-US" sz="2800" b="1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  <a:p>
            <a:pPr algn="ctr">
              <a:buClr>
                <a:schemeClr val="accent2"/>
              </a:buClr>
            </a:pP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sz="24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direction and control</a:t>
            </a:r>
          </a:p>
          <a:p>
            <a:pPr>
              <a:buClr>
                <a:schemeClr val="accent2"/>
              </a:buClr>
            </a:pPr>
            <a:r>
              <a:rPr lang="en-US" sz="24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organization.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E0E1C2-2EA4-4318-B5F2-A2803761145A}"/>
              </a:ext>
            </a:extLst>
          </p:cNvPr>
          <p:cNvGrpSpPr/>
          <p:nvPr/>
        </p:nvGrpSpPr>
        <p:grpSpPr>
          <a:xfrm>
            <a:off x="1297815" y="7219964"/>
            <a:ext cx="3073931" cy="2622884"/>
            <a:chOff x="1297815" y="6991364"/>
            <a:chExt cx="3073931" cy="2622884"/>
          </a:xfrm>
        </p:grpSpPr>
        <p:pic>
          <p:nvPicPr>
            <p:cNvPr id="9" name="Graphic 8" descr="Scales of justice">
              <a:extLst>
                <a:ext uri="{FF2B5EF4-FFF2-40B4-BE49-F238E27FC236}">
                  <a16:creationId xmlns:a16="http://schemas.microsoft.com/office/drawing/2014/main" id="{78B89C58-0FBA-44C2-A3FC-8339D3082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04518" y="6991364"/>
              <a:ext cx="2622884" cy="262288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7A1E65-BF7C-458E-A7AC-E6AE29A60BFB}"/>
                </a:ext>
              </a:extLst>
            </p:cNvPr>
            <p:cNvGrpSpPr/>
            <p:nvPr/>
          </p:nvGrpSpPr>
          <p:grpSpPr>
            <a:xfrm>
              <a:off x="1297815" y="8091411"/>
              <a:ext cx="1274673" cy="687410"/>
              <a:chOff x="1556106" y="0"/>
              <a:chExt cx="1274673" cy="708151"/>
            </a:xfrm>
            <a:scene3d>
              <a:camera prst="orthographicFront"/>
              <a:lightRig rig="threePt" dir="t"/>
            </a:scene3d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90A688E-12CC-4A03-BD08-D1264A5D3EFE}"/>
                  </a:ext>
                </a:extLst>
              </p:cNvPr>
              <p:cNvSpPr/>
              <p:nvPr/>
            </p:nvSpPr>
            <p:spPr>
              <a:xfrm>
                <a:off x="1556106" y="0"/>
                <a:ext cx="1274673" cy="708151"/>
              </a:xfrm>
              <a:prstGeom prst="roundRect">
                <a:avLst>
                  <a:gd name="adj" fmla="val 10000"/>
                </a:avLst>
              </a:prstGeom>
              <a:sp3d>
                <a:bevelT/>
              </a:sp3d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ctangle: Rounded Corners 4">
                <a:extLst>
                  <a:ext uri="{FF2B5EF4-FFF2-40B4-BE49-F238E27FC236}">
                    <a16:creationId xmlns:a16="http://schemas.microsoft.com/office/drawing/2014/main" id="{9A8045A3-E29A-42D7-A846-20C08EDD4157}"/>
                  </a:ext>
                </a:extLst>
              </p:cNvPr>
              <p:cNvSpPr txBox="1"/>
              <p:nvPr/>
            </p:nvSpPr>
            <p:spPr>
              <a:xfrm>
                <a:off x="1576847" y="20741"/>
                <a:ext cx="1233191" cy="666669"/>
              </a:xfrm>
              <a:prstGeom prst="rect">
                <a:avLst/>
              </a:prstGeom>
              <a:solidFill>
                <a:srgbClr val="29BEC6"/>
              </a:solidFill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060" tIns="99060" rIns="99060" bIns="9906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600" kern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Direct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748FB4-8354-4084-B48E-9981E98D594B}"/>
                </a:ext>
              </a:extLst>
            </p:cNvPr>
            <p:cNvGrpSpPr/>
            <p:nvPr/>
          </p:nvGrpSpPr>
          <p:grpSpPr>
            <a:xfrm>
              <a:off x="3033408" y="8088088"/>
              <a:ext cx="1338338" cy="690732"/>
              <a:chOff x="3366999" y="0"/>
              <a:chExt cx="1274673" cy="708151"/>
            </a:xfrm>
            <a:scene3d>
              <a:camera prst="orthographicFront"/>
              <a:lightRig rig="threePt" dir="t"/>
            </a:scene3d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0B63E6A-8439-4659-ACF0-22E6F1B8B02B}"/>
                  </a:ext>
                </a:extLst>
              </p:cNvPr>
              <p:cNvSpPr/>
              <p:nvPr/>
            </p:nvSpPr>
            <p:spPr>
              <a:xfrm>
                <a:off x="3366999" y="0"/>
                <a:ext cx="1274673" cy="708151"/>
              </a:xfrm>
              <a:prstGeom prst="roundRect">
                <a:avLst>
                  <a:gd name="adj" fmla="val 10000"/>
                </a:avLst>
              </a:prstGeom>
              <a:solidFill>
                <a:srgbClr val="29BEC6"/>
              </a:solidFill>
              <a:sp3d>
                <a:bevelT/>
              </a:sp3d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Rectangle: Rounded Corners 6">
                <a:extLst>
                  <a:ext uri="{FF2B5EF4-FFF2-40B4-BE49-F238E27FC236}">
                    <a16:creationId xmlns:a16="http://schemas.microsoft.com/office/drawing/2014/main" id="{A783C730-DFAF-40FC-A916-F7C15BD65FB2}"/>
                  </a:ext>
                </a:extLst>
              </p:cNvPr>
              <p:cNvSpPr txBox="1"/>
              <p:nvPr/>
            </p:nvSpPr>
            <p:spPr>
              <a:xfrm>
                <a:off x="3387741" y="20741"/>
                <a:ext cx="1233191" cy="66666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060" tIns="99060" rIns="99060" bIns="9906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600" kern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4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US" sz="9596" dirty="0"/>
              <a:t>The Service Value Chain (SVC)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209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3_Packt</vt:lpstr>
      <vt:lpstr>The Main Elements of the SVS</vt:lpstr>
      <vt:lpstr>The Guiding Principles</vt:lpstr>
      <vt:lpstr>Continual Improvement</vt:lpstr>
      <vt:lpstr>The ITIL Practices</vt:lpstr>
      <vt:lpstr>Governance</vt:lpstr>
      <vt:lpstr>The Service Value Chain (SVC)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62</cp:revision>
  <dcterms:created xsi:type="dcterms:W3CDTF">2019-05-16T06:49:44Z</dcterms:created>
  <dcterms:modified xsi:type="dcterms:W3CDTF">2020-01-24T06:53:10Z</dcterms:modified>
</cp:coreProperties>
</file>