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3" r:id="rId3"/>
  </p:sldMasterIdLst>
  <p:notesMasterIdLst>
    <p:notesMasterId r:id="rId12"/>
  </p:notesMasterIdLst>
  <p:sldIdLst>
    <p:sldId id="274" r:id="rId4"/>
    <p:sldId id="269" r:id="rId5"/>
    <p:sldId id="277" r:id="rId6"/>
    <p:sldId id="262" r:id="rId7"/>
    <p:sldId id="265" r:id="rId8"/>
    <p:sldId id="278" r:id="rId9"/>
    <p:sldId id="279" r:id="rId10"/>
    <p:sldId id="271" r:id="rId11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69C"/>
    <a:srgbClr val="29BEC6"/>
    <a:srgbClr val="8E6E56"/>
    <a:srgbClr val="EE2D4A"/>
    <a:srgbClr val="3E5DAA"/>
    <a:srgbClr val="4C3896"/>
    <a:srgbClr val="888888"/>
    <a:srgbClr val="C62B42"/>
    <a:srgbClr val="BE1A8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4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004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739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790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93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4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235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1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885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394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28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600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875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25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02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939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1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86693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The Service Value Chain (SVC)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Introduction on the SVC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14" descr="Single gear">
            <a:extLst>
              <a:ext uri="{FF2B5EF4-FFF2-40B4-BE49-F238E27FC236}">
                <a16:creationId xmlns:a16="http://schemas.microsoft.com/office/drawing/2014/main" id="{870A3E11-53E3-4D6A-9E48-B4072F0EF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9371" y="3551061"/>
            <a:ext cx="4656143" cy="4656143"/>
          </a:xfrm>
          <a:prstGeom prst="rect">
            <a:avLst/>
          </a:prstGeom>
        </p:spPr>
      </p:pic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0879763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Provides an Operating Model for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Describes the key activities required to respond to demand and create products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and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Contains six activities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Each activity contributes to the value chain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Activities transform specific inputs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into outputs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the Service Value Chain?</a:t>
            </a:r>
            <a:endParaRPr lang="en" sz="4400" dirty="0"/>
          </a:p>
        </p:txBody>
      </p:sp>
      <p:pic>
        <p:nvPicPr>
          <p:cNvPr id="18" name="Graphic 9" descr="Single gear">
            <a:extLst>
              <a:ext uri="{FF2B5EF4-FFF2-40B4-BE49-F238E27FC236}">
                <a16:creationId xmlns:a16="http://schemas.microsoft.com/office/drawing/2014/main" id="{EEBE8183-1CD6-44AB-AC28-52F485CC1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6142" y="3576338"/>
            <a:ext cx="2436369" cy="2436369"/>
          </a:xfrm>
          <a:prstGeom prst="rect">
            <a:avLst/>
          </a:prstGeom>
        </p:spPr>
      </p:pic>
      <p:pic>
        <p:nvPicPr>
          <p:cNvPr id="19" name="Graphic 10" descr="Single gear">
            <a:extLst>
              <a:ext uri="{FF2B5EF4-FFF2-40B4-BE49-F238E27FC236}">
                <a16:creationId xmlns:a16="http://schemas.microsoft.com/office/drawing/2014/main" id="{35B868A8-A742-4E74-A652-1C1CB298D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3602" y="3551061"/>
            <a:ext cx="2436369" cy="2436369"/>
          </a:xfrm>
          <a:prstGeom prst="rect">
            <a:avLst/>
          </a:prstGeom>
        </p:spPr>
      </p:pic>
      <p:pic>
        <p:nvPicPr>
          <p:cNvPr id="20" name="Graphic 12" descr="Single gear">
            <a:extLst>
              <a:ext uri="{FF2B5EF4-FFF2-40B4-BE49-F238E27FC236}">
                <a16:creationId xmlns:a16="http://schemas.microsoft.com/office/drawing/2014/main" id="{70F668FB-C9FE-4DE4-8CFB-AC36E2D4C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87817" y="5949719"/>
            <a:ext cx="2436369" cy="2436369"/>
          </a:xfrm>
          <a:prstGeom prst="rect">
            <a:avLst/>
          </a:prstGeom>
        </p:spPr>
      </p:pic>
      <p:pic>
        <p:nvPicPr>
          <p:cNvPr id="21" name="Graphic 13" descr="Single gear">
            <a:extLst>
              <a:ext uri="{FF2B5EF4-FFF2-40B4-BE49-F238E27FC236}">
                <a16:creationId xmlns:a16="http://schemas.microsoft.com/office/drawing/2014/main" id="{F05E9A41-45EA-4BD9-A116-75A6DBC77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390" y="5945270"/>
            <a:ext cx="2436369" cy="24363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56D3253-883D-45E5-A2FE-CD20981221B8}"/>
              </a:ext>
            </a:extLst>
          </p:cNvPr>
          <p:cNvSpPr/>
          <p:nvPr/>
        </p:nvSpPr>
        <p:spPr>
          <a:xfrm>
            <a:off x="11952274" y="1625682"/>
            <a:ext cx="5192726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cap="none" spc="0" dirty="0">
                <a:ln w="0"/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Value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6FBA-0486-438F-9D7B-C0B2BE4FF1F2}"/>
              </a:ext>
            </a:extLst>
          </p:cNvPr>
          <p:cNvSpPr/>
          <p:nvPr/>
        </p:nvSpPr>
        <p:spPr>
          <a:xfrm rot="2963643">
            <a:off x="11358888" y="7692712"/>
            <a:ext cx="20397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8EBE7B-E0C8-4A6B-8916-401CA67F87E2}"/>
              </a:ext>
            </a:extLst>
          </p:cNvPr>
          <p:cNvSpPr/>
          <p:nvPr/>
        </p:nvSpPr>
        <p:spPr>
          <a:xfrm rot="19333243">
            <a:off x="11308497" y="3264136"/>
            <a:ext cx="169148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Guiding</a:t>
            </a:r>
          </a:p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454DE1-497D-477B-9CA4-46086A446508}"/>
              </a:ext>
            </a:extLst>
          </p:cNvPr>
          <p:cNvSpPr/>
          <p:nvPr/>
        </p:nvSpPr>
        <p:spPr>
          <a:xfrm rot="2559833">
            <a:off x="15842828" y="3244974"/>
            <a:ext cx="228537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Continual</a:t>
            </a:r>
          </a:p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9F562-9C24-4152-9572-7469B190BB67}"/>
              </a:ext>
            </a:extLst>
          </p:cNvPr>
          <p:cNvSpPr/>
          <p:nvPr/>
        </p:nvSpPr>
        <p:spPr>
          <a:xfrm rot="19015579">
            <a:off x="16124662" y="7716614"/>
            <a:ext cx="15697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72E581-A5BA-4B5B-A545-FEF159A40F07}"/>
              </a:ext>
            </a:extLst>
          </p:cNvPr>
          <p:cNvGrpSpPr/>
          <p:nvPr/>
        </p:nvGrpSpPr>
        <p:grpSpPr>
          <a:xfrm>
            <a:off x="13417302" y="4681022"/>
            <a:ext cx="2343398" cy="2343398"/>
            <a:chOff x="13417302" y="4317052"/>
            <a:chExt cx="2343398" cy="234339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97BB9F-9FEB-4EFC-9025-7E31FD3DFDD4}"/>
                </a:ext>
              </a:extLst>
            </p:cNvPr>
            <p:cNvSpPr/>
            <p:nvPr/>
          </p:nvSpPr>
          <p:spPr>
            <a:xfrm>
              <a:off x="13417302" y="4317052"/>
              <a:ext cx="2343398" cy="2343398"/>
            </a:xfrm>
            <a:prstGeom prst="ellipse">
              <a:avLst/>
            </a:prstGeom>
            <a:solidFill>
              <a:srgbClr val="A0A0A0"/>
            </a:solidFill>
            <a:ln>
              <a:solidFill>
                <a:srgbClr val="888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C3428A-477E-45C2-A215-7737176ACE53}"/>
                </a:ext>
              </a:extLst>
            </p:cNvPr>
            <p:cNvSpPr/>
            <p:nvPr/>
          </p:nvSpPr>
          <p:spPr>
            <a:xfrm>
              <a:off x="14241930" y="5300881"/>
              <a:ext cx="6941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accent2"/>
                </a:buClr>
              </a:pPr>
              <a:r>
                <a:rPr lang="en-US" sz="2400" b="1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SVC</a:t>
              </a:r>
              <a:endParaRPr lang="en-US" sz="24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Components of the Service Value Chain</a:t>
            </a:r>
            <a:endParaRPr lang="en" sz="4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68D9A9-013A-4DE2-ADD8-8315C83B9A7D}"/>
              </a:ext>
            </a:extLst>
          </p:cNvPr>
          <p:cNvSpPr/>
          <p:nvPr/>
        </p:nvSpPr>
        <p:spPr>
          <a:xfrm>
            <a:off x="5242284" y="1781627"/>
            <a:ext cx="7813316" cy="7813316"/>
          </a:xfrm>
          <a:prstGeom prst="ellipse">
            <a:avLst/>
          </a:prstGeom>
          <a:solidFill>
            <a:srgbClr val="A0A0A0"/>
          </a:solidFill>
          <a:ln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E508C7-B32C-468F-A4A7-4F7056154B12}"/>
              </a:ext>
            </a:extLst>
          </p:cNvPr>
          <p:cNvSpPr/>
          <p:nvPr/>
        </p:nvSpPr>
        <p:spPr>
          <a:xfrm>
            <a:off x="7356371" y="2638697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D57CA0-F36C-4C13-BD75-8B2019E7D913}"/>
              </a:ext>
            </a:extLst>
          </p:cNvPr>
          <p:cNvSpPr/>
          <p:nvPr/>
        </p:nvSpPr>
        <p:spPr>
          <a:xfrm>
            <a:off x="5444752" y="4560249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Engage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BDBE0F-2BD1-42DA-A199-EB52C0380785}"/>
              </a:ext>
            </a:extLst>
          </p:cNvPr>
          <p:cNvSpPr/>
          <p:nvPr/>
        </p:nvSpPr>
        <p:spPr>
          <a:xfrm>
            <a:off x="11030789" y="4562297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FC9ED8-3112-44B0-864B-F43BF43874A9}"/>
              </a:ext>
            </a:extLst>
          </p:cNvPr>
          <p:cNvSpPr/>
          <p:nvPr/>
        </p:nvSpPr>
        <p:spPr>
          <a:xfrm>
            <a:off x="7313380" y="4556823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Design and Transition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E80B79D-34F8-457F-8D24-6C5FC627E954}"/>
              </a:ext>
            </a:extLst>
          </p:cNvPr>
          <p:cNvSpPr/>
          <p:nvPr/>
        </p:nvSpPr>
        <p:spPr>
          <a:xfrm>
            <a:off x="7343286" y="6472938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Obtain/</a:t>
            </a:r>
            <a:b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62DA44-9598-4260-B581-F24740738CB1}"/>
              </a:ext>
            </a:extLst>
          </p:cNvPr>
          <p:cNvSpPr/>
          <p:nvPr/>
        </p:nvSpPr>
        <p:spPr>
          <a:xfrm>
            <a:off x="9168814" y="4560702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Deliver and Support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9547EA-17BF-47A3-B315-2D1B27AD34BA}"/>
              </a:ext>
            </a:extLst>
          </p:cNvPr>
          <p:cNvSpPr/>
          <p:nvPr/>
        </p:nvSpPr>
        <p:spPr>
          <a:xfrm>
            <a:off x="2400628" y="4686007"/>
            <a:ext cx="1861974" cy="1683275"/>
          </a:xfrm>
          <a:prstGeom prst="roundRect">
            <a:avLst/>
          </a:prstGeom>
          <a:solidFill>
            <a:srgbClr val="29BEC6"/>
          </a:solidFill>
          <a:ln>
            <a:solidFill>
              <a:srgbClr val="2096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endParaRPr lang="en-GB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9466C1-C0C6-41DB-B137-DBDD6F636146}"/>
              </a:ext>
            </a:extLst>
          </p:cNvPr>
          <p:cNvSpPr/>
          <p:nvPr/>
        </p:nvSpPr>
        <p:spPr>
          <a:xfrm>
            <a:off x="14052127" y="4556823"/>
            <a:ext cx="1861974" cy="1683275"/>
          </a:xfrm>
          <a:prstGeom prst="roundRect">
            <a:avLst/>
          </a:prstGeom>
          <a:solidFill>
            <a:srgbClr val="29BEC6"/>
          </a:solidFill>
          <a:ln>
            <a:solidFill>
              <a:srgbClr val="2096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GB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40E02B4-A23F-4AC2-9687-FA58FB77FB7B}"/>
              </a:ext>
            </a:extLst>
          </p:cNvPr>
          <p:cNvSpPr/>
          <p:nvPr/>
        </p:nvSpPr>
        <p:spPr>
          <a:xfrm>
            <a:off x="4413686" y="5042233"/>
            <a:ext cx="773305" cy="841637"/>
          </a:xfrm>
          <a:prstGeom prst="rightArrow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0462EA-6144-45F2-A2F7-D6BFA5024104}"/>
              </a:ext>
            </a:extLst>
          </p:cNvPr>
          <p:cNvSpPr/>
          <p:nvPr/>
        </p:nvSpPr>
        <p:spPr>
          <a:xfrm>
            <a:off x="13149170" y="4977641"/>
            <a:ext cx="773305" cy="841637"/>
          </a:xfrm>
          <a:prstGeom prst="rightArrow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F37E8B-516A-49C1-8A35-F1875EB27BBC}"/>
              </a:ext>
            </a:extLst>
          </p:cNvPr>
          <p:cNvSpPr/>
          <p:nvPr/>
        </p:nvSpPr>
        <p:spPr>
          <a:xfrm>
            <a:off x="9678265" y="3296512"/>
            <a:ext cx="126925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90803" y="5667760"/>
            <a:ext cx="11906402" cy="259919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sz="2799" dirty="0"/>
              <a:t>are Patterns Throughout the SVC</a:t>
            </a:r>
            <a:endParaRPr lang="en" sz="2799" dirty="0"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1903" y="1620256"/>
            <a:ext cx="16444203" cy="3923365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12000" dirty="0"/>
              <a:t>Value Streams</a:t>
            </a:r>
            <a:endParaRPr lang="en" sz="1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1EF6DD-DAA5-4DA6-8A41-D5AE1144AA16}"/>
              </a:ext>
            </a:extLst>
          </p:cNvPr>
          <p:cNvGrpSpPr/>
          <p:nvPr/>
        </p:nvGrpSpPr>
        <p:grpSpPr>
          <a:xfrm>
            <a:off x="2400628" y="1781627"/>
            <a:ext cx="13513473" cy="7813316"/>
            <a:chOff x="2400628" y="1781627"/>
            <a:chExt cx="13513473" cy="781331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2B9F426-DCCC-433A-896A-E6DE63E25E99}"/>
                </a:ext>
              </a:extLst>
            </p:cNvPr>
            <p:cNvSpPr/>
            <p:nvPr/>
          </p:nvSpPr>
          <p:spPr>
            <a:xfrm>
              <a:off x="5242284" y="1781627"/>
              <a:ext cx="7813316" cy="7813316"/>
            </a:xfrm>
            <a:prstGeom prst="ellipse">
              <a:avLst/>
            </a:prstGeom>
            <a:solidFill>
              <a:srgbClr val="A0A0A0"/>
            </a:solidFill>
            <a:ln>
              <a:solidFill>
                <a:srgbClr val="888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C833-5F9A-4338-8051-BA2DB8FD65A6}"/>
                </a:ext>
              </a:extLst>
            </p:cNvPr>
            <p:cNvSpPr/>
            <p:nvPr/>
          </p:nvSpPr>
          <p:spPr>
            <a:xfrm>
              <a:off x="7356371" y="2638697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Plan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0190496-82BD-4C52-B044-94E30FA019DA}"/>
                </a:ext>
              </a:extLst>
            </p:cNvPr>
            <p:cNvSpPr/>
            <p:nvPr/>
          </p:nvSpPr>
          <p:spPr>
            <a:xfrm>
              <a:off x="5444752" y="4560249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Engage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7E9531E-3305-4F73-B4B6-5891F1A7B6D3}"/>
                </a:ext>
              </a:extLst>
            </p:cNvPr>
            <p:cNvSpPr/>
            <p:nvPr/>
          </p:nvSpPr>
          <p:spPr>
            <a:xfrm>
              <a:off x="11030789" y="4562297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Improve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541A76A-9B79-4CD1-9965-1D5ECE1542F8}"/>
                </a:ext>
              </a:extLst>
            </p:cNvPr>
            <p:cNvSpPr/>
            <p:nvPr/>
          </p:nvSpPr>
          <p:spPr>
            <a:xfrm>
              <a:off x="7313380" y="4556823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Design and Transition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511A53-9A86-4745-86D5-2095E92DCC69}"/>
                </a:ext>
              </a:extLst>
            </p:cNvPr>
            <p:cNvSpPr/>
            <p:nvPr/>
          </p:nvSpPr>
          <p:spPr>
            <a:xfrm>
              <a:off x="7343286" y="6472938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Obtain/ Build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5D3584-1ACA-4396-86E5-1807F46FF115}"/>
                </a:ext>
              </a:extLst>
            </p:cNvPr>
            <p:cNvSpPr/>
            <p:nvPr/>
          </p:nvSpPr>
          <p:spPr>
            <a:xfrm>
              <a:off x="9168814" y="4560702"/>
              <a:ext cx="1812459" cy="1812459"/>
            </a:xfrm>
            <a:custGeom>
              <a:avLst/>
              <a:gdLst>
                <a:gd name="connsiteX0" fmla="*/ 0 w 2030015"/>
                <a:gd name="connsiteY0" fmla="*/ 1015008 h 2030015"/>
                <a:gd name="connsiteX1" fmla="*/ 1015008 w 2030015"/>
                <a:gd name="connsiteY1" fmla="*/ 0 h 2030015"/>
                <a:gd name="connsiteX2" fmla="*/ 2030016 w 2030015"/>
                <a:gd name="connsiteY2" fmla="*/ 1015008 h 2030015"/>
                <a:gd name="connsiteX3" fmla="*/ 1015008 w 2030015"/>
                <a:gd name="connsiteY3" fmla="*/ 2030016 h 2030015"/>
                <a:gd name="connsiteX4" fmla="*/ 0 w 2030015"/>
                <a:gd name="connsiteY4" fmla="*/ 1015008 h 203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030015">
                  <a:moveTo>
                    <a:pt x="0" y="1015008"/>
                  </a:moveTo>
                  <a:cubicBezTo>
                    <a:pt x="0" y="454435"/>
                    <a:pt x="454435" y="0"/>
                    <a:pt x="1015008" y="0"/>
                  </a:cubicBezTo>
                  <a:cubicBezTo>
                    <a:pt x="1575581" y="0"/>
                    <a:pt x="2030016" y="454435"/>
                    <a:pt x="2030016" y="1015008"/>
                  </a:cubicBezTo>
                  <a:cubicBezTo>
                    <a:pt x="2030016" y="1575581"/>
                    <a:pt x="1575581" y="2030016"/>
                    <a:pt x="1015008" y="2030016"/>
                  </a:cubicBezTo>
                  <a:cubicBezTo>
                    <a:pt x="454435" y="2030016"/>
                    <a:pt x="0" y="1575581"/>
                    <a:pt x="0" y="1015008"/>
                  </a:cubicBezTo>
                  <a:close/>
                </a:path>
              </a:pathLst>
            </a:custGeom>
            <a:solidFill>
              <a:srgbClr val="BE1A8C"/>
            </a:solidFill>
            <a:effectLst/>
            <a:scene3d>
              <a:camera prst="orthographicFront" zoom="92000"/>
              <a:lightRig rig="balanced" dir="t">
                <a:rot lat="0" lon="0" rev="12700000"/>
              </a:lightRig>
            </a:scene3d>
            <a:sp3d prstMaterial="plastic"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7289" tIns="297289" rIns="297289" bIns="29728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Deliver and Support</a:t>
              </a:r>
              <a:endParaRPr lang="en-GB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9B773F0-CBCB-4D20-8FDD-B8DFC5521C00}"/>
                </a:ext>
              </a:extLst>
            </p:cNvPr>
            <p:cNvSpPr/>
            <p:nvPr/>
          </p:nvSpPr>
          <p:spPr>
            <a:xfrm>
              <a:off x="2400628" y="4686007"/>
              <a:ext cx="1861974" cy="1683275"/>
            </a:xfrm>
            <a:prstGeom prst="roundRect">
              <a:avLst/>
            </a:prstGeom>
            <a:solidFill>
              <a:srgbClr val="29BEC6"/>
            </a:solidFill>
            <a:ln>
              <a:solidFill>
                <a:srgbClr val="20969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Demand</a:t>
              </a:r>
              <a:endParaRPr lang="en-GB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1E2B507-45A1-431A-8301-9301977B63C6}"/>
                </a:ext>
              </a:extLst>
            </p:cNvPr>
            <p:cNvSpPr/>
            <p:nvPr/>
          </p:nvSpPr>
          <p:spPr>
            <a:xfrm>
              <a:off x="14052127" y="4556823"/>
              <a:ext cx="1861974" cy="1683275"/>
            </a:xfrm>
            <a:prstGeom prst="roundRect">
              <a:avLst/>
            </a:prstGeom>
            <a:solidFill>
              <a:srgbClr val="29BEC6"/>
            </a:solidFill>
            <a:ln>
              <a:solidFill>
                <a:srgbClr val="20969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endParaRPr lang="en-GB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983B0052-75C5-422D-A42E-4C8F3015B7F7}"/>
                </a:ext>
              </a:extLst>
            </p:cNvPr>
            <p:cNvSpPr/>
            <p:nvPr/>
          </p:nvSpPr>
          <p:spPr>
            <a:xfrm>
              <a:off x="4413686" y="5042233"/>
              <a:ext cx="773305" cy="841637"/>
            </a:xfrm>
            <a:prstGeom prst="rightArrow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D3BFDB54-59C9-4F6A-BF72-6A8B4FDB85B6}"/>
                </a:ext>
              </a:extLst>
            </p:cNvPr>
            <p:cNvSpPr/>
            <p:nvPr/>
          </p:nvSpPr>
          <p:spPr>
            <a:xfrm>
              <a:off x="13149170" y="4977641"/>
              <a:ext cx="773305" cy="841637"/>
            </a:xfrm>
            <a:prstGeom prst="rightArrow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442136-83E8-4ED3-ABCA-BB7451192342}"/>
                </a:ext>
              </a:extLst>
            </p:cNvPr>
            <p:cNvSpPr/>
            <p:nvPr/>
          </p:nvSpPr>
          <p:spPr>
            <a:xfrm>
              <a:off x="9678265" y="3296512"/>
              <a:ext cx="12692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5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SVC</a:t>
              </a:r>
            </a:p>
          </p:txBody>
        </p:sp>
      </p:grp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Components of the Service Value Chain</a:t>
            </a:r>
            <a:endParaRPr lang="en" sz="4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48C138-5BBC-41FB-89F8-6DE760D04567}"/>
              </a:ext>
            </a:extLst>
          </p:cNvPr>
          <p:cNvGrpSpPr/>
          <p:nvPr/>
        </p:nvGrpSpPr>
        <p:grpSpPr>
          <a:xfrm>
            <a:off x="4262602" y="3434368"/>
            <a:ext cx="10085352" cy="4162592"/>
            <a:chOff x="3908555" y="3577387"/>
            <a:chExt cx="10882944" cy="449178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674D34-A966-4069-B134-7E8D0638C339}"/>
                </a:ext>
              </a:extLst>
            </p:cNvPr>
            <p:cNvCxnSpPr>
              <a:cxnSpLocks/>
            </p:cNvCxnSpPr>
            <p:nvPr/>
          </p:nvCxnSpPr>
          <p:spPr>
            <a:xfrm>
              <a:off x="3908555" y="5887450"/>
              <a:ext cx="3005593" cy="0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CA10CE-5C3D-4D6E-B326-B26D2675FD41}"/>
                </a:ext>
              </a:extLst>
            </p:cNvPr>
            <p:cNvCxnSpPr/>
            <p:nvPr/>
          </p:nvCxnSpPr>
          <p:spPr>
            <a:xfrm flipV="1">
              <a:off x="6914147" y="3593429"/>
              <a:ext cx="1459832" cy="2294021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610299-DDA8-4475-8CC9-F432DE680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021" y="3577387"/>
              <a:ext cx="1" cy="2310063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A0CF31-A601-4ADB-A251-0FFFD60DEA31}"/>
                </a:ext>
              </a:extLst>
            </p:cNvPr>
            <p:cNvCxnSpPr/>
            <p:nvPr/>
          </p:nvCxnSpPr>
          <p:spPr>
            <a:xfrm>
              <a:off x="8373979" y="5887450"/>
              <a:ext cx="0" cy="2133600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6CC06E-8042-4E98-83C3-D746973595B6}"/>
                </a:ext>
              </a:extLst>
            </p:cNvPr>
            <p:cNvCxnSpPr/>
            <p:nvPr/>
          </p:nvCxnSpPr>
          <p:spPr>
            <a:xfrm flipV="1">
              <a:off x="8373979" y="5775155"/>
              <a:ext cx="2005263" cy="2294021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77D61-430E-4A94-8580-5D08E4D28822}"/>
                </a:ext>
              </a:extLst>
            </p:cNvPr>
            <p:cNvCxnSpPr/>
            <p:nvPr/>
          </p:nvCxnSpPr>
          <p:spPr>
            <a:xfrm>
              <a:off x="10363878" y="5759113"/>
              <a:ext cx="4427621" cy="0"/>
            </a:xfrm>
            <a:prstGeom prst="line">
              <a:avLst/>
            </a:prstGeom>
            <a:ln w="241300" cap="rnd">
              <a:solidFill>
                <a:srgbClr val="8E6E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B60245-BE28-4704-866B-5717366C40EE}"/>
              </a:ext>
            </a:extLst>
          </p:cNvPr>
          <p:cNvGrpSpPr/>
          <p:nvPr/>
        </p:nvGrpSpPr>
        <p:grpSpPr>
          <a:xfrm>
            <a:off x="6336467" y="3384287"/>
            <a:ext cx="8013622" cy="3954464"/>
            <a:chOff x="6144126" y="2807368"/>
            <a:chExt cx="8647373" cy="42672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555FCA-CA3F-4B48-838A-33FD6BE8A04C}"/>
                </a:ext>
              </a:extLst>
            </p:cNvPr>
            <p:cNvCxnSpPr/>
            <p:nvPr/>
          </p:nvCxnSpPr>
          <p:spPr>
            <a:xfrm flipH="1">
              <a:off x="6144126" y="2807368"/>
              <a:ext cx="2245895" cy="2333751"/>
            </a:xfrm>
            <a:prstGeom prst="line">
              <a:avLst/>
            </a:prstGeom>
            <a:ln w="228600" cap="rnd">
              <a:solidFill>
                <a:srgbClr val="EE2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6852F9-24AF-4656-B791-1C016133A096}"/>
                </a:ext>
              </a:extLst>
            </p:cNvPr>
            <p:cNvCxnSpPr/>
            <p:nvPr/>
          </p:nvCxnSpPr>
          <p:spPr>
            <a:xfrm>
              <a:off x="6160168" y="5141119"/>
              <a:ext cx="2213811" cy="1869281"/>
            </a:xfrm>
            <a:prstGeom prst="line">
              <a:avLst/>
            </a:prstGeom>
            <a:ln w="228600" cap="rnd">
              <a:solidFill>
                <a:srgbClr val="EE2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8307CB-2F55-46B3-81FC-4F8488130F24}"/>
                </a:ext>
              </a:extLst>
            </p:cNvPr>
            <p:cNvCxnSpPr/>
            <p:nvPr/>
          </p:nvCxnSpPr>
          <p:spPr>
            <a:xfrm flipV="1">
              <a:off x="8373979" y="4890230"/>
              <a:ext cx="2005263" cy="2184338"/>
            </a:xfrm>
            <a:prstGeom prst="line">
              <a:avLst/>
            </a:prstGeom>
            <a:ln w="228600" cap="rnd">
              <a:solidFill>
                <a:srgbClr val="EE2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BE77AB-BCFE-4364-AE96-F1706F919217}"/>
                </a:ext>
              </a:extLst>
            </p:cNvPr>
            <p:cNvCxnSpPr/>
            <p:nvPr/>
          </p:nvCxnSpPr>
          <p:spPr>
            <a:xfrm>
              <a:off x="10379242" y="4890230"/>
              <a:ext cx="4412257" cy="0"/>
            </a:xfrm>
            <a:prstGeom prst="line">
              <a:avLst/>
            </a:prstGeom>
            <a:ln w="228600" cap="rnd">
              <a:solidFill>
                <a:srgbClr val="EE2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FF67C30-A65E-41C3-9571-1E90B23E78BC}"/>
              </a:ext>
            </a:extLst>
          </p:cNvPr>
          <p:cNvSpPr/>
          <p:nvPr/>
        </p:nvSpPr>
        <p:spPr>
          <a:xfrm>
            <a:off x="12589262" y="2931091"/>
            <a:ext cx="3999478" cy="3999478"/>
          </a:xfrm>
          <a:prstGeom prst="ellipse">
            <a:avLst/>
          </a:prstGeom>
          <a:solidFill>
            <a:srgbClr val="A0A0A0"/>
          </a:solidFill>
          <a:ln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16509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each activity, inputs could come from the outside of the SVC or from other activities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To convert inputs into outputs, active initiate different ITIL practices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foundation syllabus requires you to understand the purpose of each activity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 about the Service Value Chain</a:t>
            </a:r>
            <a:endParaRPr lang="en" sz="4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E186EC-7D24-4920-85B4-390467646901}"/>
              </a:ext>
            </a:extLst>
          </p:cNvPr>
          <p:cNvSpPr/>
          <p:nvPr/>
        </p:nvSpPr>
        <p:spPr>
          <a:xfrm>
            <a:off x="13976312" y="4505024"/>
            <a:ext cx="1241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5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</a:t>
            </a:r>
            <a:endParaRPr lang="en-US" sz="5000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Plan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176</Words>
  <Application>Microsoft Office PowerPoint</Application>
  <PresentationFormat>Custom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1_Packt</vt:lpstr>
      <vt:lpstr>3_Packt</vt:lpstr>
      <vt:lpstr>4_Packt</vt:lpstr>
      <vt:lpstr>The Service Value Chain (SVC)</vt:lpstr>
      <vt:lpstr>Introduction on the SVC</vt:lpstr>
      <vt:lpstr>What Is the Purpose of the Service Value Chain?</vt:lpstr>
      <vt:lpstr>The Components of the Service Value Chain</vt:lpstr>
      <vt:lpstr>Value Streams</vt:lpstr>
      <vt:lpstr>The Components of the Service Value Chain</vt:lpstr>
      <vt:lpstr>Key Points about the Service Value Chain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77</cp:revision>
  <dcterms:created xsi:type="dcterms:W3CDTF">2019-05-16T06:49:44Z</dcterms:created>
  <dcterms:modified xsi:type="dcterms:W3CDTF">2020-01-27T07:36:52Z</dcterms:modified>
</cp:coreProperties>
</file>