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6"/>
  </p:notesMasterIdLst>
  <p:sldIdLst>
    <p:sldId id="269" r:id="rId2"/>
    <p:sldId id="277" r:id="rId3"/>
    <p:sldId id="279" r:id="rId4"/>
    <p:sldId id="271" r:id="rId5"/>
  </p:sldIdLst>
  <p:sldSz cx="18288000" cy="10282238"/>
  <p:notesSz cx="6858000" cy="9144000"/>
  <p:defaultTextStyle>
    <a:defPPr>
      <a:defRPr lang="en-US"/>
    </a:defPPr>
    <a:lvl1pPr marL="0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1pPr>
    <a:lvl2pPr marL="685663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2pPr>
    <a:lvl3pPr marL="1371326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3pPr>
    <a:lvl4pPr marL="2056989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4pPr>
    <a:lvl5pPr marL="2742651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5pPr>
    <a:lvl6pPr marL="3428314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6pPr>
    <a:lvl7pPr marL="4113977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7pPr>
    <a:lvl8pPr marL="4799640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8pPr>
    <a:lvl9pPr marL="5485303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5DAA"/>
    <a:srgbClr val="F37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3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86063-D428-43B9-9782-F0ACB0D90133}" type="datetimeFigureOut">
              <a:rPr lang="en-IN" smtClean="0"/>
              <a:t>26-12-2019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BD9721-BCBC-414F-A0B0-54E2D1932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182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85663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71326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56989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42651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428314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13977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799640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85303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6780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1938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0844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7228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602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602"/>
            </a:lvl2pPr>
            <a:lvl3pPr lvl="2" rtl="0">
              <a:spcBef>
                <a:spcPts val="0"/>
              </a:spcBef>
              <a:buSzPct val="100000"/>
              <a:defRPr sz="9602"/>
            </a:lvl3pPr>
            <a:lvl4pPr lvl="3" rtl="0">
              <a:spcBef>
                <a:spcPts val="0"/>
              </a:spcBef>
              <a:buSzPct val="100000"/>
              <a:defRPr sz="9602"/>
            </a:lvl4pPr>
            <a:lvl5pPr lvl="4" rtl="0">
              <a:spcBef>
                <a:spcPts val="0"/>
              </a:spcBef>
              <a:buSzPct val="100000"/>
              <a:defRPr sz="9602"/>
            </a:lvl5pPr>
            <a:lvl6pPr lvl="5" rtl="0">
              <a:spcBef>
                <a:spcPts val="0"/>
              </a:spcBef>
              <a:buSzPct val="100000"/>
              <a:defRPr sz="9602"/>
            </a:lvl6pPr>
            <a:lvl7pPr lvl="6" rtl="0">
              <a:spcBef>
                <a:spcPts val="0"/>
              </a:spcBef>
              <a:buSzPct val="100000"/>
              <a:defRPr sz="9602"/>
            </a:lvl7pPr>
            <a:lvl8pPr lvl="7" rtl="0">
              <a:spcBef>
                <a:spcPts val="0"/>
              </a:spcBef>
              <a:buSzPct val="100000"/>
              <a:defRPr sz="9602"/>
            </a:lvl8pPr>
            <a:lvl9pPr lvl="8" rtl="0">
              <a:spcBef>
                <a:spcPts val="0"/>
              </a:spcBef>
              <a:buSzPct val="100000"/>
              <a:defRPr sz="9602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9231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0504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4922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7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34" name="Shape 34"/>
          <p:cNvSpPr/>
          <p:nvPr/>
        </p:nvSpPr>
        <p:spPr>
          <a:xfrm>
            <a:off x="0" y="1312098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40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179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2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6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2" y="9389307"/>
            <a:ext cx="16764000" cy="892986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731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9897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9630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150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190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723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8483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5" y="1476768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5" y="3836380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5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0577724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6" r:id="rId1"/>
    <p:sldLayoutId id="2147483689" r:id="rId2"/>
    <p:sldLayoutId id="2147483693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81051" y="4208387"/>
            <a:ext cx="17243902" cy="1865470"/>
          </a:xfrm>
          <a:prstGeom prst="rect">
            <a:avLst/>
          </a:prstGeom>
        </p:spPr>
        <p:txBody>
          <a:bodyPr lIns="182789" tIns="182789" rIns="182789" bIns="182789" anchor="b" anchorCtr="0">
            <a:noAutofit/>
          </a:bodyPr>
          <a:lstStyle/>
          <a:p>
            <a:r>
              <a:rPr lang="en-US" sz="9596" dirty="0"/>
              <a:t>Design and Transition</a:t>
            </a:r>
            <a:endParaRPr lang="en" sz="9596" dirty="0"/>
          </a:p>
        </p:txBody>
      </p:sp>
    </p:spTree>
    <p:extLst>
      <p:ext uri="{BB962C8B-B14F-4D97-AF65-F5344CB8AC3E}">
        <p14:creationId xmlns:p14="http://schemas.microsoft.com/office/powerpoint/2010/main" val="1567965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502972" y="1718095"/>
            <a:ext cx="12386309" cy="8181584"/>
          </a:xfrm>
          <a:prstGeom prst="rect">
            <a:avLst/>
          </a:prstGeom>
          <a:noFill/>
          <a:ln>
            <a:noFill/>
          </a:ln>
        </p:spPr>
        <p:txBody>
          <a:bodyPr lIns="185917" tIns="185917" rIns="185917" bIns="185917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Purpose:</a:t>
            </a:r>
          </a:p>
          <a:p>
            <a:pPr marL="2011680" indent="-710985" defTabSz="914018">
              <a:buClr>
                <a:srgbClr val="434343"/>
              </a:buClr>
              <a:buFont typeface="Courier New" panose="02070309020205020404" pitchFamily="49" charset="0"/>
              <a:buChar char="o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ensure that products and services continually meet stakeholder expectations for quality, costs and time-to-market</a:t>
            </a:r>
          </a:p>
          <a:p>
            <a:pPr marL="2011680" indent="-710985" defTabSz="914018">
              <a:buClr>
                <a:srgbClr val="434343"/>
              </a:buClr>
              <a:buFont typeface="Courier New" panose="02070309020205020404" pitchFamily="49" charset="0"/>
              <a:buChar char="o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It defines specifications and oversees the implementation of new or changed products and services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11274" y="35054"/>
            <a:ext cx="17865454" cy="1204284"/>
          </a:xfrm>
          <a:prstGeom prst="rect">
            <a:avLst/>
          </a:prstGeom>
        </p:spPr>
        <p:txBody>
          <a:bodyPr lIns="182789" tIns="182789" rIns="182789" bIns="182789" anchor="ctr" anchorCtr="0">
            <a:noAutofit/>
          </a:bodyPr>
          <a:lstStyle/>
          <a:p>
            <a:pPr algn="ctr"/>
            <a:r>
              <a:rPr lang="en-US" sz="4400" dirty="0"/>
              <a:t>Purpose of the Design and Transition Activity</a:t>
            </a:r>
            <a:endParaRPr lang="en" sz="440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417A53D-3694-4C69-B2AE-830C7FFE0AFA}"/>
              </a:ext>
            </a:extLst>
          </p:cNvPr>
          <p:cNvSpPr/>
          <p:nvPr/>
        </p:nvSpPr>
        <p:spPr>
          <a:xfrm>
            <a:off x="13775050" y="4126112"/>
            <a:ext cx="2030015" cy="2030015"/>
          </a:xfrm>
          <a:custGeom>
            <a:avLst/>
            <a:gdLst>
              <a:gd name="connsiteX0" fmla="*/ 0 w 2030015"/>
              <a:gd name="connsiteY0" fmla="*/ 1015008 h 2030015"/>
              <a:gd name="connsiteX1" fmla="*/ 1015008 w 2030015"/>
              <a:gd name="connsiteY1" fmla="*/ 0 h 2030015"/>
              <a:gd name="connsiteX2" fmla="*/ 2030016 w 2030015"/>
              <a:gd name="connsiteY2" fmla="*/ 1015008 h 2030015"/>
              <a:gd name="connsiteX3" fmla="*/ 1015008 w 2030015"/>
              <a:gd name="connsiteY3" fmla="*/ 2030016 h 2030015"/>
              <a:gd name="connsiteX4" fmla="*/ 0 w 2030015"/>
              <a:gd name="connsiteY4" fmla="*/ 1015008 h 2030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0015" h="2030015">
                <a:moveTo>
                  <a:pt x="0" y="1015008"/>
                </a:moveTo>
                <a:cubicBezTo>
                  <a:pt x="0" y="454435"/>
                  <a:pt x="454435" y="0"/>
                  <a:pt x="1015008" y="0"/>
                </a:cubicBezTo>
                <a:cubicBezTo>
                  <a:pt x="1575581" y="0"/>
                  <a:pt x="2030016" y="454435"/>
                  <a:pt x="2030016" y="1015008"/>
                </a:cubicBezTo>
                <a:cubicBezTo>
                  <a:pt x="2030016" y="1575581"/>
                  <a:pt x="1575581" y="2030016"/>
                  <a:pt x="1015008" y="2030016"/>
                </a:cubicBezTo>
                <a:cubicBezTo>
                  <a:pt x="454435" y="2030016"/>
                  <a:pt x="0" y="1575581"/>
                  <a:pt x="0" y="1015008"/>
                </a:cubicBezTo>
                <a:close/>
              </a:path>
            </a:pathLst>
          </a:custGeom>
          <a:solidFill>
            <a:srgbClr val="7030A0"/>
          </a:solidFill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297289" tIns="297289" rIns="297289" bIns="297289" numCol="1" spcCol="127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Design &amp; Transition</a:t>
            </a:r>
          </a:p>
        </p:txBody>
      </p:sp>
    </p:spTree>
    <p:extLst>
      <p:ext uri="{BB962C8B-B14F-4D97-AF65-F5344CB8AC3E}">
        <p14:creationId xmlns:p14="http://schemas.microsoft.com/office/powerpoint/2010/main" val="1081711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502973" y="1718095"/>
            <a:ext cx="9355011" cy="8181584"/>
          </a:xfrm>
          <a:prstGeom prst="rect">
            <a:avLst/>
          </a:prstGeom>
          <a:noFill/>
          <a:ln>
            <a:noFill/>
          </a:ln>
        </p:spPr>
        <p:txBody>
          <a:bodyPr lIns="185917" tIns="185917" rIns="185917" bIns="185917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Designing an improved version of an existing service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Managing the implementation of a new service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endParaRPr lang="en-US" sz="4000" kern="0" dirty="0">
              <a:solidFill>
                <a:srgbClr val="434343"/>
              </a:solidFill>
            </a:endParaRP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endParaRPr lang="en-US" sz="4000" kern="0" dirty="0">
              <a:solidFill>
                <a:srgbClr val="434343"/>
              </a:solidFill>
            </a:endParaRP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endParaRPr lang="en-US" sz="4000" kern="0" dirty="0">
              <a:solidFill>
                <a:srgbClr val="434343"/>
              </a:solidFill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11274" y="35054"/>
            <a:ext cx="17865454" cy="1204284"/>
          </a:xfrm>
          <a:prstGeom prst="rect">
            <a:avLst/>
          </a:prstGeom>
        </p:spPr>
        <p:txBody>
          <a:bodyPr lIns="182789" tIns="182789" rIns="182789" bIns="182789" anchor="ctr" anchorCtr="0">
            <a:noAutofit/>
          </a:bodyPr>
          <a:lstStyle/>
          <a:p>
            <a:pPr algn="ctr"/>
            <a:r>
              <a:rPr lang="en-US" sz="4400" dirty="0"/>
              <a:t>Examples Involving the Design and Transition Activity</a:t>
            </a:r>
            <a:endParaRPr lang="en" sz="4400" dirty="0"/>
          </a:p>
        </p:txBody>
      </p:sp>
      <p:pic>
        <p:nvPicPr>
          <p:cNvPr id="5" name="Graphic 2" descr="Classroom">
            <a:extLst>
              <a:ext uri="{FF2B5EF4-FFF2-40B4-BE49-F238E27FC236}">
                <a16:creationId xmlns:a16="http://schemas.microsoft.com/office/drawing/2014/main" id="{0FE25A51-94F9-4C8B-A2EA-0084F9C1A8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815763" y="3486139"/>
            <a:ext cx="3614760" cy="36147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26335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81052" y="3637567"/>
            <a:ext cx="16444203" cy="1865470"/>
          </a:xfrm>
          <a:prstGeom prst="rect">
            <a:avLst/>
          </a:prstGeom>
        </p:spPr>
        <p:txBody>
          <a:bodyPr lIns="182789" tIns="182789" rIns="182789" bIns="182789" anchor="b" anchorCtr="0">
            <a:noAutofit/>
          </a:bodyPr>
          <a:lstStyle/>
          <a:p>
            <a:r>
              <a:rPr lang="en-US" sz="9600" dirty="0"/>
              <a:t>Obtain/Build</a:t>
            </a:r>
            <a:endParaRPr lang="en" sz="9596" dirty="0"/>
          </a:p>
        </p:txBody>
      </p:sp>
      <p:sp>
        <p:nvSpPr>
          <p:cNvPr id="156" name="Shape 156"/>
          <p:cNvSpPr txBox="1">
            <a:spLocks noGrp="1"/>
          </p:cNvSpPr>
          <p:nvPr>
            <p:ph type="subTitle" idx="1"/>
          </p:nvPr>
        </p:nvSpPr>
        <p:spPr>
          <a:xfrm>
            <a:off x="781052" y="5575480"/>
            <a:ext cx="16444203" cy="864999"/>
          </a:xfrm>
          <a:prstGeom prst="rect">
            <a:avLst/>
          </a:prstGeom>
        </p:spPr>
        <p:txBody>
          <a:bodyPr lIns="182789" tIns="182789" rIns="182789" bIns="182789" anchor="t" anchorCtr="0">
            <a:noAutofit/>
          </a:bodyPr>
          <a:lstStyle/>
          <a:p>
            <a:r>
              <a:rPr lang="en-US" dirty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9678019"/>
      </p:ext>
    </p:extLst>
  </p:cSld>
  <p:clrMapOvr>
    <a:masterClrMapping/>
  </p:clrMapOvr>
</p:sld>
</file>

<file path=ppt/theme/theme1.xml><?xml version="1.0" encoding="utf-8"?>
<a:theme xmlns:a="http://schemas.openxmlformats.org/drawingml/2006/main" name="3_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71</Words>
  <Application>Microsoft Office PowerPoint</Application>
  <PresentationFormat>Custom</PresentationFormat>
  <Paragraphs>12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Courier New</vt:lpstr>
      <vt:lpstr>Roboto</vt:lpstr>
      <vt:lpstr>3_Packt</vt:lpstr>
      <vt:lpstr>Design and Transition</vt:lpstr>
      <vt:lpstr>Purpose of the Design and Transition Activity</vt:lpstr>
      <vt:lpstr>Examples Involving the Design and Transition Activity</vt:lpstr>
      <vt:lpstr>Obtain/Build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Name Here</dc:title>
  <dc:creator>Bhagyashri Srivastava</dc:creator>
  <cp:lastModifiedBy>Siddhant Topre</cp:lastModifiedBy>
  <cp:revision>46</cp:revision>
  <dcterms:created xsi:type="dcterms:W3CDTF">2019-05-16T06:49:44Z</dcterms:created>
  <dcterms:modified xsi:type="dcterms:W3CDTF">2019-12-26T13:32:36Z</dcterms:modified>
</cp:coreProperties>
</file>