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"/>
  </p:notesMasterIdLst>
  <p:sldIdLst>
    <p:sldId id="269" r:id="rId2"/>
    <p:sldId id="277" r:id="rId3"/>
    <p:sldId id="279" r:id="rId4"/>
    <p:sldId id="271" r:id="rId5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93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844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24390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Obtain/Build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2386309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Purpose:</a:t>
            </a:r>
          </a:p>
          <a:p>
            <a:pPr marL="2011680" indent="-710985" defTabSz="914018">
              <a:buClr>
                <a:srgbClr val="434343"/>
              </a:buClr>
              <a:buFont typeface="Courier New" panose="02070309020205020404" pitchFamily="49" charset="0"/>
              <a:buChar char="o"/>
              <a:defRPr/>
            </a:pPr>
            <a:r>
              <a:rPr lang="en-US" sz="4000" kern="0">
                <a:solidFill>
                  <a:srgbClr val="434343"/>
                </a:solidFill>
              </a:rPr>
              <a:t>Ensure </a:t>
            </a:r>
            <a:r>
              <a:rPr lang="en-US" sz="4000" kern="0" dirty="0">
                <a:solidFill>
                  <a:srgbClr val="434343"/>
                </a:solidFill>
              </a:rPr>
              <a:t>that service components are available when and where they are needed, and meet agreed specifications</a:t>
            </a:r>
          </a:p>
          <a:p>
            <a:pPr marL="2011680" indent="-710985" defTabSz="914018">
              <a:buClr>
                <a:srgbClr val="434343"/>
              </a:buClr>
              <a:buFont typeface="Courier New" panose="02070309020205020404" pitchFamily="49" charset="0"/>
              <a:buChar char="o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All new resources are obtained via Obtain/build</a:t>
            </a:r>
          </a:p>
          <a:p>
            <a:pPr marL="2011680" indent="-710985" defTabSz="914018">
              <a:buClr>
                <a:srgbClr val="434343"/>
              </a:buClr>
              <a:buFont typeface="Courier New" panose="02070309020205020404" pitchFamily="49" charset="0"/>
              <a:buChar char="o"/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Purpose of the Design &amp; Transition Activity</a:t>
            </a:r>
            <a:endParaRPr lang="en" sz="44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417A53D-3694-4C69-B2AE-830C7FFE0AFA}"/>
              </a:ext>
            </a:extLst>
          </p:cNvPr>
          <p:cNvSpPr/>
          <p:nvPr/>
        </p:nvSpPr>
        <p:spPr>
          <a:xfrm>
            <a:off x="13775050" y="4126112"/>
            <a:ext cx="2030015" cy="2030015"/>
          </a:xfrm>
          <a:custGeom>
            <a:avLst/>
            <a:gdLst>
              <a:gd name="connsiteX0" fmla="*/ 0 w 2030015"/>
              <a:gd name="connsiteY0" fmla="*/ 1015008 h 2030015"/>
              <a:gd name="connsiteX1" fmla="*/ 1015008 w 2030015"/>
              <a:gd name="connsiteY1" fmla="*/ 0 h 2030015"/>
              <a:gd name="connsiteX2" fmla="*/ 2030016 w 2030015"/>
              <a:gd name="connsiteY2" fmla="*/ 1015008 h 2030015"/>
              <a:gd name="connsiteX3" fmla="*/ 1015008 w 2030015"/>
              <a:gd name="connsiteY3" fmla="*/ 2030016 h 2030015"/>
              <a:gd name="connsiteX4" fmla="*/ 0 w 2030015"/>
              <a:gd name="connsiteY4" fmla="*/ 1015008 h 20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2030015">
                <a:moveTo>
                  <a:pt x="0" y="1015008"/>
                </a:moveTo>
                <a:cubicBezTo>
                  <a:pt x="0" y="454435"/>
                  <a:pt x="454435" y="0"/>
                  <a:pt x="1015008" y="0"/>
                </a:cubicBezTo>
                <a:cubicBezTo>
                  <a:pt x="1575581" y="0"/>
                  <a:pt x="2030016" y="454435"/>
                  <a:pt x="2030016" y="1015008"/>
                </a:cubicBezTo>
                <a:cubicBezTo>
                  <a:pt x="2030016" y="1575581"/>
                  <a:pt x="1575581" y="2030016"/>
                  <a:pt x="1015008" y="2030016"/>
                </a:cubicBezTo>
                <a:cubicBezTo>
                  <a:pt x="454435" y="2030016"/>
                  <a:pt x="0" y="1575581"/>
                  <a:pt x="0" y="1015008"/>
                </a:cubicBezTo>
                <a:close/>
              </a:path>
            </a:pathLst>
          </a:custGeom>
          <a:solidFill>
            <a:srgbClr val="7030A0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97289" tIns="297289" rIns="297289" bIns="297289" numCol="1" spcCol="127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Obtain/ Build</a:t>
            </a:r>
          </a:p>
        </p:txBody>
      </p:sp>
    </p:spTree>
    <p:extLst>
      <p:ext uri="{BB962C8B-B14F-4D97-AF65-F5344CB8AC3E}">
        <p14:creationId xmlns:p14="http://schemas.microsoft.com/office/powerpoint/2010/main" val="108171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3" y="1718095"/>
            <a:ext cx="1165092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Purchasing a new software license as a result of a user request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Developing a new module of an application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Examples Involving the Obtain/Build Activity</a:t>
            </a:r>
            <a:endParaRPr lang="en" sz="4400" dirty="0"/>
          </a:p>
        </p:txBody>
      </p:sp>
      <p:pic>
        <p:nvPicPr>
          <p:cNvPr id="5" name="Graphic 2" descr="Classroom">
            <a:extLst>
              <a:ext uri="{FF2B5EF4-FFF2-40B4-BE49-F238E27FC236}">
                <a16:creationId xmlns:a16="http://schemas.microsoft.com/office/drawing/2014/main" id="{55979C0A-A3DF-467F-B85B-C99D74DD2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15763" y="3486139"/>
            <a:ext cx="3614760" cy="36147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2633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600"/>
              <a:t>Deliver and </a:t>
            </a:r>
            <a:r>
              <a:rPr lang="en-US" sz="9600" dirty="0"/>
              <a:t>Support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72</Words>
  <Application>Microsoft Office PowerPoint</Application>
  <PresentationFormat>Custom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Roboto</vt:lpstr>
      <vt:lpstr>3_Packt</vt:lpstr>
      <vt:lpstr>Obtain/Build</vt:lpstr>
      <vt:lpstr>Purpose of the Design &amp; Transition Activity</vt:lpstr>
      <vt:lpstr>Examples Involving the Obtain/Build Activity</vt:lpstr>
      <vt:lpstr>Deliver and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46</cp:revision>
  <dcterms:created xsi:type="dcterms:W3CDTF">2019-05-16T06:49:44Z</dcterms:created>
  <dcterms:modified xsi:type="dcterms:W3CDTF">2019-12-26T13:32:56Z</dcterms:modified>
</cp:coreProperties>
</file>