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9"/>
  </p:notesMasterIdLst>
  <p:sldIdLst>
    <p:sldId id="269" r:id="rId3"/>
    <p:sldId id="262" r:id="rId4"/>
    <p:sldId id="266" r:id="rId5"/>
    <p:sldId id="277" r:id="rId6"/>
    <p:sldId id="270" r:id="rId7"/>
    <p:sldId id="271" r:id="rId8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D4A"/>
    <a:srgbClr val="10A1A6"/>
    <a:srgbClr val="29BEC6"/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2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78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469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89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796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847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3783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4"/>
            <a:ext cx="10281039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14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6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5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417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93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362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253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67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426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081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0261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853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4449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569641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Change Enablement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1" y="1718095"/>
            <a:ext cx="11747085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 To maximize the number of successful IT changes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Risks must be properly assessed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Changes must be authorized and documented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 change schedule should be maintained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Concepts</a:t>
            </a:r>
            <a:endParaRPr lang="en" sz="4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9AACD7-EA6F-433B-9D56-0B0F6BFB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7F8"/>
              </a:clrFrom>
              <a:clrTo>
                <a:srgbClr val="F6F7F8">
                  <a:alpha val="0"/>
                </a:srgbClr>
              </a:clrTo>
            </a:clrChange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589" y="3699187"/>
            <a:ext cx="6168324" cy="344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2153" y="2952151"/>
            <a:ext cx="5616001" cy="1905034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5601" dirty="0"/>
              <a:t>Definition of Change</a:t>
            </a:r>
            <a:endParaRPr lang="en" sz="5601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2149" y="5166095"/>
            <a:ext cx="5616001" cy="2601682"/>
          </a:xfrm>
          <a:prstGeom prst="rect">
            <a:avLst/>
          </a:prstGeom>
        </p:spPr>
        <p:txBody>
          <a:bodyPr lIns="182789" tIns="182789" rIns="182789" bIns="182789" anchor="t" anchorCtr="0">
            <a:spAutoFit/>
          </a:bodyPr>
          <a:lstStyle/>
          <a:p>
            <a:r>
              <a:rPr lang="en-US" sz="3201" dirty="0"/>
              <a:t>Addition, modification, or removal of anything that could have a direct or indirect effect on services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210956" y="1467599"/>
            <a:ext cx="7507801" cy="1922419"/>
          </a:xfrm>
          <a:prstGeom prst="rect">
            <a:avLst/>
          </a:prstGeom>
          <a:solidFill>
            <a:srgbClr val="3E5DAA"/>
          </a:solidFill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dirty="0"/>
              <a:t>STANDARD</a:t>
            </a:r>
            <a:br>
              <a:rPr lang="en-US" dirty="0"/>
            </a:br>
            <a:r>
              <a:rPr lang="en-US" sz="2500" dirty="0"/>
              <a:t>Low-risk, pre-authorized changes that are </a:t>
            </a:r>
            <a:br>
              <a:rPr lang="en-US" sz="2500" dirty="0"/>
            </a:br>
            <a:r>
              <a:rPr lang="en-US" sz="2500" dirty="0"/>
              <a:t>well-understood and fully-documented</a:t>
            </a:r>
          </a:p>
        </p:txBody>
      </p:sp>
      <p:cxnSp>
        <p:nvCxnSpPr>
          <p:cNvPr id="187" name="Shape 187"/>
          <p:cNvCxnSpPr>
            <a:cxnSpLocks/>
            <a:stCxn id="186" idx="2"/>
            <a:endCxn id="188" idx="0"/>
          </p:cNvCxnSpPr>
          <p:nvPr/>
        </p:nvCxnSpPr>
        <p:spPr>
          <a:xfrm>
            <a:off x="11964852" y="3390019"/>
            <a:ext cx="0" cy="1227663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210956" y="4617732"/>
            <a:ext cx="7507801" cy="1922419"/>
          </a:xfrm>
          <a:prstGeom prst="rect">
            <a:avLst/>
          </a:prstGeom>
          <a:solidFill>
            <a:srgbClr val="4C3896"/>
          </a:solidFill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dirty="0"/>
              <a:t>NORMAL</a:t>
            </a:r>
            <a:br>
              <a:rPr lang="en-US" dirty="0"/>
            </a:br>
            <a:r>
              <a:rPr lang="en-US" sz="2500" dirty="0"/>
              <a:t>Changes that need to be scheduled, assessed and authorized following a standard process</a:t>
            </a:r>
          </a:p>
        </p:txBody>
      </p:sp>
      <p:cxnSp>
        <p:nvCxnSpPr>
          <p:cNvPr id="189" name="Shape 189"/>
          <p:cNvCxnSpPr>
            <a:cxnSpLocks/>
            <a:stCxn id="188" idx="2"/>
            <a:endCxn id="190" idx="0"/>
          </p:cNvCxnSpPr>
          <p:nvPr/>
        </p:nvCxnSpPr>
        <p:spPr>
          <a:xfrm>
            <a:off x="11964852" y="6540149"/>
            <a:ext cx="0" cy="1227663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210957" y="7767777"/>
            <a:ext cx="7507801" cy="1922419"/>
          </a:xfrm>
          <a:prstGeom prst="rect">
            <a:avLst/>
          </a:prstGeom>
          <a:solidFill>
            <a:srgbClr val="BE1A8C"/>
          </a:solidFill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dirty="0"/>
              <a:t>EMERGENCY</a:t>
            </a:r>
            <a:br>
              <a:rPr lang="en-US" dirty="0"/>
            </a:br>
            <a:r>
              <a:rPr lang="en-US" sz="2500" dirty="0"/>
              <a:t>Must be implemented as soon as possible, but not without documenting and authorization</a:t>
            </a:r>
          </a:p>
        </p:txBody>
      </p:sp>
      <p:sp>
        <p:nvSpPr>
          <p:cNvPr id="16" name="Shape 184">
            <a:extLst>
              <a:ext uri="{FF2B5EF4-FFF2-40B4-BE49-F238E27FC236}">
                <a16:creationId xmlns:a16="http://schemas.microsoft.com/office/drawing/2014/main" id="{B98A6290-7B89-4180-9A8E-C42A2379F685}"/>
              </a:ext>
            </a:extLst>
          </p:cNvPr>
          <p:cNvSpPr txBox="1">
            <a:spLocks/>
          </p:cNvSpPr>
          <p:nvPr/>
        </p:nvSpPr>
        <p:spPr>
          <a:xfrm>
            <a:off x="9443753" y="-437435"/>
            <a:ext cx="5616001" cy="1905034"/>
          </a:xfrm>
          <a:prstGeom prst="rect">
            <a:avLst/>
          </a:prstGeom>
          <a:noFill/>
          <a:ln>
            <a:noFill/>
          </a:ln>
        </p:spPr>
        <p:txBody>
          <a:bodyPr lIns="182789" tIns="182789" rIns="182789" bIns="18278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defTabSz="914400"/>
            <a:r>
              <a:rPr lang="en-US" sz="5601" kern="0" dirty="0">
                <a:solidFill>
                  <a:srgbClr val="434343"/>
                </a:solidFill>
              </a:rPr>
              <a:t>Types of change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Concept of Change Authority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B7008A35-8672-47D2-8E62-26061FE741B3}"/>
              </a:ext>
            </a:extLst>
          </p:cNvPr>
          <p:cNvSpPr txBox="1">
            <a:spLocks/>
          </p:cNvSpPr>
          <p:nvPr/>
        </p:nvSpPr>
        <p:spPr>
          <a:xfrm>
            <a:off x="502971" y="1718095"/>
            <a:ext cx="11747085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DEFINITION: Person or group who authorizes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a change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For low-risk changes, it is usually someone who can make rapid decisions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For higher risk changes it can be as high as the board of directors</a:t>
            </a:r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C40AC87C-60AE-4769-8C33-6F822CD8A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50549" y="2823540"/>
            <a:ext cx="4635160" cy="46351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9878645" y="1451260"/>
            <a:ext cx="7670227" cy="7379727"/>
          </a:xfrm>
          <a:prstGeom prst="rect">
            <a:avLst/>
          </a:prstGeom>
        </p:spPr>
        <p:txBody>
          <a:bodyPr lIns="182699" tIns="182699" rIns="182699" bIns="182699" anchor="ctr" anchorCtr="0">
            <a:noAutofit/>
          </a:bodyPr>
          <a:lstStyle/>
          <a:p>
            <a:pPr marL="685171" indent="-685171">
              <a:buFont typeface="Calibri" panose="020F0502020204030204" pitchFamily="34" charset="0"/>
              <a:buChar char="●"/>
            </a:pPr>
            <a:r>
              <a:rPr lang="en-US" sz="3996" dirty="0"/>
              <a:t>Changes have to be managed both from a technical and an organizational perspective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BD6F36-755C-470B-93AD-A17507B79036}"/>
              </a:ext>
            </a:extLst>
          </p:cNvPr>
          <p:cNvSpPr/>
          <p:nvPr/>
        </p:nvSpPr>
        <p:spPr>
          <a:xfrm>
            <a:off x="519197" y="3316637"/>
            <a:ext cx="8160677" cy="4649491"/>
          </a:xfrm>
          <a:prstGeom prst="rect">
            <a:avLst/>
          </a:prstGeom>
          <a:solidFill>
            <a:srgbClr val="29BEC6"/>
          </a:solidFill>
          <a:ln w="25400">
            <a:solidFill>
              <a:srgbClr val="10A1A6"/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endParaRPr lang="en-GB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8FF74E-C972-4970-B42E-E90AC1608125}"/>
              </a:ext>
            </a:extLst>
          </p:cNvPr>
          <p:cNvSpPr/>
          <p:nvPr/>
        </p:nvSpPr>
        <p:spPr>
          <a:xfrm>
            <a:off x="1088757" y="4722222"/>
            <a:ext cx="3192652" cy="2559803"/>
          </a:xfrm>
          <a:prstGeom prst="rect">
            <a:avLst/>
          </a:prstGeom>
          <a:solidFill>
            <a:srgbClr val="EE2D4A"/>
          </a:solidFill>
          <a:ln/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Change Enablement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B4054E-102F-449A-B96B-AB625C742910}"/>
              </a:ext>
            </a:extLst>
          </p:cNvPr>
          <p:cNvSpPr/>
          <p:nvPr/>
        </p:nvSpPr>
        <p:spPr>
          <a:xfrm>
            <a:off x="4884315" y="4722222"/>
            <a:ext cx="3192652" cy="2559803"/>
          </a:xfrm>
          <a:prstGeom prst="rect">
            <a:avLst/>
          </a:prstGeom>
          <a:solidFill>
            <a:srgbClr val="EE2D4A"/>
          </a:solidFill>
          <a:ln/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Organizational Change Management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0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Change Enablement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164</Words>
  <Application>Microsoft Office PowerPoint</Application>
  <PresentationFormat>Custom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3_Packt</vt:lpstr>
      <vt:lpstr>4_Packt</vt:lpstr>
      <vt:lpstr>Change Enablement</vt:lpstr>
      <vt:lpstr>Key Concepts</vt:lpstr>
      <vt:lpstr>Definition of Change</vt:lpstr>
      <vt:lpstr>The Concept of Change Authority</vt:lpstr>
      <vt:lpstr>PowerPoint Presentation</vt:lpstr>
      <vt:lpstr>Change Enablement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38</cp:revision>
  <dcterms:created xsi:type="dcterms:W3CDTF">2019-05-16T06:49:44Z</dcterms:created>
  <dcterms:modified xsi:type="dcterms:W3CDTF">2020-01-23T08:33:42Z</dcterms:modified>
</cp:coreProperties>
</file>