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9"/>
  </p:notesMasterIdLst>
  <p:sldIdLst>
    <p:sldId id="269" r:id="rId3"/>
    <p:sldId id="262" r:id="rId4"/>
    <p:sldId id="270" r:id="rId5"/>
    <p:sldId id="266" r:id="rId6"/>
    <p:sldId id="277" r:id="rId7"/>
    <p:sldId id="271" r:id="rId8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1A6"/>
    <a:srgbClr val="29BEC6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2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10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98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52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82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92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497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118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0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19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4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663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740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08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475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415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069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6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33816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Problem Management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01287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 identifying actual and potential causes of incidents, and managing workarounds and known errors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Reduces the likelihood and impact of incidents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Problems should be detected early in the life of a service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This practice can be both REACTIVE and PROACTIVE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Problems should be distinguished from Incidents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Problem Management?</a:t>
            </a:r>
            <a:endParaRPr lang="en"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4E1705-5946-48E2-9061-173878DE2CE2}"/>
              </a:ext>
            </a:extLst>
          </p:cNvPr>
          <p:cNvGrpSpPr/>
          <p:nvPr/>
        </p:nvGrpSpPr>
        <p:grpSpPr>
          <a:xfrm>
            <a:off x="12706365" y="3524480"/>
            <a:ext cx="5370364" cy="3859312"/>
            <a:chOff x="14585990" y="7270778"/>
            <a:chExt cx="3692037" cy="2653215"/>
          </a:xfrm>
        </p:grpSpPr>
        <p:pic>
          <p:nvPicPr>
            <p:cNvPr id="6" name="Graphic 5" descr="Head with gears">
              <a:extLst>
                <a:ext uri="{FF2B5EF4-FFF2-40B4-BE49-F238E27FC236}">
                  <a16:creationId xmlns:a16="http://schemas.microsoft.com/office/drawing/2014/main" id="{06EAD561-5470-49EA-9B63-FA2DB0085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04862" y="7270778"/>
              <a:ext cx="2653215" cy="26532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E306A4-DAC9-42B7-B056-068322F229AD}"/>
                </a:ext>
              </a:extLst>
            </p:cNvPr>
            <p:cNvSpPr/>
            <p:nvPr/>
          </p:nvSpPr>
          <p:spPr>
            <a:xfrm>
              <a:off x="14585990" y="7270778"/>
              <a:ext cx="3692037" cy="923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PROBLEM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BF545D4E-BADF-4510-9E0C-84EF49CF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591460" y="7527794"/>
              <a:ext cx="2396199" cy="23961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35237" y="2467765"/>
            <a:ext cx="8086422" cy="2960401"/>
          </a:xfrm>
          <a:prstGeom prst="rect">
            <a:avLst/>
          </a:prstGeom>
        </p:spPr>
        <p:txBody>
          <a:bodyPr lIns="182699" tIns="182699" rIns="182699" bIns="182699" anchor="b" anchorCtr="0">
            <a:noAutofit/>
          </a:bodyPr>
          <a:lstStyle/>
          <a:p>
            <a:r>
              <a:rPr lang="en-IN" dirty="0"/>
              <a:t>Problem</a:t>
            </a:r>
            <a:endParaRPr lang="en"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9878645" y="2213260"/>
            <a:ext cx="7670227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algn="ctr"/>
            <a:r>
              <a:rPr lang="en-US" sz="3996" dirty="0"/>
              <a:t>A problem that has been analyzed but has Not been resolved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1208692" y="5428166"/>
            <a:ext cx="6739512" cy="2466698"/>
          </a:xfrm>
          <a:prstGeom prst="rect">
            <a:avLst/>
          </a:prstGeom>
        </p:spPr>
        <p:txBody>
          <a:bodyPr lIns="182699" tIns="182699" rIns="182699" bIns="182699" anchor="t" anchorCtr="0">
            <a:noAutofit/>
          </a:bodyPr>
          <a:lstStyle/>
          <a:p>
            <a:pPr>
              <a:lnSpc>
                <a:spcPct val="114000"/>
              </a:lnSpc>
              <a:spcAft>
                <a:spcPts val="1598"/>
              </a:spcAft>
            </a:pPr>
            <a:r>
              <a:rPr lang="en-US" sz="3597" dirty="0"/>
              <a:t>A cause, or potential cause, of prior, current or future incidents</a:t>
            </a:r>
          </a:p>
        </p:txBody>
      </p:sp>
      <p:sp>
        <p:nvSpPr>
          <p:cNvPr id="5" name="Shape 195">
            <a:extLst>
              <a:ext uri="{FF2B5EF4-FFF2-40B4-BE49-F238E27FC236}">
                <a16:creationId xmlns:a16="http://schemas.microsoft.com/office/drawing/2014/main" id="{65553494-F355-44E6-B66F-1C68A30746E5}"/>
              </a:ext>
            </a:extLst>
          </p:cNvPr>
          <p:cNvSpPr txBox="1">
            <a:spLocks/>
          </p:cNvSpPr>
          <p:nvPr/>
        </p:nvSpPr>
        <p:spPr>
          <a:xfrm>
            <a:off x="9374437" y="2334415"/>
            <a:ext cx="8086422" cy="2960401"/>
          </a:xfrm>
          <a:prstGeom prst="rect">
            <a:avLst/>
          </a:prstGeom>
          <a:noFill/>
          <a:ln>
            <a:noFill/>
          </a:ln>
        </p:spPr>
        <p:txBody>
          <a:bodyPr lIns="182699" tIns="182699" rIns="182699" bIns="18269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None/>
              <a:defRPr sz="8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defTabSz="914400"/>
            <a:r>
              <a:rPr lang="en-IN" kern="0" dirty="0">
                <a:solidFill>
                  <a:schemeClr val="bg1"/>
                </a:solidFill>
              </a:rPr>
              <a:t>Known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1D867-5DEA-4DB9-B2B8-A3DB37D25C1E}"/>
              </a:ext>
            </a:extLst>
          </p:cNvPr>
          <p:cNvSpPr/>
          <p:nvPr/>
        </p:nvSpPr>
        <p:spPr>
          <a:xfrm>
            <a:off x="6098583" y="1179791"/>
            <a:ext cx="6090834" cy="1441342"/>
          </a:xfrm>
          <a:prstGeom prst="rect">
            <a:avLst/>
          </a:prstGeom>
          <a:solidFill>
            <a:srgbClr val="29BEC6"/>
          </a:solidFill>
          <a:ln>
            <a:solidFill>
              <a:srgbClr val="10A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C927C-3CA3-45AF-B9EA-F98F4AB30CFD}"/>
              </a:ext>
            </a:extLst>
          </p:cNvPr>
          <p:cNvSpPr/>
          <p:nvPr/>
        </p:nvSpPr>
        <p:spPr>
          <a:xfrm>
            <a:off x="6929744" y="1438797"/>
            <a:ext cx="4641015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90830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4673498"/>
            <a:ext cx="5616001" cy="1905034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5601" dirty="0"/>
              <a:t>The Three Steps of Problem Management</a:t>
            </a:r>
            <a:endParaRPr lang="en" sz="560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1866E0-62F4-4A25-BA6B-C4F5B20807F8}"/>
              </a:ext>
            </a:extLst>
          </p:cNvPr>
          <p:cNvSpPr/>
          <p:nvPr/>
        </p:nvSpPr>
        <p:spPr>
          <a:xfrm>
            <a:off x="7008345" y="604694"/>
            <a:ext cx="3391018" cy="2394882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 IDENTIFICATION</a:t>
            </a:r>
            <a:endParaRPr lang="en-GB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399235-D99E-48AC-809C-096F6B651315}"/>
              </a:ext>
            </a:extLst>
          </p:cNvPr>
          <p:cNvSpPr/>
          <p:nvPr/>
        </p:nvSpPr>
        <p:spPr>
          <a:xfrm>
            <a:off x="7008345" y="3692882"/>
            <a:ext cx="3391018" cy="2394882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 CONTROL</a:t>
            </a:r>
            <a:endParaRPr lang="en-GB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3CFD10-AA26-4B75-BDD4-E60989314E0B}"/>
              </a:ext>
            </a:extLst>
          </p:cNvPr>
          <p:cNvSpPr/>
          <p:nvPr/>
        </p:nvSpPr>
        <p:spPr>
          <a:xfrm>
            <a:off x="7008345" y="6781070"/>
            <a:ext cx="3391018" cy="2394882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en-GB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7FED8E-3AC3-4CE0-A0BB-55D8978556C1}"/>
              </a:ext>
            </a:extLst>
          </p:cNvPr>
          <p:cNvSpPr/>
          <p:nvPr/>
        </p:nvSpPr>
        <p:spPr>
          <a:xfrm>
            <a:off x="10620345" y="604694"/>
            <a:ext cx="7264699" cy="2394882"/>
          </a:xfrm>
          <a:prstGeom prst="rect">
            <a:avLst/>
          </a:prstGeom>
          <a:solidFill>
            <a:schemeClr val="bg1"/>
          </a:solidFill>
          <a:ln>
            <a:solidFill>
              <a:srgbClr val="10A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Logging (in a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record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gathering</a:t>
            </a:r>
            <a:endParaRPr lang="en-GB" sz="2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00138D-EA7F-42DA-82D7-DB3F253DA2AA}"/>
              </a:ext>
            </a:extLst>
          </p:cNvPr>
          <p:cNvSpPr/>
          <p:nvPr/>
        </p:nvSpPr>
        <p:spPr>
          <a:xfrm>
            <a:off x="10620345" y="3739588"/>
            <a:ext cx="7264699" cy="2301471"/>
          </a:xfrm>
          <a:prstGeom prst="rect">
            <a:avLst/>
          </a:prstGeom>
          <a:solidFill>
            <a:schemeClr val="bg1"/>
          </a:solidFill>
          <a:ln>
            <a:solidFill>
              <a:srgbClr val="10A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Prioritization</a:t>
            </a:r>
            <a:r>
              <a:rPr lang="en-GB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(for example: Impact and probability)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Cause Analysis (on all four dimensions)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Workaround identification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F6D638-7095-4756-9427-20C3AB32DCC9}"/>
              </a:ext>
            </a:extLst>
          </p:cNvPr>
          <p:cNvSpPr/>
          <p:nvPr/>
        </p:nvSpPr>
        <p:spPr>
          <a:xfrm>
            <a:off x="10620345" y="6801640"/>
            <a:ext cx="7264699" cy="2353742"/>
          </a:xfrm>
          <a:prstGeom prst="rect">
            <a:avLst/>
          </a:prstGeom>
          <a:solidFill>
            <a:schemeClr val="bg1"/>
          </a:solidFill>
          <a:ln>
            <a:solidFill>
              <a:srgbClr val="10A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of a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permanent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request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applying the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re-assessment of known errors</a:t>
            </a:r>
            <a:endParaRPr lang="en-GB" sz="2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Points Regarding Problem Management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8CE10541-B9BC-4AD4-81D1-A3F12B7B43B9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Some problems may remain known errors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Problem Management is similar to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Risk Management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Problems are solved only by implementing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 change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Problem Management and Incident Management depend on each other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pic>
        <p:nvPicPr>
          <p:cNvPr id="6" name="Picture 5" descr="A picture containing phone&#10;&#10;Description automatically generated">
            <a:extLst>
              <a:ext uri="{FF2B5EF4-FFF2-40B4-BE49-F238E27FC236}">
                <a16:creationId xmlns:a16="http://schemas.microsoft.com/office/drawing/2014/main" id="{E83786A8-E245-47C5-AAC8-51104059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366" y="2870043"/>
            <a:ext cx="5948004" cy="58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Service Request Management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190</Words>
  <Application>Microsoft Office PowerPoint</Application>
  <PresentationFormat>Custom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3_Packt</vt:lpstr>
      <vt:lpstr>4_Packt</vt:lpstr>
      <vt:lpstr>Problem Management</vt:lpstr>
      <vt:lpstr>What Is the Purpose of Problem Management?</vt:lpstr>
      <vt:lpstr>Problem</vt:lpstr>
      <vt:lpstr>The Three Steps of Problem Management</vt:lpstr>
      <vt:lpstr>Key Points Regarding Problem Management</vt:lpstr>
      <vt:lpstr>Service Request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41</cp:revision>
  <dcterms:created xsi:type="dcterms:W3CDTF">2019-05-16T06:49:44Z</dcterms:created>
  <dcterms:modified xsi:type="dcterms:W3CDTF">2020-01-23T08:41:25Z</dcterms:modified>
</cp:coreProperties>
</file>