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703" r:id="rId2"/>
  </p:sldMasterIdLst>
  <p:notesMasterIdLst>
    <p:notesMasterId r:id="rId9"/>
  </p:notesMasterIdLst>
  <p:sldIdLst>
    <p:sldId id="269" r:id="rId3"/>
    <p:sldId id="262" r:id="rId4"/>
    <p:sldId id="266" r:id="rId5"/>
    <p:sldId id="277" r:id="rId6"/>
    <p:sldId id="264" r:id="rId7"/>
    <p:sldId id="271" r:id="rId8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888"/>
    <a:srgbClr val="29BEC6"/>
    <a:srgbClr val="434343"/>
    <a:srgbClr val="3E5DAA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501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473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2109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3370445"/>
            <a:ext cx="18288000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1" name="Shape 21"/>
          <p:cNvSpPr/>
          <p:nvPr/>
        </p:nvSpPr>
        <p:spPr>
          <a:xfrm>
            <a:off x="0" y="3370445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2987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rot="10800000" flipH="1">
            <a:off x="0" y="3370445"/>
            <a:ext cx="18288000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7" name="Shape 27"/>
          <p:cNvSpPr/>
          <p:nvPr/>
        </p:nvSpPr>
        <p:spPr>
          <a:xfrm>
            <a:off x="0" y="3370445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43802" y="3836375"/>
            <a:ext cx="7999800" cy="541788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9388502" y="3836375"/>
            <a:ext cx="7999800" cy="541788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9524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2820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 rot="10800000" flipH="1">
            <a:off x="6553205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9" name="Shape 39"/>
          <p:cNvSpPr/>
          <p:nvPr/>
        </p:nvSpPr>
        <p:spPr>
          <a:xfrm rot="-5400000">
            <a:off x="1520686" y="5032524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defRPr sz="4799"/>
            </a:lvl1pPr>
            <a:lvl2pPr lvl="1" rtl="0">
              <a:spcBef>
                <a:spcPts val="0"/>
              </a:spcBef>
              <a:buSzPct val="100000"/>
              <a:defRPr sz="4799"/>
            </a:lvl2pPr>
            <a:lvl3pPr lvl="2" rtl="0">
              <a:spcBef>
                <a:spcPts val="0"/>
              </a:spcBef>
              <a:buSzPct val="100000"/>
              <a:defRPr sz="4799"/>
            </a:lvl3pPr>
            <a:lvl4pPr lvl="3" rtl="0">
              <a:spcBef>
                <a:spcPts val="0"/>
              </a:spcBef>
              <a:buSzPct val="100000"/>
              <a:defRPr sz="4799"/>
            </a:lvl4pPr>
            <a:lvl5pPr lvl="4" rtl="0">
              <a:spcBef>
                <a:spcPts val="0"/>
              </a:spcBef>
              <a:buSzPct val="100000"/>
              <a:defRPr sz="4799"/>
            </a:lvl5pPr>
            <a:lvl6pPr lvl="5" rtl="0">
              <a:spcBef>
                <a:spcPts val="0"/>
              </a:spcBef>
              <a:buSzPct val="100000"/>
              <a:defRPr sz="4799"/>
            </a:lvl6pPr>
            <a:lvl7pPr lvl="6" rtl="0">
              <a:spcBef>
                <a:spcPts val="0"/>
              </a:spcBef>
              <a:buSzPct val="100000"/>
              <a:defRPr sz="4799"/>
            </a:lvl7pPr>
            <a:lvl8pPr lvl="7" rtl="0">
              <a:spcBef>
                <a:spcPts val="0"/>
              </a:spcBef>
              <a:buSzPct val="100000"/>
              <a:defRPr sz="4799"/>
            </a:lvl8pPr>
            <a:lvl9pPr lvl="8" rtl="0">
              <a:spcBef>
                <a:spcPts val="0"/>
              </a:spcBef>
              <a:buSzPct val="100000"/>
              <a:defRPr sz="4799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2150" y="2930243"/>
            <a:ext cx="5616000" cy="632407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32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3923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3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0"/>
            </a:lvl1pPr>
            <a:lvl2pPr lvl="1" rtl="0">
              <a:spcBef>
                <a:spcPts val="0"/>
              </a:spcBef>
              <a:buSzPct val="100000"/>
              <a:defRPr sz="12000"/>
            </a:lvl2pPr>
            <a:lvl3pPr lvl="2" rtl="0">
              <a:spcBef>
                <a:spcPts val="0"/>
              </a:spcBef>
              <a:buSzPct val="100000"/>
              <a:defRPr sz="12000"/>
            </a:lvl3pPr>
            <a:lvl4pPr lvl="3" rtl="0">
              <a:spcBef>
                <a:spcPts val="0"/>
              </a:spcBef>
              <a:buSzPct val="100000"/>
              <a:defRPr sz="12000"/>
            </a:lvl4pPr>
            <a:lvl5pPr lvl="4" rtl="0">
              <a:spcBef>
                <a:spcPts val="0"/>
              </a:spcBef>
              <a:buSzPct val="100000"/>
              <a:defRPr sz="12000"/>
            </a:lvl5pPr>
            <a:lvl6pPr lvl="5" rtl="0">
              <a:spcBef>
                <a:spcPts val="0"/>
              </a:spcBef>
              <a:buSzPct val="100000"/>
              <a:defRPr sz="12000"/>
            </a:lvl6pPr>
            <a:lvl7pPr lvl="6" rtl="0">
              <a:spcBef>
                <a:spcPts val="0"/>
              </a:spcBef>
              <a:buSzPct val="100000"/>
              <a:defRPr sz="12000"/>
            </a:lvl7pPr>
            <a:lvl8pPr lvl="7" rtl="0">
              <a:spcBef>
                <a:spcPts val="0"/>
              </a:spcBef>
              <a:buSzPct val="100000"/>
              <a:defRPr sz="12000"/>
            </a:lvl8pPr>
            <a:lvl9pPr lvl="8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4497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9074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921903" y="2495444"/>
            <a:ext cx="16444200" cy="3925182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F3F3F3"/>
              </a:buClr>
              <a:buSzPct val="100000"/>
              <a:defRPr sz="24001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90804" y="6544824"/>
            <a:ext cx="11906399" cy="2600396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01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44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6630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17403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081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4754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7415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0695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161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338161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7056012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Service Desk</a:t>
            </a:r>
            <a:endParaRPr lang="en" sz="9596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12241478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PURPOSE: To capture demand for incident resolution and service requests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Should act as a Single Point of Contact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Enable communication from and to the users 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Has a major influence on user experience </a:t>
            </a:r>
            <a:br>
              <a:rPr lang="en-US" sz="4000" kern="0" dirty="0">
                <a:solidFill>
                  <a:srgbClr val="434343"/>
                </a:solidFill>
              </a:rPr>
            </a:br>
            <a:r>
              <a:rPr lang="en-US" sz="4000" kern="0" dirty="0">
                <a:solidFill>
                  <a:srgbClr val="434343"/>
                </a:solidFill>
              </a:rPr>
              <a:t>and perception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What Is the Purpose of a Service Desk?</a:t>
            </a:r>
            <a:endParaRPr lang="en" sz="4400" dirty="0"/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E1FFC91F-6D5E-496E-A513-000307561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0594" y="3074577"/>
            <a:ext cx="3864596" cy="386459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2153" y="1429257"/>
            <a:ext cx="5616001" cy="1905034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5400" dirty="0"/>
              <a:t>Different Types of Service Desks</a:t>
            </a:r>
            <a:endParaRPr lang="en" sz="5601" dirty="0"/>
          </a:p>
        </p:txBody>
      </p:sp>
      <p:sp>
        <p:nvSpPr>
          <p:cNvPr id="14" name="Shape 185">
            <a:extLst>
              <a:ext uri="{FF2B5EF4-FFF2-40B4-BE49-F238E27FC236}">
                <a16:creationId xmlns:a16="http://schemas.microsoft.com/office/drawing/2014/main" id="{4FB8A9D3-DB09-49F4-B043-1C438F28B673}"/>
              </a:ext>
            </a:extLst>
          </p:cNvPr>
          <p:cNvSpPr txBox="1">
            <a:spLocks/>
          </p:cNvSpPr>
          <p:nvPr/>
        </p:nvSpPr>
        <p:spPr>
          <a:xfrm>
            <a:off x="452149" y="3334291"/>
            <a:ext cx="5616001" cy="4551292"/>
          </a:xfrm>
          <a:prstGeom prst="rect">
            <a:avLst/>
          </a:prstGeom>
          <a:noFill/>
          <a:ln>
            <a:noFill/>
          </a:ln>
        </p:spPr>
        <p:txBody>
          <a:bodyPr lIns="182789" tIns="182789" rIns="182789" bIns="18278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Calibri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39" indent="-457239" defTabSz="914018">
              <a:buClr>
                <a:srgbClr val="FFFFFF"/>
              </a:buClr>
              <a:buFont typeface="Calibri" panose="020F0502020204030204" pitchFamily="34" charset="0"/>
              <a:buChar char="●"/>
              <a:defRPr/>
            </a:pPr>
            <a:r>
              <a:rPr lang="en-US" sz="3201" kern="0" dirty="0">
                <a:solidFill>
                  <a:srgbClr val="FFFFFF"/>
                </a:solidFill>
              </a:rPr>
              <a:t>Understanding and acting on the business context is an essential skill</a:t>
            </a:r>
          </a:p>
          <a:p>
            <a:pPr marL="457239" indent="-457239" defTabSz="914018">
              <a:buClr>
                <a:srgbClr val="FFFFFF"/>
              </a:buClr>
              <a:buFont typeface="Calibri" panose="020F0502020204030204" pitchFamily="34" charset="0"/>
              <a:buChar char="●"/>
              <a:defRPr/>
            </a:pPr>
            <a:r>
              <a:rPr lang="en-US" sz="3201" kern="0" dirty="0">
                <a:solidFill>
                  <a:srgbClr val="FFFFFF"/>
                </a:solidFill>
              </a:rPr>
              <a:t>They must demonstrate excellent customer service, empathy and </a:t>
            </a:r>
            <a:br>
              <a:rPr lang="en-US" sz="3201" kern="0" dirty="0">
                <a:solidFill>
                  <a:srgbClr val="FFFFFF"/>
                </a:solidFill>
              </a:rPr>
            </a:br>
            <a:r>
              <a:rPr lang="en-US" sz="3201" kern="0" dirty="0">
                <a:solidFill>
                  <a:srgbClr val="FFFFFF"/>
                </a:solidFill>
              </a:rPr>
              <a:t>emotional intelligence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6439C0B-2956-4894-B7C2-668361C71AC0}"/>
              </a:ext>
            </a:extLst>
          </p:cNvPr>
          <p:cNvSpPr/>
          <p:nvPr/>
        </p:nvSpPr>
        <p:spPr>
          <a:xfrm>
            <a:off x="7646545" y="2000739"/>
            <a:ext cx="2461509" cy="1575817"/>
          </a:xfrm>
          <a:custGeom>
            <a:avLst/>
            <a:gdLst>
              <a:gd name="connsiteX0" fmla="*/ 0 w 4461940"/>
              <a:gd name="connsiteY0" fmla="*/ 107863 h 1078631"/>
              <a:gd name="connsiteX1" fmla="*/ 107863 w 4461940"/>
              <a:gd name="connsiteY1" fmla="*/ 0 h 1078631"/>
              <a:gd name="connsiteX2" fmla="*/ 4354077 w 4461940"/>
              <a:gd name="connsiteY2" fmla="*/ 0 h 1078631"/>
              <a:gd name="connsiteX3" fmla="*/ 4461940 w 4461940"/>
              <a:gd name="connsiteY3" fmla="*/ 107863 h 1078631"/>
              <a:gd name="connsiteX4" fmla="*/ 4461940 w 4461940"/>
              <a:gd name="connsiteY4" fmla="*/ 970768 h 1078631"/>
              <a:gd name="connsiteX5" fmla="*/ 4354077 w 4461940"/>
              <a:gd name="connsiteY5" fmla="*/ 1078631 h 1078631"/>
              <a:gd name="connsiteX6" fmla="*/ 107863 w 4461940"/>
              <a:gd name="connsiteY6" fmla="*/ 1078631 h 1078631"/>
              <a:gd name="connsiteX7" fmla="*/ 0 w 4461940"/>
              <a:gd name="connsiteY7" fmla="*/ 970768 h 1078631"/>
              <a:gd name="connsiteX8" fmla="*/ 0 w 4461940"/>
              <a:gd name="connsiteY8" fmla="*/ 107863 h 107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1940" h="1078631">
                <a:moveTo>
                  <a:pt x="0" y="107863"/>
                </a:moveTo>
                <a:cubicBezTo>
                  <a:pt x="0" y="48292"/>
                  <a:pt x="48292" y="0"/>
                  <a:pt x="107863" y="0"/>
                </a:cubicBezTo>
                <a:lnTo>
                  <a:pt x="4354077" y="0"/>
                </a:lnTo>
                <a:cubicBezTo>
                  <a:pt x="4413648" y="0"/>
                  <a:pt x="4461940" y="48292"/>
                  <a:pt x="4461940" y="107863"/>
                </a:cubicBezTo>
                <a:lnTo>
                  <a:pt x="4461940" y="970768"/>
                </a:lnTo>
                <a:cubicBezTo>
                  <a:pt x="4461940" y="1030339"/>
                  <a:pt x="4413648" y="1078631"/>
                  <a:pt x="4354077" y="1078631"/>
                </a:cubicBezTo>
                <a:lnTo>
                  <a:pt x="107863" y="1078631"/>
                </a:lnTo>
                <a:cubicBezTo>
                  <a:pt x="48292" y="1078631"/>
                  <a:pt x="0" y="1030339"/>
                  <a:pt x="0" y="970768"/>
                </a:cubicBezTo>
                <a:lnTo>
                  <a:pt x="0" y="107863"/>
                </a:lnTo>
                <a:close/>
              </a:path>
            </a:pathLst>
          </a:custGeom>
          <a:solidFill>
            <a:srgbClr val="29BEC6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842" tIns="126842" rIns="126842" bIns="126842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000" kern="1200" dirty="0"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  <a:endParaRPr lang="en-GB" sz="30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D8F46FD-2186-43F5-A93A-EE0A2D9CCDCD}"/>
              </a:ext>
            </a:extLst>
          </p:cNvPr>
          <p:cNvSpPr/>
          <p:nvPr/>
        </p:nvSpPr>
        <p:spPr>
          <a:xfrm>
            <a:off x="7646545" y="4385529"/>
            <a:ext cx="2461509" cy="1575817"/>
          </a:xfrm>
          <a:custGeom>
            <a:avLst/>
            <a:gdLst>
              <a:gd name="connsiteX0" fmla="*/ 0 w 4461940"/>
              <a:gd name="connsiteY0" fmla="*/ 107863 h 1078631"/>
              <a:gd name="connsiteX1" fmla="*/ 107863 w 4461940"/>
              <a:gd name="connsiteY1" fmla="*/ 0 h 1078631"/>
              <a:gd name="connsiteX2" fmla="*/ 4354077 w 4461940"/>
              <a:gd name="connsiteY2" fmla="*/ 0 h 1078631"/>
              <a:gd name="connsiteX3" fmla="*/ 4461940 w 4461940"/>
              <a:gd name="connsiteY3" fmla="*/ 107863 h 1078631"/>
              <a:gd name="connsiteX4" fmla="*/ 4461940 w 4461940"/>
              <a:gd name="connsiteY4" fmla="*/ 970768 h 1078631"/>
              <a:gd name="connsiteX5" fmla="*/ 4354077 w 4461940"/>
              <a:gd name="connsiteY5" fmla="*/ 1078631 h 1078631"/>
              <a:gd name="connsiteX6" fmla="*/ 107863 w 4461940"/>
              <a:gd name="connsiteY6" fmla="*/ 1078631 h 1078631"/>
              <a:gd name="connsiteX7" fmla="*/ 0 w 4461940"/>
              <a:gd name="connsiteY7" fmla="*/ 970768 h 1078631"/>
              <a:gd name="connsiteX8" fmla="*/ 0 w 4461940"/>
              <a:gd name="connsiteY8" fmla="*/ 107863 h 107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1940" h="1078631">
                <a:moveTo>
                  <a:pt x="0" y="107863"/>
                </a:moveTo>
                <a:cubicBezTo>
                  <a:pt x="0" y="48292"/>
                  <a:pt x="48292" y="0"/>
                  <a:pt x="107863" y="0"/>
                </a:cubicBezTo>
                <a:lnTo>
                  <a:pt x="4354077" y="0"/>
                </a:lnTo>
                <a:cubicBezTo>
                  <a:pt x="4413648" y="0"/>
                  <a:pt x="4461940" y="48292"/>
                  <a:pt x="4461940" y="107863"/>
                </a:cubicBezTo>
                <a:lnTo>
                  <a:pt x="4461940" y="970768"/>
                </a:lnTo>
                <a:cubicBezTo>
                  <a:pt x="4461940" y="1030339"/>
                  <a:pt x="4413648" y="1078631"/>
                  <a:pt x="4354077" y="1078631"/>
                </a:cubicBezTo>
                <a:lnTo>
                  <a:pt x="107863" y="1078631"/>
                </a:lnTo>
                <a:cubicBezTo>
                  <a:pt x="48292" y="1078631"/>
                  <a:pt x="0" y="1030339"/>
                  <a:pt x="0" y="970768"/>
                </a:cubicBezTo>
                <a:lnTo>
                  <a:pt x="0" y="107863"/>
                </a:lnTo>
                <a:close/>
              </a:path>
            </a:pathLst>
          </a:custGeom>
          <a:solidFill>
            <a:srgbClr val="29BEC6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842" tIns="126842" rIns="126842" bIns="126842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000" kern="1200" dirty="0">
                <a:latin typeface="Calibri" panose="020F0502020204030204" pitchFamily="34" charset="0"/>
                <a:cs typeface="Calibri" panose="020F0502020204030204" pitchFamily="34" charset="0"/>
              </a:rPr>
              <a:t>Central</a:t>
            </a:r>
            <a:endParaRPr lang="en-GB" sz="30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FFD7C4-F59A-445C-AE18-25982763C39B}"/>
              </a:ext>
            </a:extLst>
          </p:cNvPr>
          <p:cNvSpPr/>
          <p:nvPr/>
        </p:nvSpPr>
        <p:spPr>
          <a:xfrm>
            <a:off x="7646545" y="6705682"/>
            <a:ext cx="2461509" cy="1575817"/>
          </a:xfrm>
          <a:custGeom>
            <a:avLst/>
            <a:gdLst>
              <a:gd name="connsiteX0" fmla="*/ 0 w 4461940"/>
              <a:gd name="connsiteY0" fmla="*/ 107863 h 1078631"/>
              <a:gd name="connsiteX1" fmla="*/ 107863 w 4461940"/>
              <a:gd name="connsiteY1" fmla="*/ 0 h 1078631"/>
              <a:gd name="connsiteX2" fmla="*/ 4354077 w 4461940"/>
              <a:gd name="connsiteY2" fmla="*/ 0 h 1078631"/>
              <a:gd name="connsiteX3" fmla="*/ 4461940 w 4461940"/>
              <a:gd name="connsiteY3" fmla="*/ 107863 h 1078631"/>
              <a:gd name="connsiteX4" fmla="*/ 4461940 w 4461940"/>
              <a:gd name="connsiteY4" fmla="*/ 970768 h 1078631"/>
              <a:gd name="connsiteX5" fmla="*/ 4354077 w 4461940"/>
              <a:gd name="connsiteY5" fmla="*/ 1078631 h 1078631"/>
              <a:gd name="connsiteX6" fmla="*/ 107863 w 4461940"/>
              <a:gd name="connsiteY6" fmla="*/ 1078631 h 1078631"/>
              <a:gd name="connsiteX7" fmla="*/ 0 w 4461940"/>
              <a:gd name="connsiteY7" fmla="*/ 970768 h 1078631"/>
              <a:gd name="connsiteX8" fmla="*/ 0 w 4461940"/>
              <a:gd name="connsiteY8" fmla="*/ 107863 h 107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1940" h="1078631">
                <a:moveTo>
                  <a:pt x="0" y="107863"/>
                </a:moveTo>
                <a:cubicBezTo>
                  <a:pt x="0" y="48292"/>
                  <a:pt x="48292" y="0"/>
                  <a:pt x="107863" y="0"/>
                </a:cubicBezTo>
                <a:lnTo>
                  <a:pt x="4354077" y="0"/>
                </a:lnTo>
                <a:cubicBezTo>
                  <a:pt x="4413648" y="0"/>
                  <a:pt x="4461940" y="48292"/>
                  <a:pt x="4461940" y="107863"/>
                </a:cubicBezTo>
                <a:lnTo>
                  <a:pt x="4461940" y="970768"/>
                </a:lnTo>
                <a:cubicBezTo>
                  <a:pt x="4461940" y="1030339"/>
                  <a:pt x="4413648" y="1078631"/>
                  <a:pt x="4354077" y="1078631"/>
                </a:cubicBezTo>
                <a:lnTo>
                  <a:pt x="107863" y="1078631"/>
                </a:lnTo>
                <a:cubicBezTo>
                  <a:pt x="48292" y="1078631"/>
                  <a:pt x="0" y="1030339"/>
                  <a:pt x="0" y="970768"/>
                </a:cubicBezTo>
                <a:lnTo>
                  <a:pt x="0" y="107863"/>
                </a:lnTo>
                <a:close/>
              </a:path>
            </a:pathLst>
          </a:custGeom>
          <a:solidFill>
            <a:srgbClr val="29BEC6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842" tIns="126842" rIns="126842" bIns="126842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000" kern="1200" dirty="0"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  <a:endParaRPr lang="en-GB" sz="30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DD5FC6-82A5-469A-A00B-15A2585E3AC2}"/>
              </a:ext>
            </a:extLst>
          </p:cNvPr>
          <p:cNvSpPr/>
          <p:nvPr/>
        </p:nvSpPr>
        <p:spPr>
          <a:xfrm>
            <a:off x="10350076" y="2000739"/>
            <a:ext cx="7014511" cy="1575817"/>
          </a:xfrm>
          <a:prstGeom prst="rect">
            <a:avLst/>
          </a:prstGeom>
          <a:solidFill>
            <a:schemeClr val="bg1"/>
          </a:solidFill>
          <a:ln>
            <a:solidFill>
              <a:srgbClr val="29BE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Located in the same place with the customer</a:t>
            </a:r>
            <a:endParaRPr lang="en-GB" sz="3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DF489C-D140-4348-A895-1DBFF5C8BEC3}"/>
              </a:ext>
            </a:extLst>
          </p:cNvPr>
          <p:cNvSpPr/>
          <p:nvPr/>
        </p:nvSpPr>
        <p:spPr>
          <a:xfrm>
            <a:off x="10350076" y="4385529"/>
            <a:ext cx="7014511" cy="1575817"/>
          </a:xfrm>
          <a:prstGeom prst="rect">
            <a:avLst/>
          </a:prstGeom>
          <a:solidFill>
            <a:schemeClr val="bg1"/>
          </a:solidFill>
          <a:ln>
            <a:solidFill>
              <a:srgbClr val="29BE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Centralized, providing remote support</a:t>
            </a:r>
            <a:endParaRPr lang="en-GB" sz="3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3EF705-4F3E-4DE0-8D02-D3FF829973DC}"/>
              </a:ext>
            </a:extLst>
          </p:cNvPr>
          <p:cNvSpPr/>
          <p:nvPr/>
        </p:nvSpPr>
        <p:spPr>
          <a:xfrm>
            <a:off x="10350075" y="6705682"/>
            <a:ext cx="7014511" cy="1575817"/>
          </a:xfrm>
          <a:prstGeom prst="rect">
            <a:avLst/>
          </a:prstGeom>
          <a:solidFill>
            <a:schemeClr val="bg1"/>
          </a:solidFill>
          <a:ln>
            <a:solidFill>
              <a:srgbClr val="29BE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be located anywhere, but depend on the tools to collaborate and communicate</a:t>
            </a:r>
            <a:endParaRPr lang="en-GB" sz="3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Different Technologies Useful for the Service Desk</a:t>
            </a:r>
            <a:endParaRPr lang="en" sz="4400" dirty="0"/>
          </a:p>
        </p:txBody>
      </p:sp>
      <p:sp>
        <p:nvSpPr>
          <p:cNvPr id="4" name="Shape 149">
            <a:extLst>
              <a:ext uri="{FF2B5EF4-FFF2-40B4-BE49-F238E27FC236}">
                <a16:creationId xmlns:a16="http://schemas.microsoft.com/office/drawing/2014/main" id="{8CE10541-B9BC-4AD4-81D1-A3F12B7B43B9}"/>
              </a:ext>
            </a:extLst>
          </p:cNvPr>
          <p:cNvSpPr txBox="1">
            <a:spLocks/>
          </p:cNvSpPr>
          <p:nvPr/>
        </p:nvSpPr>
        <p:spPr>
          <a:xfrm>
            <a:off x="502972" y="1718095"/>
            <a:ext cx="11334124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Robotic Process Automation (RPA) and chatbots with AI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Interactive Voice Response (IVR) and Automatic Call Distribution (ACD)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Computer Telephony Integration (CTI) and remote access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Diagnostic scripts and knowledge bases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Self-Service tools for the users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endParaRPr lang="en-US" sz="4000" kern="0" dirty="0">
              <a:solidFill>
                <a:srgbClr val="434343"/>
              </a:solidFill>
            </a:endParaRPr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EB930C91-47F6-4F4F-BD3D-885B81DC7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06440" y="3388251"/>
            <a:ext cx="4841276" cy="4841272"/>
          </a:xfrm>
          <a:prstGeom prst="rect">
            <a:avLst/>
          </a:prstGeom>
          <a:effectLst/>
        </p:spPr>
      </p:pic>
      <p:pic>
        <p:nvPicPr>
          <p:cNvPr id="9" name="Graphic 8" descr="Tools">
            <a:extLst>
              <a:ext uri="{FF2B5EF4-FFF2-40B4-BE49-F238E27FC236}">
                <a16:creationId xmlns:a16="http://schemas.microsoft.com/office/drawing/2014/main" id="{19DC8023-E8E3-4F7E-AA72-CAAF2E50AC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58840" y="3540651"/>
            <a:ext cx="4841276" cy="484127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8089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75364" y="1054106"/>
            <a:ext cx="17937272" cy="8174026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8600" dirty="0"/>
              <a:t>The Better Tools They Have, the More They Can Focus on Human Interaction!</a:t>
            </a:r>
            <a:endParaRPr lang="en" sz="8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2" y="3637567"/>
            <a:ext cx="16444203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Relationship Management</a:t>
            </a:r>
            <a:endParaRPr lang="en" sz="9596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173</Words>
  <Application>Microsoft Office PowerPoint</Application>
  <PresentationFormat>Custom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Roboto</vt:lpstr>
      <vt:lpstr>3_Packt</vt:lpstr>
      <vt:lpstr>4_Packt</vt:lpstr>
      <vt:lpstr>Service Desk</vt:lpstr>
      <vt:lpstr>What Is the Purpose of a Service Desk?</vt:lpstr>
      <vt:lpstr>Different Types of Service Desks</vt:lpstr>
      <vt:lpstr>Different Technologies Useful for the Service Desk</vt:lpstr>
      <vt:lpstr>The Better Tools They Have, the More They Can Focus on Human Interaction!</vt:lpstr>
      <vt:lpstr>Relationship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Siddhant Topre</cp:lastModifiedBy>
  <cp:revision>52</cp:revision>
  <dcterms:created xsi:type="dcterms:W3CDTF">2019-05-16T06:49:44Z</dcterms:created>
  <dcterms:modified xsi:type="dcterms:W3CDTF">2020-01-23T08:50:11Z</dcterms:modified>
</cp:coreProperties>
</file>