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2" r:id="rId5"/>
    <p:sldId id="264" r:id="rId6"/>
    <p:sldId id="266" r:id="rId7"/>
    <p:sldId id="271" r:id="rId8"/>
    <p:sldId id="268" r:id="rId9"/>
    <p:sldId id="270" r:id="rId10"/>
    <p:sldId id="275" r:id="rId11"/>
    <p:sldId id="276" r:id="rId12"/>
    <p:sldId id="277" r:id="rId13"/>
    <p:sldId id="279" r:id="rId14"/>
    <p:sldId id="280" r:id="rId15"/>
    <p:sldId id="281" r:id="rId16"/>
    <p:sldId id="282" r:id="rId17"/>
    <p:sldId id="291" r:id="rId18"/>
    <p:sldId id="293" r:id="rId19"/>
    <p:sldId id="294" r:id="rId20"/>
    <p:sldId id="295" r:id="rId21"/>
    <p:sldId id="296" r:id="rId22"/>
    <p:sldId id="297" r:id="rId23"/>
    <p:sldId id="29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A9D3-4B9D-4E5B-ACAF-4A054F500851}"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2A9D3-4B9D-4E5B-ACAF-4A054F500851}"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A9D3-4B9D-4E5B-ACAF-4A054F50085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877EE-D527-4394-ADDA-BAB303DFF12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2A9D3-4B9D-4E5B-ACAF-4A054F500851}"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A5877EE-D527-4394-ADDA-BAB303DFF129}" type="datetimeFigureOut">
              <a:rPr lang="en-US" smtClean="0"/>
              <a:pPr/>
              <a:t>10/20/2023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FA2A9D3-4B9D-4E5B-ACAF-4A054F5008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73795" y="2667001"/>
            <a:ext cx="5637010" cy="3267664"/>
          </a:xfrm>
        </p:spPr>
        <p:txBody>
          <a:bodyPr>
            <a:normAutofit/>
          </a:bodyPr>
          <a:lstStyle/>
          <a:p>
            <a:endParaRPr lang="en-US" dirty="0" smtClean="0"/>
          </a:p>
          <a:p>
            <a:r>
              <a:rPr lang="en-US" dirty="0" smtClean="0"/>
              <a:t>SETHURAMAN.N</a:t>
            </a:r>
          </a:p>
          <a:p>
            <a:r>
              <a:rPr lang="en-US" dirty="0" smtClean="0"/>
              <a:t>VIDYAA VIKAS COLLAGE OF ENGINEERING AND TECHNOLOGY</a:t>
            </a:r>
          </a:p>
        </p:txBody>
      </p:sp>
      <p:sp>
        <p:nvSpPr>
          <p:cNvPr id="4" name="Title 3"/>
          <p:cNvSpPr>
            <a:spLocks noGrp="1"/>
          </p:cNvSpPr>
          <p:nvPr>
            <p:ph type="ctrTitle"/>
          </p:nvPr>
        </p:nvSpPr>
        <p:spPr>
          <a:xfrm>
            <a:off x="817581" y="685801"/>
            <a:ext cx="7175351" cy="1752600"/>
          </a:xfrm>
        </p:spPr>
        <p:txBody>
          <a:bodyPr>
            <a:normAutofit/>
          </a:bodyPr>
          <a:lstStyle/>
          <a:p>
            <a:pPr marL="182880" indent="0">
              <a:buNone/>
            </a:pPr>
            <a:r>
              <a:rPr lang="en-US" b="0" dirty="0" smtClean="0"/>
              <a:t>Applied Data Science</a:t>
            </a:r>
            <a:br>
              <a:rPr lang="en-US" b="0"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Continuous Monitoring and Updating</a:t>
            </a:r>
            <a:r>
              <a:rPr lang="en-US" dirty="0" smtClean="0"/>
              <a:t>:</a:t>
            </a:r>
            <a:endParaRPr lang="en-US" dirty="0"/>
          </a:p>
        </p:txBody>
      </p:sp>
      <p:sp>
        <p:nvSpPr>
          <p:cNvPr id="3" name="Content Placeholder 2"/>
          <p:cNvSpPr>
            <a:spLocks noGrp="1"/>
          </p:cNvSpPr>
          <p:nvPr>
            <p:ph sz="quarter" idx="13"/>
          </p:nvPr>
        </p:nvSpPr>
        <p:spPr/>
        <p:txBody>
          <a:bodyPr>
            <a:normAutofit/>
          </a:bodyPr>
          <a:lstStyle/>
          <a:p>
            <a:r>
              <a:rPr lang="en-US" sz="3200" dirty="0" smtClean="0"/>
              <a:t>Reassess and update your model as new data becomes available.</a:t>
            </a:r>
          </a:p>
          <a:p>
            <a:r>
              <a:rPr lang="en-US" sz="3200" dirty="0" smtClean="0"/>
              <a:t>Ensure that your model adapts to changing market conditions and external factors.</a:t>
            </a:r>
          </a:p>
          <a:p>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Machine Learning for Demand Forecasting</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If using machine learning, consider models like Random Forest, </a:t>
            </a:r>
            <a:r>
              <a:rPr lang="en-US" dirty="0" err="1" smtClean="0"/>
              <a:t>XGBoost</a:t>
            </a:r>
            <a:r>
              <a:rPr lang="en-US" dirty="0" smtClean="0"/>
              <a:t>, or LSTM for time series forecasting.</a:t>
            </a:r>
          </a:p>
          <a:p>
            <a:r>
              <a:rPr lang="en-US" dirty="0" smtClean="0"/>
              <a:t>Feature importance analysis can help identify which factors have the most significant impact on sales.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Analysis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Perform what-if analysis to assess how different scenarios, such as changing marketing budgets or introducing new products, could impact sales.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Seasonal and Promotional Effects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Account for seasonality and promotional events that can significantly impact sales, especially in retail and e-commerce.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Techniques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Bayesian methods, deep learning, and recurrent neural networks (RNNs) can be explored for more complex and accurate predictions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Sensitivity Analysis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Analyze how changes in various inputs (e.g., economic factors, competitor actions) can affect sales predictions.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Assessment</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Consider the uncertainty in your predictions and assess the potential risks associated with different scenarios.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Import the required libraries</a:t>
            </a:r>
            <a:endParaRPr lang="en-IN" dirty="0"/>
          </a:p>
        </p:txBody>
      </p:sp>
      <p:sp>
        <p:nvSpPr>
          <p:cNvPr id="3" name="Content Placeholder 2"/>
          <p:cNvSpPr>
            <a:spLocks noGrp="1"/>
          </p:cNvSpPr>
          <p:nvPr>
            <p:ph sz="quarter" idx="13"/>
          </p:nvPr>
        </p:nvSpPr>
        <p:spPr/>
        <p:txBody>
          <a:bodyPr>
            <a:normAutofit fontScale="92500" lnSpcReduction="10000"/>
          </a:bodyPr>
          <a:lstStyle/>
          <a:p>
            <a:r>
              <a:rPr lang="en-US" dirty="0"/>
              <a:t>You'll need to import the necessary libraries, including pandas, </a:t>
            </a:r>
            <a:r>
              <a:rPr lang="en-US" dirty="0" err="1"/>
              <a:t>scikit</a:t>
            </a:r>
            <a:r>
              <a:rPr lang="en-US" dirty="0"/>
              <a:t>-learn (</a:t>
            </a:r>
            <a:r>
              <a:rPr lang="en-US" dirty="0" err="1"/>
              <a:t>sklearn</a:t>
            </a:r>
            <a:r>
              <a:rPr lang="en-US" dirty="0"/>
              <a:t>), and any other libraries you may need for data manipulation and visualization</a:t>
            </a:r>
            <a:r>
              <a:rPr lang="en-US" dirty="0" smtClean="0"/>
              <a:t>.</a:t>
            </a:r>
          </a:p>
          <a:p>
            <a:r>
              <a:rPr lang="en-IN" dirty="0"/>
              <a:t>import pandas as </a:t>
            </a:r>
            <a:r>
              <a:rPr lang="en-IN" dirty="0" err="1"/>
              <a:t>pd</a:t>
            </a:r>
            <a:endParaRPr lang="en-IN" dirty="0"/>
          </a:p>
          <a:p>
            <a:r>
              <a:rPr lang="en-IN" dirty="0"/>
              <a:t>from </a:t>
            </a:r>
            <a:r>
              <a:rPr lang="en-IN" dirty="0" err="1"/>
              <a:t>sklearn.preprocessing</a:t>
            </a:r>
            <a:r>
              <a:rPr lang="en-IN" dirty="0"/>
              <a:t> import Imputer</a:t>
            </a:r>
          </a:p>
          <a:p>
            <a:r>
              <a:rPr lang="en-IN" dirty="0"/>
              <a:t>from </a:t>
            </a:r>
            <a:r>
              <a:rPr lang="en-IN" dirty="0" err="1"/>
              <a:t>sklearn.preprocessing</a:t>
            </a:r>
            <a:r>
              <a:rPr lang="en-IN" dirty="0"/>
              <a:t> import </a:t>
            </a:r>
            <a:r>
              <a:rPr lang="en-IN" dirty="0" err="1"/>
              <a:t>StandardScaler</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sklearn.preprocessing</a:t>
            </a:r>
            <a:r>
              <a:rPr lang="en-IN" dirty="0"/>
              <a:t> import </a:t>
            </a:r>
            <a:r>
              <a:rPr lang="en-IN" dirty="0" err="1"/>
              <a:t>OneHotEncoder</a:t>
            </a:r>
            <a:endParaRPr lang="en-IN" dirty="0"/>
          </a:p>
          <a:p>
            <a:endParaRPr lang="en-IN" dirty="0"/>
          </a:p>
        </p:txBody>
      </p:sp>
    </p:spTree>
    <p:extLst>
      <p:ext uri="{BB962C8B-B14F-4D97-AF65-F5344CB8AC3E}">
        <p14:creationId xmlns:p14="http://schemas.microsoft.com/office/powerpoint/2010/main" xmlns="" val="294676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Handling Missing Data:</a:t>
            </a:r>
            <a:endParaRPr lang="en-IN" dirty="0"/>
          </a:p>
        </p:txBody>
      </p:sp>
      <p:sp>
        <p:nvSpPr>
          <p:cNvPr id="3" name="Content Placeholder 2"/>
          <p:cNvSpPr>
            <a:spLocks noGrp="1"/>
          </p:cNvSpPr>
          <p:nvPr>
            <p:ph sz="quarter" idx="13"/>
          </p:nvPr>
        </p:nvSpPr>
        <p:spPr/>
        <p:txBody>
          <a:bodyPr>
            <a:normAutofit lnSpcReduction="10000"/>
          </a:bodyPr>
          <a:lstStyle/>
          <a:p>
            <a:r>
              <a:rPr lang="en-US" dirty="0"/>
              <a:t>If your dataset has missing data, you can use the Imputer class from </a:t>
            </a:r>
            <a:r>
              <a:rPr lang="en-US" dirty="0" err="1"/>
              <a:t>scikit</a:t>
            </a:r>
            <a:r>
              <a:rPr lang="en-US" dirty="0"/>
              <a:t>-learn to handle missing values. Specify the strategy, such as mean, median, or </a:t>
            </a:r>
            <a:r>
              <a:rPr lang="en-US" dirty="0" err="1"/>
              <a:t>most_frequent</a:t>
            </a:r>
            <a:r>
              <a:rPr lang="en-US" dirty="0"/>
              <a:t>, for imputing missing values</a:t>
            </a:r>
            <a:r>
              <a:rPr lang="en-US" dirty="0" smtClean="0"/>
              <a:t>.</a:t>
            </a:r>
          </a:p>
          <a:p>
            <a:r>
              <a:rPr lang="en-IN" dirty="0"/>
              <a:t>imputer = Imputer(</a:t>
            </a:r>
            <a:r>
              <a:rPr lang="en-IN" dirty="0" err="1"/>
              <a:t>missing_values</a:t>
            </a:r>
            <a:r>
              <a:rPr lang="en-IN" dirty="0"/>
              <a:t>='</a:t>
            </a:r>
            <a:r>
              <a:rPr lang="en-IN" dirty="0" err="1"/>
              <a:t>NaN</a:t>
            </a:r>
            <a:r>
              <a:rPr lang="en-IN" dirty="0"/>
              <a:t>', strategy='mean', axis=0)</a:t>
            </a:r>
          </a:p>
          <a:p>
            <a:r>
              <a:rPr lang="en-IN" dirty="0" err="1"/>
              <a:t>X.iloc</a:t>
            </a:r>
            <a:r>
              <a:rPr lang="en-IN" dirty="0"/>
              <a:t>[:, </a:t>
            </a:r>
            <a:r>
              <a:rPr lang="en-IN" dirty="0" err="1"/>
              <a:t>numeric_columns</a:t>
            </a:r>
            <a:r>
              <a:rPr lang="en-IN" dirty="0"/>
              <a:t>] = </a:t>
            </a:r>
            <a:r>
              <a:rPr lang="en-IN" dirty="0" err="1"/>
              <a:t>imputer.fit_transform</a:t>
            </a:r>
            <a:r>
              <a:rPr lang="en-IN" dirty="0"/>
              <a:t>(</a:t>
            </a:r>
            <a:r>
              <a:rPr lang="en-IN" dirty="0" err="1"/>
              <a:t>X.iloc</a:t>
            </a:r>
            <a:r>
              <a:rPr lang="en-IN" dirty="0"/>
              <a:t>[:, </a:t>
            </a:r>
            <a:r>
              <a:rPr lang="en-IN" dirty="0" err="1"/>
              <a:t>numeric_columns</a:t>
            </a:r>
            <a:r>
              <a:rPr lang="en-IN" dirty="0"/>
              <a:t>])</a:t>
            </a:r>
          </a:p>
          <a:p>
            <a:endParaRPr lang="en-IN" dirty="0"/>
          </a:p>
        </p:txBody>
      </p:sp>
    </p:spTree>
    <p:extLst>
      <p:ext uri="{BB962C8B-B14F-4D97-AF65-F5344CB8AC3E}">
        <p14:creationId xmlns:p14="http://schemas.microsoft.com/office/powerpoint/2010/main" xmlns="" val="428004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2104832"/>
          </a:xfrm>
        </p:spPr>
        <p:txBody>
          <a:bodyPr/>
          <a:lstStyle/>
          <a:p>
            <a:r>
              <a:rPr lang="en-US" b="0" dirty="0">
                <a:effectLst/>
              </a:rPr>
              <a:t>Encoding Categorical Data (One-Hot Encoding)</a:t>
            </a:r>
            <a:endParaRPr lang="en-IN" dirty="0"/>
          </a:p>
        </p:txBody>
      </p:sp>
      <p:sp>
        <p:nvSpPr>
          <p:cNvPr id="3" name="Content Placeholder 2"/>
          <p:cNvSpPr>
            <a:spLocks noGrp="1"/>
          </p:cNvSpPr>
          <p:nvPr>
            <p:ph sz="quarter" idx="13"/>
          </p:nvPr>
        </p:nvSpPr>
        <p:spPr/>
        <p:txBody>
          <a:bodyPr/>
          <a:lstStyle/>
          <a:p>
            <a:r>
              <a:rPr lang="en-US" dirty="0"/>
              <a:t>If your dataset contains categorical variables, you'll need to perform one-hot encoding to convert them into numerical values. You can use the </a:t>
            </a:r>
            <a:r>
              <a:rPr lang="en-US" dirty="0" err="1"/>
              <a:t>OneHotEncoder</a:t>
            </a:r>
            <a:r>
              <a:rPr lang="en-US" dirty="0"/>
              <a:t> class from </a:t>
            </a:r>
            <a:r>
              <a:rPr lang="en-US" dirty="0" err="1"/>
              <a:t>scikit</a:t>
            </a:r>
            <a:r>
              <a:rPr lang="en-US" dirty="0"/>
              <a:t>-learn for this</a:t>
            </a:r>
            <a:r>
              <a:rPr lang="en-US" dirty="0" smtClean="0"/>
              <a:t>.</a:t>
            </a:r>
          </a:p>
          <a:p>
            <a:r>
              <a:rPr lang="en-IN" dirty="0"/>
              <a:t>encoder = </a:t>
            </a:r>
            <a:r>
              <a:rPr lang="en-IN" dirty="0" err="1"/>
              <a:t>OneHotEncoder</a:t>
            </a:r>
            <a:r>
              <a:rPr lang="en-IN" dirty="0"/>
              <a:t>()</a:t>
            </a:r>
          </a:p>
          <a:p>
            <a:r>
              <a:rPr lang="en-IN" dirty="0" err="1"/>
              <a:t>X_categorical</a:t>
            </a:r>
            <a:r>
              <a:rPr lang="en-IN" dirty="0"/>
              <a:t> = </a:t>
            </a:r>
            <a:r>
              <a:rPr lang="en-IN" dirty="0" err="1"/>
              <a:t>encoder.fit_transform</a:t>
            </a:r>
            <a:r>
              <a:rPr lang="en-IN" dirty="0"/>
              <a:t>(</a:t>
            </a:r>
            <a:r>
              <a:rPr lang="en-IN" dirty="0" err="1"/>
              <a:t>X_categorical</a:t>
            </a:r>
            <a:r>
              <a:rPr lang="en-IN" dirty="0"/>
              <a:t>).</a:t>
            </a:r>
            <a:r>
              <a:rPr lang="en-IN" dirty="0" err="1"/>
              <a:t>toarray</a:t>
            </a:r>
            <a:r>
              <a:rPr lang="en-IN" dirty="0"/>
              <a:t>()</a:t>
            </a:r>
          </a:p>
          <a:p>
            <a:endParaRPr lang="en-IN" dirty="0"/>
          </a:p>
        </p:txBody>
      </p:sp>
    </p:spTree>
    <p:extLst>
      <p:ext uri="{BB962C8B-B14F-4D97-AF65-F5344CB8AC3E}">
        <p14:creationId xmlns:p14="http://schemas.microsoft.com/office/powerpoint/2010/main" xmlns="" val="336926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SALES PREDICTION</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sz="3600" dirty="0" smtClean="0"/>
              <a:t>Predicting future sales involves various analyses and techniques, depending on the data available, the industry, and the specific goals of your sales forecasting. Here's a comprehensive approach to help you make accurate predictions:</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2257232"/>
          </a:xfrm>
        </p:spPr>
        <p:txBody>
          <a:bodyPr/>
          <a:lstStyle/>
          <a:p>
            <a:r>
              <a:rPr lang="en-US" b="0" dirty="0">
                <a:effectLst/>
              </a:rPr>
              <a:t>Splitting the dataset into a training set and a test set:</a:t>
            </a:r>
            <a:endParaRPr lang="en-IN" dirty="0"/>
          </a:p>
        </p:txBody>
      </p:sp>
      <p:sp>
        <p:nvSpPr>
          <p:cNvPr id="3" name="Content Placeholder 2"/>
          <p:cNvSpPr>
            <a:spLocks noGrp="1"/>
          </p:cNvSpPr>
          <p:nvPr>
            <p:ph sz="quarter" idx="13"/>
          </p:nvPr>
        </p:nvSpPr>
        <p:spPr/>
        <p:txBody>
          <a:bodyPr/>
          <a:lstStyle/>
          <a:p>
            <a:r>
              <a:rPr lang="en-US" dirty="0"/>
              <a:t>Divide your dataset into a training set and a test set to evaluate your model's performance. You can use the </a:t>
            </a:r>
            <a:r>
              <a:rPr lang="en-US" dirty="0" err="1"/>
              <a:t>train_test_split</a:t>
            </a:r>
            <a:r>
              <a:rPr lang="en-US" dirty="0"/>
              <a:t> function from </a:t>
            </a:r>
            <a:r>
              <a:rPr lang="en-US" dirty="0" err="1"/>
              <a:t>scikit</a:t>
            </a:r>
            <a:r>
              <a:rPr lang="en-US" dirty="0"/>
              <a:t>-learn</a:t>
            </a:r>
            <a:r>
              <a:rPr lang="en-US" dirty="0" smtClean="0"/>
              <a:t>.</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IN" dirty="0"/>
          </a:p>
        </p:txBody>
      </p:sp>
    </p:spTree>
    <p:extLst>
      <p:ext uri="{BB962C8B-B14F-4D97-AF65-F5344CB8AC3E}">
        <p14:creationId xmlns:p14="http://schemas.microsoft.com/office/powerpoint/2010/main" xmlns="" val="101188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Feature Scaling:</a:t>
            </a:r>
            <a:endParaRPr lang="en-IN" dirty="0"/>
          </a:p>
        </p:txBody>
      </p:sp>
      <p:sp>
        <p:nvSpPr>
          <p:cNvPr id="3" name="Content Placeholder 2"/>
          <p:cNvSpPr>
            <a:spLocks noGrp="1"/>
          </p:cNvSpPr>
          <p:nvPr>
            <p:ph sz="quarter" idx="13"/>
          </p:nvPr>
        </p:nvSpPr>
        <p:spPr/>
        <p:txBody>
          <a:bodyPr/>
          <a:lstStyle/>
          <a:p>
            <a:r>
              <a:rPr lang="en-US" dirty="0"/>
              <a:t>It's essential to scale the features, especially if you plan to use algorithms sensitive to feature scales. </a:t>
            </a:r>
            <a:r>
              <a:rPr lang="en-US" dirty="0" err="1"/>
              <a:t>StandardScaler</a:t>
            </a:r>
            <a:r>
              <a:rPr lang="en-US" dirty="0"/>
              <a:t> from </a:t>
            </a:r>
            <a:r>
              <a:rPr lang="en-US" dirty="0" err="1"/>
              <a:t>scikit</a:t>
            </a:r>
            <a:r>
              <a:rPr lang="en-US" dirty="0"/>
              <a:t>-learn can be used to standardize the features to have a mean of 0 and a standard deviation of 1</a:t>
            </a:r>
            <a:r>
              <a:rPr lang="en-US" dirty="0" smtClean="0"/>
              <a:t>.</a:t>
            </a:r>
          </a:p>
          <a:p>
            <a:endParaRPr lang="en-US" dirty="0"/>
          </a:p>
          <a:p>
            <a:endParaRPr lang="en-US" dirty="0"/>
          </a:p>
          <a:p>
            <a:r>
              <a:rPr lang="en-US" dirty="0"/>
              <a:t>python</a:t>
            </a:r>
            <a:br>
              <a:rPr lang="en-US" dirty="0"/>
            </a:br>
            <a:endParaRPr lang="en-IN" dirty="0"/>
          </a:p>
        </p:txBody>
      </p:sp>
    </p:spTree>
    <p:extLst>
      <p:ext uri="{BB962C8B-B14F-4D97-AF65-F5344CB8AC3E}">
        <p14:creationId xmlns:p14="http://schemas.microsoft.com/office/powerpoint/2010/main" xmlns="" val="390558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r>
              <a:rPr lang="en-IN" sz="2800" dirty="0" err="1"/>
              <a:t>scaler</a:t>
            </a:r>
            <a:r>
              <a:rPr lang="en-IN" sz="2800" dirty="0"/>
              <a:t> = </a:t>
            </a:r>
            <a:r>
              <a:rPr lang="en-IN" sz="2800" dirty="0" err="1"/>
              <a:t>StandardScaler</a:t>
            </a:r>
            <a:r>
              <a:rPr lang="en-IN" sz="2800" dirty="0"/>
              <a:t>()</a:t>
            </a:r>
          </a:p>
          <a:p>
            <a:r>
              <a:rPr lang="en-IN" sz="2800" dirty="0" err="1"/>
              <a:t>X_train</a:t>
            </a:r>
            <a:r>
              <a:rPr lang="en-IN" sz="2800" dirty="0"/>
              <a:t> = </a:t>
            </a:r>
            <a:r>
              <a:rPr lang="en-IN" sz="2800" dirty="0" err="1"/>
              <a:t>scaler.fit_transform</a:t>
            </a:r>
            <a:r>
              <a:rPr lang="en-IN" sz="2800" dirty="0"/>
              <a:t>(</a:t>
            </a:r>
            <a:r>
              <a:rPr lang="en-IN" sz="2800" dirty="0" err="1"/>
              <a:t>X_train</a:t>
            </a:r>
            <a:r>
              <a:rPr lang="en-IN" sz="2800" dirty="0"/>
              <a:t>)</a:t>
            </a:r>
          </a:p>
          <a:p>
            <a:r>
              <a:rPr lang="en-IN" sz="2800" dirty="0" err="1"/>
              <a:t>X_test</a:t>
            </a:r>
            <a:r>
              <a:rPr lang="en-IN" sz="2800" dirty="0"/>
              <a:t> = </a:t>
            </a:r>
            <a:r>
              <a:rPr lang="en-IN" sz="2800" dirty="0" err="1"/>
              <a:t>scaler.transform</a:t>
            </a:r>
            <a:r>
              <a:rPr lang="en-IN" sz="2800" dirty="0"/>
              <a:t>(</a:t>
            </a:r>
            <a:r>
              <a:rPr lang="en-IN" sz="2800" dirty="0" err="1"/>
              <a:t>X_test</a:t>
            </a:r>
            <a:r>
              <a:rPr lang="en-IN" sz="2800" dirty="0"/>
              <a:t>)</a:t>
            </a:r>
          </a:p>
          <a:p>
            <a:endParaRPr lang="en-IN" dirty="0"/>
          </a:p>
        </p:txBody>
      </p:sp>
    </p:spTree>
    <p:extLst>
      <p:ext uri="{BB962C8B-B14F-4D97-AF65-F5344CB8AC3E}">
        <p14:creationId xmlns:p14="http://schemas.microsoft.com/office/powerpoint/2010/main" xmlns="" val="4291172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a:bodyPr>
          <a:lstStyle/>
          <a:p>
            <a:r>
              <a:rPr lang="en-US" sz="2400" dirty="0"/>
              <a:t>After completing these steps, you can proceed with building and training a machine learning model for sales prediction, such as regression or time series forecasting models. The exact choice of model depends on the nature of your data and the specific problem you're trying to solve.</a:t>
            </a:r>
            <a:endParaRPr lang="en-IN" sz="2400" dirty="0"/>
          </a:p>
        </p:txBody>
      </p:sp>
    </p:spTree>
    <p:extLst>
      <p:ext uri="{BB962C8B-B14F-4D97-AF65-F5344CB8AC3E}">
        <p14:creationId xmlns:p14="http://schemas.microsoft.com/office/powerpoint/2010/main" xmlns="" val="421927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Exploratory Data Analysis (EDA)</a:t>
            </a:r>
            <a:r>
              <a:rPr lang="en-US" dirty="0" smtClean="0"/>
              <a:t>:</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sz="2800" dirty="0" smtClean="0"/>
              <a:t>Visualize data: Create graphs and charts to explore trends, seasonality, and any apparent patterns in your sales data.</a:t>
            </a:r>
          </a:p>
          <a:p>
            <a:r>
              <a:rPr lang="en-US" sz="2800" dirty="0" smtClean="0"/>
              <a:t>Calculate descriptive statistics: Calculate measures like mean, median, and standard deviation to understand the central tendency and variability of your data.</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Series Analysis</a:t>
            </a:r>
            <a:r>
              <a:rPr lang="en-US" dirty="0" smtClean="0"/>
              <a:t>:</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sz="3200" dirty="0" smtClean="0"/>
              <a:t>Time series decomposition: Decompose your data into its constituent parts, such as trend, seasonality, and residual components.</a:t>
            </a:r>
          </a:p>
          <a:p>
            <a:r>
              <a:rPr lang="en-US" sz="3200" dirty="0" smtClean="0"/>
              <a:t>Autocorrelation and lag analysis: Determine the autocorrelation in the data to understand how past values relate to future values.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Engineering</a:t>
            </a:r>
            <a:r>
              <a:rPr lang="en-US" dirty="0" smtClean="0"/>
              <a:t>:</a:t>
            </a:r>
            <a:endParaRPr lang="en-US" dirty="0"/>
          </a:p>
        </p:txBody>
      </p:sp>
      <p:sp>
        <p:nvSpPr>
          <p:cNvPr id="3" name="Content Placeholder 2"/>
          <p:cNvSpPr>
            <a:spLocks noGrp="1"/>
          </p:cNvSpPr>
          <p:nvPr>
            <p:ph sz="quarter" idx="13"/>
          </p:nvPr>
        </p:nvSpPr>
        <p:spPr/>
        <p:txBody>
          <a:bodyPr>
            <a:normAutofit fontScale="92500"/>
          </a:bodyPr>
          <a:lstStyle/>
          <a:p>
            <a:r>
              <a:rPr lang="en-US" sz="3600" dirty="0" smtClean="0"/>
              <a:t>Identify relevant features: Determine external factors (e.g., marketing campaigns, economic indicators) that might impact sales and include them in your analysis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Selection</a:t>
            </a:r>
            <a:r>
              <a:rPr lang="en-US" dirty="0" smtClean="0"/>
              <a:t>:</a:t>
            </a:r>
            <a:endParaRPr lang="en-US" dirty="0"/>
          </a:p>
        </p:txBody>
      </p:sp>
      <p:sp>
        <p:nvSpPr>
          <p:cNvPr id="3" name="Content Placeholder 2"/>
          <p:cNvSpPr>
            <a:spLocks noGrp="1"/>
          </p:cNvSpPr>
          <p:nvPr>
            <p:ph sz="quarter" idx="13"/>
          </p:nvPr>
        </p:nvSpPr>
        <p:spPr/>
        <p:txBody>
          <a:bodyPr>
            <a:normAutofit lnSpcReduction="10000"/>
          </a:bodyPr>
          <a:lstStyle/>
          <a:p>
            <a:r>
              <a:rPr lang="en-US" sz="2800" dirty="0" smtClean="0"/>
              <a:t>Choose a suitable forecasting model: Options include ARIMA, exponential smoothing, Prophet, or machine learning models (e.g., regression, neural networks).</a:t>
            </a:r>
          </a:p>
          <a:p>
            <a:r>
              <a:rPr lang="en-US" sz="2800" dirty="0" smtClean="0"/>
              <a:t>Consider ensemble methods: Combine multiple models for more accurate predictions.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Training and Validation</a:t>
            </a:r>
            <a:r>
              <a:rPr lang="en-US" dirty="0" smtClean="0"/>
              <a:t>:</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sz="3200" dirty="0" smtClean="0"/>
              <a:t>Split data: Divide your dataset into training, validation, and testing sets to assess model performance.</a:t>
            </a:r>
          </a:p>
          <a:p>
            <a:r>
              <a:rPr lang="en-US" sz="3200" dirty="0" smtClean="0"/>
              <a:t>Train and tune the model parameters: Optimize </a:t>
            </a:r>
            <a:r>
              <a:rPr lang="en-US" sz="3200" dirty="0" err="1" smtClean="0"/>
              <a:t>hyperparameters</a:t>
            </a:r>
            <a:r>
              <a:rPr lang="en-US" sz="3200" dirty="0" smtClean="0"/>
              <a:t> using cross-validation.</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Metrics</a:t>
            </a:r>
            <a:r>
              <a:rPr lang="en-US" dirty="0" smtClean="0"/>
              <a:t>:</a:t>
            </a:r>
            <a:endParaRPr lang="en-US" dirty="0"/>
          </a:p>
        </p:txBody>
      </p:sp>
      <p:sp>
        <p:nvSpPr>
          <p:cNvPr id="3" name="Content Placeholder 2"/>
          <p:cNvSpPr>
            <a:spLocks noGrp="1"/>
          </p:cNvSpPr>
          <p:nvPr>
            <p:ph sz="quarter" idx="13"/>
          </p:nvPr>
        </p:nvSpPr>
        <p:spPr/>
        <p:txBody>
          <a:bodyPr>
            <a:normAutofit/>
          </a:bodyPr>
          <a:lstStyle/>
          <a:p>
            <a:r>
              <a:rPr lang="en-US" sz="2800" dirty="0" smtClean="0"/>
              <a:t>Use appropriate metrics: Evaluate your model using metrics such as Mean Absolute Error (MAE), Mean Squared Error (MSE), Root Mean Squared Error (RMSE), or Mean Absolute Percentage Error (MAPE).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Visualize and Communicate Results</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Plot forecasts and actual sales data to visualize the model's performance.</a:t>
            </a:r>
          </a:p>
          <a:p>
            <a:r>
              <a:rPr lang="en-US" dirty="0" smtClean="0"/>
              <a:t>Communicate results to stakeholders and decision-makers.</a:t>
            </a:r>
          </a:p>
          <a:p>
            <a:endParaRPr lang="en-US" dirty="0"/>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61</TotalTime>
  <Words>837</Words>
  <Application>Microsoft Office PowerPoint</Application>
  <PresentationFormat>On-screen Show (4:3)</PresentationFormat>
  <Paragraphs>68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Slipstream</vt:lpstr>
      <vt:lpstr>Applied Data Science </vt:lpstr>
      <vt:lpstr>FUTURE SALES PREDICTION</vt:lpstr>
      <vt:lpstr>Exploratory Data Analysis (EDA):</vt:lpstr>
      <vt:lpstr>Time Series Analysis:</vt:lpstr>
      <vt:lpstr>Feature Engineering:</vt:lpstr>
      <vt:lpstr>Model Selection:</vt:lpstr>
      <vt:lpstr>Model Training and Validation:</vt:lpstr>
      <vt:lpstr>Evaluation Metrics:</vt:lpstr>
      <vt:lpstr>Visualize and Communicate Results:</vt:lpstr>
      <vt:lpstr>Continuous Monitoring and Updating:</vt:lpstr>
      <vt:lpstr>Machine Learning for Demand Forecasting:</vt:lpstr>
      <vt:lpstr>Scenario Analysis:</vt:lpstr>
      <vt:lpstr>Seasonal and Promotional Effects:</vt:lpstr>
      <vt:lpstr>Advanced Techniques:</vt:lpstr>
      <vt:lpstr>Sensitivity Analysis:</vt:lpstr>
      <vt:lpstr>Risk Assessment:</vt:lpstr>
      <vt:lpstr>Import the required libraries</vt:lpstr>
      <vt:lpstr>Handling Missing Data:</vt:lpstr>
      <vt:lpstr>Encoding Categorical Data (One-Hot Encoding)</vt:lpstr>
      <vt:lpstr>Splitting the dataset into a training set and a test set:</vt:lpstr>
      <vt:lpstr>Feature Scaling:</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vvcet</dc:creator>
  <cp:lastModifiedBy>MECH</cp:lastModifiedBy>
  <cp:revision>19</cp:revision>
  <dcterms:created xsi:type="dcterms:W3CDTF">2023-10-16T23:32:04Z</dcterms:created>
  <dcterms:modified xsi:type="dcterms:W3CDTF">2023-10-20T07:02:13Z</dcterms:modified>
</cp:coreProperties>
</file>