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4" r:id="rId7"/>
    <p:sldId id="275" r:id="rId8"/>
    <p:sldId id="276" r:id="rId9"/>
    <p:sldId id="271" r:id="rId10"/>
    <p:sldId id="272" r:id="rId11"/>
    <p:sldId id="277" r:id="rId12"/>
    <p:sldId id="278" r:id="rId13"/>
    <p:sldId id="279" r:id="rId14"/>
    <p:sldId id="273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7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9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47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98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37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5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8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0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91F86A-1200-40C6-926E-E8B4FFA2704E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2184-86B7-4362-A7C9-F17D2597B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5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E2B-D01D-157F-CA75-7B9C148F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37B2-ED97-0623-6A77-84FB1C6E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versatile programming language used to add interactivity, behavior, and dynamic elements to web pages.</a:t>
            </a:r>
          </a:p>
          <a:p>
            <a:endParaRPr lang="en-US" dirty="0"/>
          </a:p>
          <a:p>
            <a:r>
              <a:rPr lang="en-US" dirty="0"/>
              <a:t>&lt;script&gt; … &lt;/script&gt; or &lt;script </a:t>
            </a:r>
            <a:r>
              <a:rPr lang="en-US" dirty="0" err="1"/>
              <a:t>src</a:t>
            </a:r>
            <a:r>
              <a:rPr lang="en-US" dirty="0"/>
              <a:t>=“”&gt;&lt;/script&gt;</a:t>
            </a:r>
          </a:p>
          <a:p>
            <a:endParaRPr lang="en-US" dirty="0"/>
          </a:p>
          <a:p>
            <a:r>
              <a:rPr lang="en-US" dirty="0"/>
              <a:t>Another tag which is both closed as well as open</a:t>
            </a:r>
          </a:p>
          <a:p>
            <a:r>
              <a:rPr lang="en-US" dirty="0"/>
              <a:t>Can be used internally from the head or the body section.</a:t>
            </a:r>
          </a:p>
          <a:p>
            <a:r>
              <a:rPr lang="en-US" dirty="0"/>
              <a:t>Scripts can also be used externally.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29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A07-5064-448B-0095-F1E4DE4A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7C2-E6CC-871D-4C0A-1D162DFE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Constructs that repeat a set of instructions multiple times, allowing efficient iteration over data or code execution.</a:t>
            </a:r>
          </a:p>
          <a:p>
            <a:endParaRPr lang="en-US" dirty="0"/>
          </a:p>
          <a:p>
            <a:r>
              <a:rPr lang="en-US" dirty="0"/>
              <a:t>There are 6 loop statements in JavaScript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Do…While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For…in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For…of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For…each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5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DB4-A7DB-509B-B3DB-2E80AC3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1B415-3836-5FBF-5BB2-6D0B46461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While Loop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A542D-5A15-F76C-99E1-2ED278B7A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Repeats a block of code while a condition is true.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let count = 0;</a:t>
            </a:r>
          </a:p>
          <a:p>
            <a:pPr marL="0" indent="0">
              <a:buNone/>
            </a:pPr>
            <a:r>
              <a:rPr lang="en-US" dirty="0"/>
              <a:t>while (count &lt; 3) {</a:t>
            </a:r>
          </a:p>
          <a:p>
            <a:pPr marL="0" indent="0">
              <a:buNone/>
            </a:pPr>
            <a:r>
              <a:rPr lang="en-US" dirty="0"/>
              <a:t>  console.log("Count: " + count);</a:t>
            </a:r>
          </a:p>
          <a:p>
            <a:pPr marL="0" indent="0">
              <a:buNone/>
            </a:pPr>
            <a:r>
              <a:rPr lang="en-US" dirty="0"/>
              <a:t>  count++;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055D1-2318-CE54-8B8D-C922A913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/>
              <a:t>o…While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DAC85-E65D-7547-C0BE-8A91BA5B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while loop, but the block of code is executed at least once before the condition is checked.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pt-BR" dirty="0"/>
              <a:t>let num = 1;</a:t>
            </a:r>
          </a:p>
          <a:p>
            <a:pPr marL="0" indent="0">
              <a:buNone/>
            </a:pPr>
            <a:r>
              <a:rPr lang="pt-BR" dirty="0"/>
              <a:t>do {</a:t>
            </a:r>
          </a:p>
          <a:p>
            <a:pPr marL="0" indent="0">
              <a:buNone/>
            </a:pPr>
            <a:r>
              <a:rPr lang="pt-BR" dirty="0"/>
              <a:t>  console.log("Number: " + num);</a:t>
            </a:r>
          </a:p>
          <a:p>
            <a:pPr marL="0" indent="0">
              <a:buNone/>
            </a:pPr>
            <a:r>
              <a:rPr lang="pt-BR" dirty="0"/>
              <a:t>  num++;</a:t>
            </a:r>
          </a:p>
          <a:p>
            <a:pPr marL="0" indent="0">
              <a:buNone/>
            </a:pPr>
            <a:r>
              <a:rPr lang="pt-BR" dirty="0"/>
              <a:t>} while (num &lt;= 3);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00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DB4-A7DB-509B-B3DB-2E80AC3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1B415-3836-5FBF-5BB2-6D0B46461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	 Loop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A542D-5A15-F76C-99E1-2ED278B7A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Repeats a block of code a specific number of times.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console.log("Iteration: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055D1-2318-CE54-8B8D-C922A913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For…in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DAC85-E65D-7547-C0BE-8A91BA5B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Iterates over the properties of an object.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const person = { name: "Alice", age: 25, gender: "female" };</a:t>
            </a:r>
          </a:p>
          <a:p>
            <a:pPr marL="0" indent="0">
              <a:buNone/>
            </a:pPr>
            <a:r>
              <a:rPr lang="en-US" dirty="0"/>
              <a:t>for (let key in person) {</a:t>
            </a:r>
          </a:p>
          <a:p>
            <a:pPr marL="0" indent="0">
              <a:buNone/>
            </a:pPr>
            <a:r>
              <a:rPr lang="en-US" dirty="0"/>
              <a:t>  console.log(key + ": " + person[key]);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DB4-A7DB-509B-B3DB-2E80AC3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1B415-3836-5FBF-5BB2-6D0B46461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For…of Loop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A542D-5A15-F76C-99E1-2ED278B7A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Iterates over values of </a:t>
            </a:r>
            <a:r>
              <a:rPr lang="en-US" dirty="0" err="1"/>
              <a:t>iterable</a:t>
            </a:r>
            <a:r>
              <a:rPr lang="en-US" dirty="0"/>
              <a:t> objects like arrays, strings,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const colors = ["red", "green", "blue"];</a:t>
            </a:r>
          </a:p>
          <a:p>
            <a:pPr marL="0" indent="0">
              <a:buNone/>
            </a:pPr>
            <a:r>
              <a:rPr lang="en-US" dirty="0"/>
              <a:t>for (let color of colors) {</a:t>
            </a:r>
          </a:p>
          <a:p>
            <a:pPr marL="0" indent="0">
              <a:buNone/>
            </a:pPr>
            <a:r>
              <a:rPr lang="en-US" dirty="0"/>
              <a:t>  console.log("Color: " + color);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055D1-2318-CE54-8B8D-C922A913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For…each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DAC85-E65D-7547-C0BE-8A91BA5B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Iterates over the elements of an array and executes a function for each element.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const numbers = [1, 2, 3];</a:t>
            </a:r>
          </a:p>
          <a:p>
            <a:pPr marL="0" indent="0">
              <a:buNone/>
            </a:pPr>
            <a:r>
              <a:rPr lang="en-US" dirty="0" err="1"/>
              <a:t>numbers.forEach</a:t>
            </a:r>
            <a:r>
              <a:rPr lang="en-US" dirty="0"/>
              <a:t>(function(number) {</a:t>
            </a:r>
          </a:p>
          <a:p>
            <a:pPr marL="0" indent="0">
              <a:buNone/>
            </a:pPr>
            <a:r>
              <a:rPr lang="en-US" dirty="0"/>
              <a:t>  console.log("Number: " + number);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5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72D-AA10-099F-B84C-52B2DBD0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01A0-C21A-9CD4-C22B-03D4E3FAFD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Reusable blocks of code that can be called and executed to perform a specific task or action.</a:t>
            </a:r>
          </a:p>
          <a:p>
            <a:endParaRPr lang="en-US" dirty="0"/>
          </a:p>
          <a:p>
            <a:r>
              <a:rPr lang="en-US" dirty="0"/>
              <a:t>There are 8 types of Functions in JavaScript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A40C-2E7D-9527-4261-1FB5EDD9E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Function</a:t>
            </a:r>
          </a:p>
          <a:p>
            <a:r>
              <a:rPr lang="en-US" dirty="0"/>
              <a:t>Arrow Function</a:t>
            </a:r>
          </a:p>
          <a:p>
            <a:r>
              <a:rPr lang="en-US" dirty="0"/>
              <a:t>Anonymous Function</a:t>
            </a:r>
          </a:p>
          <a:p>
            <a:r>
              <a:rPr lang="en-US" dirty="0"/>
              <a:t>Immediately Invoked Function</a:t>
            </a:r>
          </a:p>
          <a:p>
            <a:r>
              <a:rPr lang="en-US" dirty="0"/>
              <a:t>Callback Function</a:t>
            </a:r>
          </a:p>
          <a:p>
            <a:r>
              <a:rPr lang="en-US" dirty="0"/>
              <a:t>Higher-order Function</a:t>
            </a:r>
          </a:p>
          <a:p>
            <a:r>
              <a:rPr lang="en-US" dirty="0"/>
              <a:t>Constructor Function</a:t>
            </a:r>
          </a:p>
          <a:p>
            <a:r>
              <a:rPr lang="en-US" dirty="0"/>
              <a:t>Generator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37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B33-3A7E-D586-C1AC-4C444580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Functions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288FA-5B95-2A38-696C-1250D83B6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E7E7-20CC-C23F-43F1-53F47D419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Traditional functions declared using the function keyword.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function add(a, b) {</a:t>
            </a:r>
          </a:p>
          <a:p>
            <a:r>
              <a:rPr lang="en-US" dirty="0"/>
              <a:t>  return a + b;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477B46-D33D-9102-0742-6F18B6AD4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8C6531-77D4-B42D-611E-5C0994A8F1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ES6 introduced arrow functions, which have a concise syntax.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const multiply = (a, b) =&gt; a * b;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1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14231-3B75-A9FB-97E9-66DA242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- Functions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A5C48-4E7B-341F-BD8E-941D7F30C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Invoked Function Expressions (IIFE)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AED6-7193-C20E-102B-9DB810EA4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that are executed as soon as they are defined.</a:t>
            </a:r>
          </a:p>
          <a:p>
            <a:r>
              <a:rPr lang="en-US" dirty="0"/>
              <a:t>Used to create a private scope and avoid polluting the global scope.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(function() {</a:t>
            </a:r>
          </a:p>
          <a:p>
            <a:r>
              <a:rPr lang="en-US" dirty="0"/>
              <a:t>  console.log("IIFE executed immediately.");</a:t>
            </a:r>
          </a:p>
          <a:p>
            <a:r>
              <a:rPr lang="en-US" dirty="0"/>
              <a:t>})();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3A922-72AD-4805-A2BC-EB20238B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08DFB3-E065-C8B8-1FDF-6C495485AB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without a name, often used as arguments in other functions.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/>
              <a:t>setTimeout</a:t>
            </a:r>
            <a:r>
              <a:rPr lang="en-US" dirty="0"/>
              <a:t>(function() {</a:t>
            </a:r>
          </a:p>
          <a:p>
            <a:r>
              <a:rPr lang="en-US" dirty="0"/>
              <a:t>  console.log("This is an anonymous function.");</a:t>
            </a:r>
          </a:p>
          <a:p>
            <a:r>
              <a:rPr lang="en-US" dirty="0"/>
              <a:t>}, 1000);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21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AB8-10FD-EAD6-AC45-D2CAD16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Arrays and Objects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3A03-51D6-6662-1F14-CD5A3C7F1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-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1E75-07EB-7CF9-A09B-50174144E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Ordered collections of values or elements.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const numbers = [1, 2, 3, 4];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688B9-6D4A-A67F-3DF3-3B002644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JS - Objects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3C4E-3C49-7B9D-2688-781289DF8E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Containers for key-value pairs representing data.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const person = { name: "Alice", age: 25 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13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AB8-10FD-EAD6-AC45-D2CAD16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Events and Promises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3A03-51D6-6662-1F14-CD5A3C7F1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-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1E75-07EB-7CF9-A09B-50174144E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Interactions or occurrences that trigger JavaScript code execution.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/>
              <a:t>button.addEventListener</a:t>
            </a:r>
            <a:r>
              <a:rPr lang="en-US" dirty="0"/>
              <a:t>("click", function() { </a:t>
            </a:r>
          </a:p>
          <a:p>
            <a:r>
              <a:rPr lang="en-US" dirty="0"/>
              <a:t>/* Code to run on click */</a:t>
            </a:r>
          </a:p>
          <a:p>
            <a:r>
              <a:rPr lang="en-US" dirty="0"/>
              <a:t> });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688B9-6D4A-A67F-3DF3-3B002644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JS - Promises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3C4E-3C49-7B9D-2688-781289DF8E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Representations of eventual completion or failure of an asynchronous operation.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const </a:t>
            </a:r>
            <a:r>
              <a:rPr lang="en-US" dirty="0" err="1"/>
              <a:t>fetchData</a:t>
            </a:r>
            <a:r>
              <a:rPr lang="en-US" dirty="0"/>
              <a:t> = new Promise(function(resolve, reject) {</a:t>
            </a:r>
          </a:p>
          <a:p>
            <a:r>
              <a:rPr lang="en-US" dirty="0"/>
              <a:t>  // Asynchronous code</a:t>
            </a:r>
          </a:p>
          <a:p>
            <a:r>
              <a:rPr lang="en-US" dirty="0"/>
              <a:t>  if (</a:t>
            </a:r>
            <a:r>
              <a:rPr lang="en-US" dirty="0" err="1"/>
              <a:t>dataReceived</a:t>
            </a:r>
            <a:r>
              <a:rPr lang="en-US" dirty="0"/>
              <a:t>) {</a:t>
            </a:r>
          </a:p>
          <a:p>
            <a:r>
              <a:rPr lang="en-US" dirty="0"/>
              <a:t>    resolve(data);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reject("Error fetching data");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03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175BCB-B7B5-AA46-858B-44608E54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DOM Manipulation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336A26-532A-EE9F-94F5-644EDBD3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Modifying HTML and CSS on web pages using JavaScript.</a:t>
            </a:r>
          </a:p>
          <a:p>
            <a:endParaRPr lang="en-IN" dirty="0"/>
          </a:p>
          <a:p>
            <a:r>
              <a:rPr lang="en-IN" dirty="0"/>
              <a:t>There are 4 different ways to manipulate DOM</a:t>
            </a:r>
          </a:p>
          <a:p>
            <a:endParaRPr lang="en-IN" dirty="0"/>
          </a:p>
          <a:p>
            <a:pPr lvl="1"/>
            <a:r>
              <a:rPr lang="en-IN" dirty="0" err="1"/>
              <a:t>document.getElementById</a:t>
            </a:r>
            <a:endParaRPr lang="en-IN" dirty="0"/>
          </a:p>
          <a:p>
            <a:pPr lvl="1"/>
            <a:r>
              <a:rPr lang="en-IN" dirty="0" err="1"/>
              <a:t>document.getElementsByClassName</a:t>
            </a:r>
            <a:endParaRPr lang="en-IN" dirty="0"/>
          </a:p>
          <a:p>
            <a:pPr lvl="1"/>
            <a:r>
              <a:rPr lang="en-IN" dirty="0" err="1"/>
              <a:t>document.querySelector</a:t>
            </a:r>
            <a:endParaRPr lang="en-IN" dirty="0"/>
          </a:p>
          <a:p>
            <a:pPr lvl="1"/>
            <a:r>
              <a:rPr lang="en-IN" dirty="0" err="1"/>
              <a:t>document.querySelectorAll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44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EB8B-39AE-451C-C9C1-4BE4140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JavaScript in Web Development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F44B-0D17-FDFC-7243-A52972C5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Enhances User Experience: Interactivity, animations, and real-time updates engage users.</a:t>
            </a:r>
          </a:p>
          <a:p>
            <a:r>
              <a:rPr lang="en-IN" dirty="0"/>
              <a:t>Client-Side Processing: Reduces server requests, boosts responsiveness.</a:t>
            </a:r>
          </a:p>
          <a:p>
            <a:r>
              <a:rPr lang="en-IN" dirty="0"/>
              <a:t>DOM Manipulation: Alters content and style without page reloads.</a:t>
            </a:r>
          </a:p>
          <a:p>
            <a:r>
              <a:rPr lang="en-IN" dirty="0"/>
              <a:t>Asynchronous Programming: Handles tasks like data fetching efficiently.</a:t>
            </a:r>
          </a:p>
          <a:p>
            <a:r>
              <a:rPr lang="en-IN" dirty="0"/>
              <a:t>Form Validation: Real-time error checking improves data quality.</a:t>
            </a:r>
          </a:p>
          <a:p>
            <a:r>
              <a:rPr lang="en-IN" dirty="0"/>
              <a:t>UI Enhancements: Libraries create advanced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17814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618D-F13B-63C8-3EDC-714975D7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Applications of DOM Manipulations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1593-DC5F-4099-61EB-6E29F1662C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Changing Element Content</a:t>
            </a:r>
            <a:endParaRPr lang="en-US" dirty="0"/>
          </a:p>
          <a:p>
            <a:r>
              <a:rPr lang="en-IN" dirty="0"/>
              <a:t>Changing HTML Attributes</a:t>
            </a:r>
            <a:endParaRPr lang="en-US" dirty="0"/>
          </a:p>
          <a:p>
            <a:r>
              <a:rPr lang="en-IN" dirty="0"/>
              <a:t>Adding and Removing Classes</a:t>
            </a:r>
          </a:p>
          <a:p>
            <a:r>
              <a:rPr lang="en-IN" dirty="0"/>
              <a:t>Creating New Elements</a:t>
            </a:r>
          </a:p>
          <a:p>
            <a:r>
              <a:rPr lang="en-IN" dirty="0"/>
              <a:t>Modifying Parent-Child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F22-3D77-E8A5-2903-E72CD2AF3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Event Handling</a:t>
            </a:r>
          </a:p>
          <a:p>
            <a:r>
              <a:rPr lang="en-IN" dirty="0"/>
              <a:t>Manipulating Styles</a:t>
            </a:r>
          </a:p>
          <a:p>
            <a:r>
              <a:rPr lang="en-IN" dirty="0"/>
              <a:t>Removing Elements</a:t>
            </a:r>
          </a:p>
          <a:p>
            <a:r>
              <a:rPr lang="en-IN" dirty="0"/>
              <a:t>Replacing Elements</a:t>
            </a:r>
          </a:p>
          <a:p>
            <a:r>
              <a:rPr lang="en-IN" dirty="0"/>
              <a:t>Updating Form Values</a:t>
            </a:r>
          </a:p>
        </p:txBody>
      </p:sp>
    </p:spTree>
    <p:extLst>
      <p:ext uri="{BB962C8B-B14F-4D97-AF65-F5344CB8AC3E}">
        <p14:creationId xmlns:p14="http://schemas.microsoft.com/office/powerpoint/2010/main" val="8339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7A6-4A57-2958-2B3A-E2C831C9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JavaScript in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48EC-BE53-A909-0F58-39B013BD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APIs: Access geolocation, camera, notifications, enriching apps.</a:t>
            </a:r>
          </a:p>
          <a:p>
            <a:r>
              <a:rPr lang="en-IN" dirty="0"/>
              <a:t>SPAs: React, Angular, Vue.js build smoother user experiences.</a:t>
            </a:r>
          </a:p>
          <a:p>
            <a:r>
              <a:rPr lang="en-IN" dirty="0"/>
              <a:t>Data Manipulation: Process, filter, transform data for presentation.</a:t>
            </a:r>
          </a:p>
          <a:p>
            <a:r>
              <a:rPr lang="en-IN" dirty="0"/>
              <a:t>Cross-Browser Compatibility: Ensures consistency across browsers.</a:t>
            </a:r>
          </a:p>
          <a:p>
            <a:r>
              <a:rPr lang="en-IN" dirty="0"/>
              <a:t>Third-Party Integrations: APIs enable social, payment, analytics integration.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5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C035-76CE-B59A-3D79-7C31016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D0EE-7E37-8443-C8B7-58A3DAE8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/>
              <a:t>Named containers used to store data values that can be accessed and manipulated throughout a script.</a:t>
            </a:r>
          </a:p>
          <a:p>
            <a:r>
              <a:rPr lang="en-US" b="1" dirty="0">
                <a:solidFill>
                  <a:srgbClr val="FF0000"/>
                </a:solidFill>
              </a:rPr>
              <a:t>var</a:t>
            </a:r>
            <a:r>
              <a:rPr lang="en-US" dirty="0"/>
              <a:t> Variables (Function Scope): which means they are accessible only within the function they are declared in.</a:t>
            </a:r>
          </a:p>
          <a:p>
            <a:r>
              <a:rPr lang="en-US" dirty="0"/>
              <a:t>Example: var age = 25;</a:t>
            </a:r>
          </a:p>
          <a:p>
            <a:r>
              <a:rPr lang="en-US" b="1" dirty="0">
                <a:solidFill>
                  <a:srgbClr val="FF0000"/>
                </a:solidFill>
              </a:rPr>
              <a:t>let</a:t>
            </a:r>
            <a:r>
              <a:rPr lang="en-US" dirty="0"/>
              <a:t> Variables (Block Scope): which means they are accessible only within the block (curly braces) they are declared in.</a:t>
            </a:r>
          </a:p>
          <a:p>
            <a:r>
              <a:rPr lang="en-US" dirty="0"/>
              <a:t>Example: let name = "John";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</a:t>
            </a:r>
            <a:r>
              <a:rPr lang="en-US" dirty="0"/>
              <a:t> Variables (Block Scope with Immutable Value): They are used to store values that won't change after being assigned.</a:t>
            </a:r>
          </a:p>
          <a:p>
            <a:r>
              <a:rPr lang="en-US" dirty="0"/>
              <a:t>Example: const pi = 3.14;</a:t>
            </a:r>
          </a:p>
        </p:txBody>
      </p:sp>
    </p:spTree>
    <p:extLst>
      <p:ext uri="{BB962C8B-B14F-4D97-AF65-F5344CB8AC3E}">
        <p14:creationId xmlns:p14="http://schemas.microsoft.com/office/powerpoint/2010/main" val="16131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AB5-3BE5-4AB4-CF23-61176DE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</a:t>
            </a:r>
            <a:r>
              <a:rPr lang="en-IN" dirty="0" err="1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5630-FEE0-B5D1-6C5B-9B9559D4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that define the type of data a variable can hold, such as numbers, strings, and Booleans</a:t>
            </a:r>
          </a:p>
          <a:p>
            <a:endParaRPr lang="en-US" dirty="0"/>
          </a:p>
          <a:p>
            <a:r>
              <a:rPr lang="en-US" dirty="0"/>
              <a:t>Primitive </a:t>
            </a:r>
            <a:r>
              <a:rPr lang="en-US" dirty="0" err="1"/>
              <a:t>DataTypes</a:t>
            </a:r>
            <a:r>
              <a:rPr lang="en-US" dirty="0"/>
              <a:t> – Number, String, Boolean, Undefined, Null, Symbol, </a:t>
            </a:r>
            <a:r>
              <a:rPr lang="en-US" dirty="0" err="1"/>
              <a:t>BigInt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Non-Primitive </a:t>
            </a:r>
            <a:r>
              <a:rPr lang="en-US" dirty="0" err="1"/>
              <a:t>DataTypes</a:t>
            </a:r>
            <a:r>
              <a:rPr lang="en-US" dirty="0"/>
              <a:t> – Objects and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73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AB5-3BE5-4AB4-CF23-61176DE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</a:t>
            </a:r>
            <a:r>
              <a:rPr lang="en-IN" dirty="0" err="1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5630-FEE0-B5D1-6C5B-9B9559D4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Number</a:t>
            </a:r>
            <a:r>
              <a:rPr lang="en-US" dirty="0"/>
              <a:t>: Represents numeric values (integers and floating-point).</a:t>
            </a:r>
          </a:p>
          <a:p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dirty="0"/>
              <a:t>: Represents sequences of characters, enclosed in single or double quotes.</a:t>
            </a:r>
          </a:p>
          <a:p>
            <a:r>
              <a:rPr lang="en-US" b="1" dirty="0">
                <a:solidFill>
                  <a:srgbClr val="FF0000"/>
                </a:solidFill>
              </a:rPr>
              <a:t>Boolean</a:t>
            </a:r>
            <a:r>
              <a:rPr lang="en-US" dirty="0"/>
              <a:t>: Represents true or false values.</a:t>
            </a:r>
          </a:p>
          <a:p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dirty="0"/>
              <a:t>: Represents a variable with no assigned value.</a:t>
            </a:r>
          </a:p>
          <a:p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: Represents an intentional absence of any value.</a:t>
            </a:r>
          </a:p>
          <a:p>
            <a:r>
              <a:rPr lang="en-US" b="1" dirty="0">
                <a:solidFill>
                  <a:srgbClr val="FF0000"/>
                </a:solidFill>
              </a:rPr>
              <a:t>Symbol</a:t>
            </a:r>
            <a:r>
              <a:rPr lang="en-US" dirty="0"/>
              <a:t>: Represents a unique and immutable value, often used as object property keys.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BigInt</a:t>
            </a:r>
            <a:r>
              <a:rPr lang="en-US" dirty="0"/>
              <a:t>: Represents arbitrary precision integers, useful for large numbers.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: Represents a collection of key-value pairs.</a:t>
            </a:r>
          </a:p>
          <a:p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: Represents an ordered list of values, often of the same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CE2-826B-2E38-C205-B4A06BC4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546A-C5B1-C11A-718D-A0DC0D95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Arithmetic Operators</a:t>
            </a:r>
            <a:r>
              <a:rPr lang="en-US" dirty="0"/>
              <a:t>: Perform basic mathematical operations.</a:t>
            </a:r>
          </a:p>
          <a:p>
            <a:r>
              <a:rPr lang="en-US" dirty="0"/>
              <a:t>Examples: + (addition), - (subtraction), * (multiplication), / (division), % (remainder).</a:t>
            </a:r>
          </a:p>
          <a:p>
            <a:r>
              <a:rPr lang="en-US" b="1" dirty="0">
                <a:solidFill>
                  <a:srgbClr val="FF0000"/>
                </a:solidFill>
              </a:rPr>
              <a:t>Comparison Operators</a:t>
            </a:r>
            <a:r>
              <a:rPr lang="en-US" dirty="0"/>
              <a:t>: Compare values and return </a:t>
            </a:r>
            <a:r>
              <a:rPr lang="en-US" dirty="0" err="1"/>
              <a:t>boolean</a:t>
            </a:r>
            <a:r>
              <a:rPr lang="en-US" dirty="0"/>
              <a:t> results.</a:t>
            </a:r>
          </a:p>
          <a:p>
            <a:r>
              <a:rPr lang="en-US" dirty="0"/>
              <a:t>Examples: == (equality), != (inequality), &gt; (greater than), &lt; (less than), &gt;= (greater than or equal), &lt;= (less than or equal).</a:t>
            </a:r>
          </a:p>
          <a:p>
            <a:r>
              <a:rPr lang="en-US" b="1" dirty="0">
                <a:solidFill>
                  <a:srgbClr val="FF0000"/>
                </a:solidFill>
              </a:rPr>
              <a:t>Logical Operators</a:t>
            </a:r>
            <a:r>
              <a:rPr lang="en-US" dirty="0"/>
              <a:t>: Combine and manipulate </a:t>
            </a:r>
            <a:r>
              <a:rPr lang="en-US" dirty="0" err="1"/>
              <a:t>boolean</a:t>
            </a:r>
            <a:r>
              <a:rPr lang="en-US" dirty="0"/>
              <a:t> values.</a:t>
            </a:r>
          </a:p>
          <a:p>
            <a:r>
              <a:rPr lang="en-US" dirty="0"/>
              <a:t>Examples: &amp;&amp; (logical AND), || (logical OR), ! (logical NOT).</a:t>
            </a:r>
          </a:p>
          <a:p>
            <a:r>
              <a:rPr lang="en-US" b="1" dirty="0">
                <a:solidFill>
                  <a:srgbClr val="FF0000"/>
                </a:solidFill>
              </a:rPr>
              <a:t>Assignment Operators</a:t>
            </a:r>
            <a:r>
              <a:rPr lang="en-US" dirty="0"/>
              <a:t>: Assign values to variables.</a:t>
            </a:r>
          </a:p>
          <a:p>
            <a:r>
              <a:rPr lang="en-US" dirty="0"/>
              <a:t>Examples: = (assign), += (add and assign), -= (subtract and assign), *= (multiply and assign), /= (divide and assign).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1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F31-092C-D3E3-571C-36126B05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7D32-D30F-4EA7-12C3-D744B549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Unary Operators</a:t>
            </a:r>
            <a:r>
              <a:rPr lang="en-US" dirty="0"/>
              <a:t>: Operate on a single operand.</a:t>
            </a:r>
          </a:p>
          <a:p>
            <a:r>
              <a:rPr lang="en-US" dirty="0"/>
              <a:t>Examples: + (positive), - (negative), ++ (increment), -- (decrement), </a:t>
            </a:r>
            <a:r>
              <a:rPr lang="en-US" dirty="0" err="1"/>
              <a:t>typeof</a:t>
            </a:r>
            <a:r>
              <a:rPr lang="en-US" dirty="0"/>
              <a:t> (returns type of operand).</a:t>
            </a:r>
          </a:p>
          <a:p>
            <a:r>
              <a:rPr lang="en-US" b="1" dirty="0">
                <a:solidFill>
                  <a:srgbClr val="FF0000"/>
                </a:solidFill>
              </a:rPr>
              <a:t>Conditional (Ternary) Operator</a:t>
            </a:r>
            <a:r>
              <a:rPr lang="en-US" dirty="0"/>
              <a:t>: Returns a value based on a condition.</a:t>
            </a:r>
          </a:p>
          <a:p>
            <a:r>
              <a:rPr lang="en-US" dirty="0"/>
              <a:t>Syntax: condition ? </a:t>
            </a:r>
            <a:r>
              <a:rPr lang="en-US" dirty="0" err="1"/>
              <a:t>valueIfTrue</a:t>
            </a:r>
            <a:r>
              <a:rPr lang="en-US" dirty="0"/>
              <a:t> : </a:t>
            </a:r>
            <a:r>
              <a:rPr lang="en-US" dirty="0" err="1"/>
              <a:t>valueIfFalse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Bitwise Operators</a:t>
            </a:r>
            <a:r>
              <a:rPr lang="en-US" dirty="0"/>
              <a:t>: Operate on the bitwise representation of integer values.</a:t>
            </a:r>
          </a:p>
          <a:p>
            <a:r>
              <a:rPr lang="en-US" dirty="0"/>
              <a:t>Examples: &amp; (bitwise AND), | (bitwise OR), ^ (bitwise XOR), ~ (bitwise NOT), &lt;&lt; (left shift), &gt;&gt; (right shift).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3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D4D-4AC6-A2E5-D670-309E208E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-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03DC-0DFF-A2AE-1B44-297768DC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instructions in JavaScript that perform actions or control flow within a program.</a:t>
            </a:r>
          </a:p>
          <a:p>
            <a:endParaRPr lang="en-US" dirty="0"/>
          </a:p>
          <a:p>
            <a:r>
              <a:rPr lang="en-US" dirty="0"/>
              <a:t>There are 4 statements in </a:t>
            </a:r>
            <a:r>
              <a:rPr lang="en-US" dirty="0" err="1"/>
              <a:t>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If…Else Statement</a:t>
            </a:r>
          </a:p>
          <a:p>
            <a:pPr lvl="1"/>
            <a:r>
              <a:rPr lang="en-US" dirty="0"/>
              <a:t>If … Else If Statement</a:t>
            </a:r>
          </a:p>
          <a:p>
            <a:pPr lvl="1"/>
            <a:r>
              <a:rPr lang="en-US" dirty="0"/>
              <a:t>Switch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3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1502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JavaScript</vt:lpstr>
      <vt:lpstr>Importance of JavaScript in Web Development </vt:lpstr>
      <vt:lpstr>Importance of JavaScript in Web Development</vt:lpstr>
      <vt:lpstr>JS - Variables</vt:lpstr>
      <vt:lpstr>JS - DataTypes</vt:lpstr>
      <vt:lpstr>JS - DataTypes</vt:lpstr>
      <vt:lpstr>JS - Operators</vt:lpstr>
      <vt:lpstr>JS - Operators</vt:lpstr>
      <vt:lpstr>JS - Statements</vt:lpstr>
      <vt:lpstr>JS - Loops</vt:lpstr>
      <vt:lpstr>JS - Loops</vt:lpstr>
      <vt:lpstr>JS - Loops</vt:lpstr>
      <vt:lpstr>JS - Loops</vt:lpstr>
      <vt:lpstr>JS - Functions</vt:lpstr>
      <vt:lpstr>JS - Functions</vt:lpstr>
      <vt:lpstr>Js - Functions</vt:lpstr>
      <vt:lpstr>JS – Arrays and Objects</vt:lpstr>
      <vt:lpstr>JS – Events and Promises</vt:lpstr>
      <vt:lpstr>JS – DOM Manipulation</vt:lpstr>
      <vt:lpstr>JS – Applications of DOM Manipulations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Section</dc:title>
  <dc:creator>Sharath R</dc:creator>
  <cp:lastModifiedBy>Sharath R</cp:lastModifiedBy>
  <cp:revision>11</cp:revision>
  <dcterms:created xsi:type="dcterms:W3CDTF">2023-08-08T21:35:32Z</dcterms:created>
  <dcterms:modified xsi:type="dcterms:W3CDTF">2023-08-10T16:46:37Z</dcterms:modified>
</cp:coreProperties>
</file>