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7" r:id="rId5"/>
    <p:sldId id="289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06" r:id="rId20"/>
    <p:sldId id="310" r:id="rId21"/>
    <p:sldId id="311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3" autoAdjust="0"/>
    <p:restoredTop sz="93979" autoAdjust="0"/>
  </p:normalViewPr>
  <p:slideViewPr>
    <p:cSldViewPr snapToGrid="0">
      <p:cViewPr varScale="1">
        <p:scale>
          <a:sx n="87" d="100"/>
          <a:sy n="87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9BF2-64D4-4672-8463-38193D2D46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B813-3A4D-46D7-90E9-F0DE2083D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0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5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1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286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3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0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18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3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6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1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1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2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9FA104-88B2-42C9-894C-B62F41AB298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95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Introduction to </a:t>
            </a:r>
            <a:r>
              <a:rPr lang="en-GB" dirty="0" smtClean="0"/>
              <a:t>Data </a:t>
            </a:r>
            <a:r>
              <a:rPr lang="en-GB" dirty="0" smtClean="0"/>
              <a:t>Analysis and </a:t>
            </a:r>
            <a:r>
              <a:rPr lang="en-GB" dirty="0" smtClean="0"/>
              <a:t>with </a:t>
            </a:r>
            <a:r>
              <a:rPr lang="en-GB" dirty="0" smtClean="0"/>
              <a:t>Python</a:t>
            </a:r>
            <a:r>
              <a:rPr lang="en-GB" sz="2400" dirty="0" smtClean="0"/>
              <a:t>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42213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astype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643255"/>
          </a:xfrm>
        </p:spPr>
        <p:txBody>
          <a:bodyPr>
            <a:normAutofit/>
          </a:bodyPr>
          <a:lstStyle/>
          <a:p>
            <a:r>
              <a:rPr lang="en-GB" dirty="0"/>
              <a:t>You can also convert it to a different </a:t>
            </a:r>
            <a:r>
              <a:rPr lang="en-GB" dirty="0" smtClean="0"/>
              <a:t>data-type </a:t>
            </a:r>
            <a:r>
              <a:rPr lang="en-GB" dirty="0"/>
              <a:t>using 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/>
              <a:t> method.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3098482"/>
            <a:ext cx="6115070" cy="2113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0" y="3189922"/>
            <a:ext cx="2567940" cy="216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438" y="309848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6457" y="318992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9236" y="5841682"/>
            <a:ext cx="11013664" cy="101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Remember that, unlike lists, all items in an array have to be of the same type.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2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gency FB" panose="020B0503020202020204" pitchFamily="34" charset="0"/>
              </a:rPr>
              <a:t>d</a:t>
            </a:r>
            <a:r>
              <a:rPr lang="en-GB" dirty="0" err="1" smtClean="0">
                <a:latin typeface="Agency FB" panose="020B0503020202020204" pitchFamily="34" charset="0"/>
              </a:rPr>
              <a:t>type</a:t>
            </a:r>
            <a:r>
              <a:rPr lang="en-GB" dirty="0" smtClean="0">
                <a:latin typeface="Agency FB" panose="020B0503020202020204" pitchFamily="34" charset="0"/>
              </a:rPr>
              <a:t>=‘object’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9075"/>
          </a:xfrm>
        </p:spPr>
        <p:txBody>
          <a:bodyPr/>
          <a:lstStyle/>
          <a:p>
            <a:r>
              <a:rPr lang="en-GB" dirty="0" smtClean="0"/>
              <a:t>However, </a:t>
            </a:r>
            <a:r>
              <a:rPr lang="en-GB" dirty="0"/>
              <a:t>if you are uncertain about what </a:t>
            </a:r>
            <a:r>
              <a:rPr lang="en-GB" dirty="0" smtClean="0"/>
              <a:t>data type </a:t>
            </a:r>
            <a:r>
              <a:rPr lang="en-GB" dirty="0"/>
              <a:t>your array will </a:t>
            </a:r>
            <a:r>
              <a:rPr lang="en-GB" dirty="0" smtClean="0"/>
              <a:t>hold, </a:t>
            </a:r>
            <a:r>
              <a:rPr lang="en-GB" dirty="0"/>
              <a:t>or if you want to hold characters and numbers in the same array, you can set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/>
              <a:t> as </a:t>
            </a:r>
            <a:r>
              <a:rPr lang="en-GB" dirty="0">
                <a:latin typeface="Agency FB" panose="020B0503020202020204" pitchFamily="34" charset="0"/>
              </a:rPr>
              <a:t>'object</a:t>
            </a:r>
            <a:r>
              <a:rPr lang="en-GB" dirty="0" smtClean="0">
                <a:latin typeface="Agency FB" panose="020B0503020202020204" pitchFamily="34" charset="0"/>
              </a:rPr>
              <a:t>'.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7" y="3547745"/>
            <a:ext cx="7045130" cy="761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833" y="3606552"/>
            <a:ext cx="1924074" cy="798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48266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1030" y="34826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tolist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 smtClean="0"/>
              <a:t>You can always convert an array into a list using the </a:t>
            </a:r>
            <a:r>
              <a:rPr lang="en-GB" dirty="0" err="1" smtClean="0">
                <a:latin typeface="Agency FB" panose="020B0503020202020204" pitchFamily="34" charset="0"/>
              </a:rPr>
              <a:t>tolist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command.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63" y="3358199"/>
            <a:ext cx="4368113" cy="95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149" y="3320414"/>
            <a:ext cx="1373453" cy="523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406" y="331274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346" y="332041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a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715"/>
          </a:xfrm>
        </p:spPr>
        <p:txBody>
          <a:bodyPr/>
          <a:lstStyle/>
          <a:p>
            <a:r>
              <a:rPr lang="en-GB" dirty="0" smtClean="0"/>
              <a:t>There are a range of functions built into </a:t>
            </a:r>
            <a:r>
              <a:rPr lang="en-GB" dirty="0" err="1" smtClean="0"/>
              <a:t>NumPy</a:t>
            </a:r>
            <a:r>
              <a:rPr lang="en-GB" dirty="0" smtClean="0"/>
              <a:t> that allow you to inspect different aspects of an array: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78492"/>
            <a:ext cx="6999468" cy="2719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95" y="4019074"/>
            <a:ext cx="3799971" cy="1832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21849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9294" y="349585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specific items from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695"/>
          </a:xfrm>
        </p:spPr>
        <p:txBody>
          <a:bodyPr/>
          <a:lstStyle/>
          <a:p>
            <a:r>
              <a:rPr lang="en-GB" dirty="0" smtClean="0"/>
              <a:t>You can extract portions of the array using indices, much like when you’re working with lists.</a:t>
            </a:r>
          </a:p>
          <a:p>
            <a:r>
              <a:rPr lang="en-GB" dirty="0" smtClean="0"/>
              <a:t>Unlike lists, however</a:t>
            </a:r>
            <a:r>
              <a:rPr lang="en-GB" dirty="0"/>
              <a:t>, arrays can optionally accept as many parameters in the square brackets as there </a:t>
            </a:r>
            <a:r>
              <a:rPr lang="en-GB" dirty="0" smtClean="0"/>
              <a:t>are </a:t>
            </a:r>
            <a:r>
              <a:rPr lang="en-GB" dirty="0"/>
              <a:t>number of dimensions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8257"/>
            <a:ext cx="6568440" cy="174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42" y="4053522"/>
            <a:ext cx="3111405" cy="1912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83825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6640" y="383825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Pandas, like </a:t>
            </a:r>
            <a:r>
              <a:rPr lang="en-GB" dirty="0" err="1" smtClean="0"/>
              <a:t>NumPy</a:t>
            </a:r>
            <a:r>
              <a:rPr lang="en-GB" dirty="0" smtClean="0"/>
              <a:t>, is one of the most popular Python libraries for data analysis.</a:t>
            </a:r>
          </a:p>
          <a:p>
            <a:r>
              <a:rPr lang="en-GB" dirty="0" smtClean="0"/>
              <a:t>It is a high-level abstraction over low-level </a:t>
            </a:r>
            <a:r>
              <a:rPr lang="en-GB" dirty="0" err="1" smtClean="0"/>
              <a:t>NumPy</a:t>
            </a:r>
            <a:r>
              <a:rPr lang="en-GB" dirty="0" smtClean="0"/>
              <a:t>, which is written in pure C.</a:t>
            </a:r>
          </a:p>
          <a:p>
            <a:r>
              <a:rPr lang="en-GB" dirty="0" smtClean="0"/>
              <a:t>Pandas provides high-performance, easy-to-use data structures and data analysis tools.</a:t>
            </a:r>
          </a:p>
          <a:p>
            <a:r>
              <a:rPr lang="en-GB" dirty="0"/>
              <a:t>There are two main structures used by pandas; </a:t>
            </a:r>
            <a:r>
              <a:rPr lang="en-GB" i="1" dirty="0"/>
              <a:t>data frames </a:t>
            </a:r>
            <a:r>
              <a:rPr lang="en-GB" dirty="0"/>
              <a:t>and </a:t>
            </a:r>
            <a:r>
              <a:rPr lang="en-GB" i="1" dirty="0"/>
              <a:t>series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Indices in a pandas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39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 pandas series is similar to a list, but differs in the fact that a series associates a label with each element. This makes it look like a dictionary.</a:t>
            </a:r>
          </a:p>
          <a:p>
            <a:r>
              <a:rPr lang="en-GB" dirty="0" smtClean="0"/>
              <a:t>If an index is not explicitly provided by the user, pandas creates a </a:t>
            </a:r>
            <a:r>
              <a:rPr lang="en-GB" dirty="0" err="1">
                <a:latin typeface="Agency FB" panose="020B0503020202020204" pitchFamily="34" charset="0"/>
              </a:rPr>
              <a:t>R</a:t>
            </a:r>
            <a:r>
              <a:rPr lang="en-GB" dirty="0" err="1" smtClean="0">
                <a:latin typeface="Agency FB" panose="020B0503020202020204" pitchFamily="34" charset="0"/>
              </a:rPr>
              <a:t>angeIndex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ranging from 0 to </a:t>
            </a:r>
            <a:r>
              <a:rPr lang="en-GB" i="1" dirty="0" smtClean="0"/>
              <a:t>N</a:t>
            </a:r>
            <a:r>
              <a:rPr lang="en-GB" dirty="0" smtClean="0"/>
              <a:t>-1.</a:t>
            </a:r>
          </a:p>
          <a:p>
            <a:r>
              <a:rPr lang="en-GB" dirty="0" smtClean="0"/>
              <a:t>Each series object also has a data type.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072890"/>
            <a:ext cx="5992910" cy="100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52" y="4243863"/>
            <a:ext cx="1548757" cy="1722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98225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0976" y="4072890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Pandas data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</p:spPr>
        <p:txBody>
          <a:bodyPr/>
          <a:lstStyle/>
          <a:p>
            <a:r>
              <a:rPr lang="en-GB" dirty="0" smtClean="0"/>
              <a:t>Simplistically, a data frame is a table, with rows and columns.</a:t>
            </a:r>
          </a:p>
          <a:p>
            <a:r>
              <a:rPr lang="en-GB" dirty="0"/>
              <a:t>Each column in a </a:t>
            </a:r>
            <a:r>
              <a:rPr lang="en-GB" dirty="0" smtClean="0"/>
              <a:t>data frame </a:t>
            </a:r>
            <a:r>
              <a:rPr lang="en-GB" dirty="0"/>
              <a:t>is a </a:t>
            </a:r>
            <a:r>
              <a:rPr lang="en-GB" dirty="0" smtClean="0"/>
              <a:t>series object.</a:t>
            </a:r>
          </a:p>
          <a:p>
            <a:r>
              <a:rPr lang="en-GB" dirty="0" smtClean="0"/>
              <a:t>Rows </a:t>
            </a:r>
            <a:r>
              <a:rPr lang="en-GB" dirty="0"/>
              <a:t>consist of elements inside </a:t>
            </a:r>
            <a:r>
              <a:rPr lang="en-GB" dirty="0" smtClean="0"/>
              <a:t>series.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61297" y="40826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Case ID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 one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 two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</a:t>
                      </a:r>
                      <a:r>
                        <a:rPr lang="en-GB" baseline="0" dirty="0" smtClean="0"/>
                        <a:t>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Pandas data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955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frames can be constructed using Python dictionaries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42" y="2489517"/>
            <a:ext cx="8077354" cy="1876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42" y="4501197"/>
            <a:ext cx="5287441" cy="1776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245" y="235458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209" y="450119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365" y="2923130"/>
            <a:ext cx="10515600" cy="1325563"/>
          </a:xfrm>
        </p:spPr>
        <p:txBody>
          <a:bodyPr/>
          <a:lstStyle/>
          <a:p>
            <a:r>
              <a:rPr lang="en-GB" dirty="0" smtClean="0"/>
              <a:t>Thank You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2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Python (</a:t>
            </a:r>
            <a:r>
              <a:rPr lang="en-GB" dirty="0" err="1" smtClean="0"/>
              <a:t>NumPy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0895"/>
          </a:xfrm>
        </p:spPr>
        <p:txBody>
          <a:bodyPr>
            <a:normAutofit/>
          </a:bodyPr>
          <a:lstStyle/>
          <a:p>
            <a:r>
              <a:rPr lang="en-GB" dirty="0" err="1" smtClean="0"/>
              <a:t>NumPy</a:t>
            </a:r>
            <a:r>
              <a:rPr lang="en-GB" dirty="0" smtClean="0"/>
              <a:t> is the most foundational package for numerical computing in Python.</a:t>
            </a:r>
          </a:p>
          <a:p>
            <a:r>
              <a:rPr lang="en-GB" dirty="0"/>
              <a:t>If you are going to work on data analysis or machine learning projects, then having a solid understanding of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is nearly mandatory.</a:t>
            </a:r>
            <a:endParaRPr lang="en-GB" dirty="0" smtClean="0"/>
          </a:p>
          <a:p>
            <a:r>
              <a:rPr lang="en-GB" dirty="0" smtClean="0"/>
              <a:t>Indeed, many other libraries, such as pandas and </a:t>
            </a:r>
            <a:r>
              <a:rPr lang="en-GB" dirty="0" err="1" smtClean="0"/>
              <a:t>scikit</a:t>
            </a:r>
            <a:r>
              <a:rPr lang="en-GB" dirty="0" smtClean="0"/>
              <a:t>-learn, use </a:t>
            </a:r>
            <a:r>
              <a:rPr lang="en-GB" dirty="0" err="1" smtClean="0"/>
              <a:t>NumPy’s</a:t>
            </a:r>
            <a:r>
              <a:rPr lang="en-GB" dirty="0" smtClean="0"/>
              <a:t> array objects as the </a:t>
            </a:r>
            <a:r>
              <a:rPr lang="en-GB" i="1" dirty="0" smtClean="0"/>
              <a:t>lingua franca </a:t>
            </a:r>
            <a:r>
              <a:rPr lang="en-GB" dirty="0" smtClean="0"/>
              <a:t>for data exchange.</a:t>
            </a:r>
          </a:p>
          <a:p>
            <a:r>
              <a:rPr lang="en-GB" dirty="0" smtClean="0"/>
              <a:t>One </a:t>
            </a:r>
            <a:r>
              <a:rPr lang="en-GB" dirty="0"/>
              <a:t>of the reasons as to why </a:t>
            </a:r>
            <a:r>
              <a:rPr lang="en-GB" dirty="0" err="1"/>
              <a:t>NumPy</a:t>
            </a:r>
            <a:r>
              <a:rPr lang="en-GB" dirty="0"/>
              <a:t> is so important for numerical computations is because it is designed for efficiency with large arrays of data. The reasons for this include:</a:t>
            </a:r>
          </a:p>
          <a:p>
            <a:pPr marL="0" indent="0">
              <a:buNone/>
            </a:pPr>
            <a:r>
              <a:rPr lang="en-GB" dirty="0"/>
              <a:t>	- It stores data internally in a continuous block of memory, 	independent of other in-built Python objects.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smtClean="0"/>
              <a:t>It </a:t>
            </a:r>
            <a:r>
              <a:rPr lang="en-GB" dirty="0"/>
              <a:t>performs complex computations on entire arrays without the </a:t>
            </a:r>
            <a:r>
              <a:rPr lang="en-GB" dirty="0" smtClean="0"/>
              <a:t>need </a:t>
            </a:r>
            <a:r>
              <a:rPr lang="en-GB" dirty="0"/>
              <a:t>for </a:t>
            </a:r>
            <a:r>
              <a:rPr lang="en-GB" dirty="0" err="1">
                <a:latin typeface="Agency FB" panose="020B0503020202020204" pitchFamily="34" charset="0"/>
              </a:rPr>
              <a:t>for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loops.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691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Ndarray</a:t>
            </a:r>
            <a:r>
              <a:rPr lang="en-GB" dirty="0" smtClean="0"/>
              <a:t> vs.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now, you are familiar with Python lists and how incredibly useful they are.</a:t>
            </a:r>
          </a:p>
          <a:p>
            <a:r>
              <a:rPr lang="en-GB" dirty="0" smtClean="0"/>
              <a:t>So, you may be asking yourself: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GB" i="1" dirty="0" smtClean="0"/>
              <a:t>I </a:t>
            </a:r>
            <a:r>
              <a:rPr lang="en-GB" i="1" dirty="0"/>
              <a:t>can store numbers and other objects in a </a:t>
            </a:r>
            <a:r>
              <a:rPr lang="en-GB" i="1" dirty="0" smtClean="0"/>
              <a:t>Python list </a:t>
            </a:r>
            <a:r>
              <a:rPr lang="en-GB" i="1" dirty="0"/>
              <a:t>and do all sorts of computations and manipulations through list comprehensions, for-loops etc. What do I need a </a:t>
            </a:r>
            <a:r>
              <a:rPr lang="en-GB" i="1" dirty="0" err="1" smtClean="0"/>
              <a:t>NumPy</a:t>
            </a:r>
            <a:r>
              <a:rPr lang="en-GB" i="1" dirty="0" smtClean="0"/>
              <a:t> </a:t>
            </a:r>
            <a:r>
              <a:rPr lang="en-GB" i="1" dirty="0"/>
              <a:t>array for</a:t>
            </a:r>
            <a:r>
              <a:rPr lang="en-GB" i="1" dirty="0" smtClean="0"/>
              <a:t>?”</a:t>
            </a:r>
            <a:br>
              <a:rPr lang="en-GB" i="1" dirty="0" smtClean="0"/>
            </a:br>
            <a:endParaRPr lang="en-GB" i="1" dirty="0" smtClean="0"/>
          </a:p>
          <a:p>
            <a:r>
              <a:rPr lang="en-GB" dirty="0"/>
              <a:t>T</a:t>
            </a:r>
            <a:r>
              <a:rPr lang="en-GB" dirty="0" smtClean="0"/>
              <a:t>here </a:t>
            </a:r>
            <a:r>
              <a:rPr lang="en-GB" dirty="0"/>
              <a:t>are very significant advantages of using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arrays overs </a:t>
            </a:r>
            <a:r>
              <a:rPr lang="en-GB" dirty="0" smtClean="0"/>
              <a:t>lists.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6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7635"/>
          </a:xfrm>
        </p:spPr>
        <p:txBody>
          <a:bodyPr/>
          <a:lstStyle/>
          <a:p>
            <a:r>
              <a:rPr lang="en-GB" dirty="0" smtClean="0"/>
              <a:t>To understand these advantages, lets create an array.</a:t>
            </a:r>
          </a:p>
          <a:p>
            <a:r>
              <a:rPr lang="en-GB" dirty="0" smtClean="0"/>
              <a:t>One of the most common, of the many, ways to create a </a:t>
            </a:r>
            <a:r>
              <a:rPr lang="en-GB" dirty="0" err="1" smtClean="0"/>
              <a:t>NumPy</a:t>
            </a:r>
            <a:r>
              <a:rPr lang="en-GB" dirty="0" smtClean="0"/>
              <a:t> array is to create one from a list by passing it to the </a:t>
            </a:r>
            <a:r>
              <a:rPr lang="en-GB" dirty="0" err="1" smtClean="0">
                <a:latin typeface="Agency FB" panose="020B0503020202020204" pitchFamily="34" charset="0"/>
              </a:rPr>
              <a:t>np.array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3" y="3646090"/>
            <a:ext cx="3412766" cy="1256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3199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5769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1" y="3646089"/>
            <a:ext cx="3473205" cy="18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between lists and </a:t>
            </a:r>
            <a:r>
              <a:rPr lang="en-GB" dirty="0" err="1" smtClean="0"/>
              <a:t>ndarrays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difference between an array and a list </a:t>
            </a:r>
            <a:r>
              <a:rPr lang="en-GB" dirty="0" smtClean="0"/>
              <a:t>is that </a:t>
            </a:r>
            <a:r>
              <a:rPr lang="en-GB" dirty="0"/>
              <a:t>arrays are designed to handle </a:t>
            </a:r>
            <a:r>
              <a:rPr lang="en-GB" dirty="0" smtClean="0"/>
              <a:t>vectorised </a:t>
            </a:r>
            <a:r>
              <a:rPr lang="en-GB" dirty="0"/>
              <a:t>operations while a python </a:t>
            </a:r>
            <a:r>
              <a:rPr lang="en-GB" dirty="0" smtClean="0"/>
              <a:t>lists are </a:t>
            </a:r>
            <a:r>
              <a:rPr lang="en-GB" dirty="0"/>
              <a:t>not</a:t>
            </a:r>
            <a:r>
              <a:rPr lang="en-GB" dirty="0" smtClean="0"/>
              <a:t>.</a:t>
            </a:r>
          </a:p>
          <a:p>
            <a:r>
              <a:rPr lang="en-GB" dirty="0"/>
              <a:t>That means, if you apply a </a:t>
            </a:r>
            <a:r>
              <a:rPr lang="en-GB" dirty="0" smtClean="0"/>
              <a:t>function, </a:t>
            </a:r>
            <a:r>
              <a:rPr lang="en-GB" dirty="0"/>
              <a:t>it is performed on every item in the array, rather than on the whole array object.</a:t>
            </a:r>
          </a:p>
        </p:txBody>
      </p:sp>
    </p:spTree>
    <p:extLst>
      <p:ext uri="{BB962C8B-B14F-4D97-AF65-F5344CB8AC3E}">
        <p14:creationId xmlns:p14="http://schemas.microsoft.com/office/powerpoint/2010/main" val="15106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842645"/>
            <a:ext cx="10515600" cy="940435"/>
          </a:xfrm>
        </p:spPr>
        <p:txBody>
          <a:bodyPr/>
          <a:lstStyle/>
          <a:p>
            <a:r>
              <a:rPr lang="en-GB" dirty="0"/>
              <a:t>Let’s suppose you want to add the number 2 to every item in the list. The intuitive way to do </a:t>
            </a:r>
            <a:r>
              <a:rPr lang="en-GB" dirty="0" smtClean="0"/>
              <a:t>this </a:t>
            </a:r>
            <a:r>
              <a:rPr lang="en-GB" dirty="0"/>
              <a:t>is something like this: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5340" y="3326765"/>
            <a:ext cx="10515600" cy="94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That was not possible with a </a:t>
            </a:r>
            <a:r>
              <a:rPr lang="en-GB" dirty="0" smtClean="0"/>
              <a:t>list, but </a:t>
            </a:r>
            <a:r>
              <a:rPr lang="en-GB" dirty="0"/>
              <a:t>you can do that on </a:t>
            </a:r>
            <a:r>
              <a:rPr lang="en-GB" dirty="0" smtClean="0"/>
              <a:t>an array: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05336" y="198560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9482" y="19856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335" y="40352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2643" y="410018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44" y="2105028"/>
            <a:ext cx="3047384" cy="865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92" y="2073886"/>
            <a:ext cx="6584962" cy="10734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933" y="4100188"/>
            <a:ext cx="3476759" cy="1896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446" y="4267200"/>
            <a:ext cx="3609823" cy="14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597025"/>
            <a:ext cx="10515600" cy="4351338"/>
          </a:xfrm>
        </p:spPr>
        <p:txBody>
          <a:bodyPr/>
          <a:lstStyle/>
          <a:p>
            <a:r>
              <a:rPr lang="en-GB" dirty="0" smtClean="0"/>
              <a:t>It should be noted here that, </a:t>
            </a:r>
            <a:r>
              <a:rPr lang="en-GB" dirty="0"/>
              <a:t>once a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array is created, you cannot increase its size. </a:t>
            </a:r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do so, you will have to create a new array.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2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2d array from a list of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 smtClean="0"/>
              <a:t>You can </a:t>
            </a:r>
            <a:r>
              <a:rPr lang="en-GB" dirty="0"/>
              <a:t>pass a list of lists to create a </a:t>
            </a:r>
            <a:r>
              <a:rPr lang="en-GB" dirty="0" smtClean="0"/>
              <a:t>matrix-like </a:t>
            </a:r>
            <a:r>
              <a:rPr lang="en-GB" dirty="0"/>
              <a:t>a 2d array.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1320"/>
            <a:ext cx="7191137" cy="15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334" y="3153727"/>
            <a:ext cx="2371151" cy="1532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29413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7531" y="315372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dtype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GB" dirty="0" smtClean="0"/>
              <a:t>You can </a:t>
            </a:r>
            <a:r>
              <a:rPr lang="en-GB" dirty="0"/>
              <a:t>specify the </a:t>
            </a:r>
            <a:r>
              <a:rPr lang="en-GB" dirty="0" smtClean="0"/>
              <a:t>data-type </a:t>
            </a:r>
            <a:r>
              <a:rPr lang="en-GB" dirty="0"/>
              <a:t>by setting the </a:t>
            </a:r>
            <a:r>
              <a:rPr lang="en-GB" dirty="0" err="1" smtClean="0">
                <a:latin typeface="Agency FB" panose="020B0503020202020204" pitchFamily="34" charset="0"/>
              </a:rPr>
              <a:t>dtype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/>
              <a:t>argument</a:t>
            </a:r>
            <a:r>
              <a:rPr lang="en-GB" dirty="0" smtClean="0"/>
              <a:t>.</a:t>
            </a:r>
          </a:p>
          <a:p>
            <a:r>
              <a:rPr lang="en-GB" dirty="0"/>
              <a:t>Some of the most commonly used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/>
              <a:t>dtypes</a:t>
            </a:r>
            <a:r>
              <a:rPr lang="en-GB" dirty="0"/>
              <a:t> are: </a:t>
            </a:r>
            <a:r>
              <a:rPr lang="en-GB" dirty="0" smtClean="0">
                <a:latin typeface="Agency FB" panose="020B0503020202020204" pitchFamily="34" charset="0"/>
              </a:rPr>
              <a:t>float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err="1" smtClean="0">
                <a:latin typeface="Agency FB" panose="020B0503020202020204" pitchFamily="34" charset="0"/>
              </a:rPr>
              <a:t>int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bool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err="1" smtClean="0">
                <a:latin typeface="Agency FB" panose="020B0503020202020204" pitchFamily="34" charset="0"/>
              </a:rPr>
              <a:t>str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and </a:t>
            </a:r>
            <a:r>
              <a:rPr lang="en-GB" dirty="0" smtClean="0">
                <a:latin typeface="Agency FB" panose="020B0503020202020204" pitchFamily="34" charset="0"/>
              </a:rPr>
              <a:t>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753802"/>
            <a:ext cx="7077936" cy="1664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42" y="3771968"/>
            <a:ext cx="2548799" cy="1529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401" y="355956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7081" y="37538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96D2086DC3E04FA27E829F3E9C5179" ma:contentTypeVersion="8" ma:contentTypeDescription="Create a new document." ma:contentTypeScope="" ma:versionID="8d3b23ac4ffea595a98f41997be4b4d3">
  <xsd:schema xmlns:xsd="http://www.w3.org/2001/XMLSchema" xmlns:xs="http://www.w3.org/2001/XMLSchema" xmlns:p="http://schemas.microsoft.com/office/2006/metadata/properties" xmlns:ns3="67fe390e-4f9a-4c1d-88c9-91f021b05727" targetNamespace="http://schemas.microsoft.com/office/2006/metadata/properties" ma:root="true" ma:fieldsID="3796955182231dd624c77e2a10943f98" ns3:_="">
    <xsd:import namespace="67fe390e-4f9a-4c1d-88c9-91f021b057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e390e-4f9a-4c1d-88c9-91f021b05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20255C-C23D-4DCE-9013-A3D54AFD2907}">
  <ds:schemaRefs>
    <ds:schemaRef ds:uri="http://schemas.openxmlformats.org/package/2006/metadata/core-properties"/>
    <ds:schemaRef ds:uri="http://purl.org/dc/dcmitype/"/>
    <ds:schemaRef ds:uri="67fe390e-4f9a-4c1d-88c9-91f021b0572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E15D5F-A773-4AE8-B938-2C7042C3F4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B12D3E-44DF-4FA3-9C25-7662B24BC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fe390e-4f9a-4c1d-88c9-91f021b05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393</TotalTime>
  <Words>787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Agency FB</vt:lpstr>
      <vt:lpstr>Arial</vt:lpstr>
      <vt:lpstr>Calibri</vt:lpstr>
      <vt:lpstr>Century Gothic</vt:lpstr>
      <vt:lpstr>Wingdings 3</vt:lpstr>
      <vt:lpstr>Ion</vt:lpstr>
      <vt:lpstr>PowerPoint Presentation</vt:lpstr>
      <vt:lpstr>Numerical Python (NumPy)</vt:lpstr>
      <vt:lpstr>Ndarray vs. lists</vt:lpstr>
      <vt:lpstr>Creating a NumPy array</vt:lpstr>
      <vt:lpstr>Differences between lists and ndarrays</vt:lpstr>
      <vt:lpstr>PowerPoint Presentation</vt:lpstr>
      <vt:lpstr>PowerPoint Presentation</vt:lpstr>
      <vt:lpstr>Create a 2d array from a list of list</vt:lpstr>
      <vt:lpstr>The dtype argument</vt:lpstr>
      <vt:lpstr>The astype argument</vt:lpstr>
      <vt:lpstr>dtype=‘object’</vt:lpstr>
      <vt:lpstr>The tolist() function</vt:lpstr>
      <vt:lpstr>Inspecting a NumPy array</vt:lpstr>
      <vt:lpstr>Extracting specific items from an array</vt:lpstr>
      <vt:lpstr>Pandas</vt:lpstr>
      <vt:lpstr>Indices in a pandas series</vt:lpstr>
      <vt:lpstr>Pandas data frame</vt:lpstr>
      <vt:lpstr>Creating a Pandas data frame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Microsoft account</cp:lastModifiedBy>
  <cp:revision>44</cp:revision>
  <dcterms:created xsi:type="dcterms:W3CDTF">2019-09-25T18:32:27Z</dcterms:created>
  <dcterms:modified xsi:type="dcterms:W3CDTF">2023-11-18T05:12:32Z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0x010100EB96D2086DC3E04FA27E829F3E9C5179</vt:lpwstr>
  </property>
</Properties>
</file>