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Lexend Light"/>
      <p:regular r:id="rId18"/>
      <p:bold r:id="rId19"/>
    </p:embeddedFont>
    <p:embeddedFont>
      <p:font typeface="Julius Sans One"/>
      <p:regular r:id="rId20"/>
    </p:embeddedFont>
    <p:embeddedFont>
      <p:font typeface="Exo 2 Thin"/>
      <p:regular r:id="rId21"/>
      <p:bold r:id="rId22"/>
      <p:italic r:id="rId23"/>
      <p:boldItalic r:id="rId24"/>
    </p:embeddedFont>
    <p:embeddedFont>
      <p:font typeface="Comfortaa"/>
      <p:regular r:id="rId25"/>
      <p:bold r:id="rId26"/>
    </p:embeddedFont>
    <p:embeddedFont>
      <p:font typeface="Open Sans Light"/>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JuliusSansOne-regular.fntdata"/><Relationship Id="rId22" Type="http://schemas.openxmlformats.org/officeDocument/2006/relationships/font" Target="fonts/Exo2Thin-bold.fntdata"/><Relationship Id="rId21" Type="http://schemas.openxmlformats.org/officeDocument/2006/relationships/font" Target="fonts/Exo2Thin-regular.fntdata"/><Relationship Id="rId24" Type="http://schemas.openxmlformats.org/officeDocument/2006/relationships/font" Target="fonts/Exo2Thin-boldItalic.fntdata"/><Relationship Id="rId23" Type="http://schemas.openxmlformats.org/officeDocument/2006/relationships/font" Target="fonts/Exo2Thin-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mfortaa-bold.fntdata"/><Relationship Id="rId25" Type="http://schemas.openxmlformats.org/officeDocument/2006/relationships/font" Target="fonts/Comfortaa-regular.fntdata"/><Relationship Id="rId28" Type="http://schemas.openxmlformats.org/officeDocument/2006/relationships/font" Target="fonts/OpenSansLight-bold.fntdata"/><Relationship Id="rId27" Type="http://schemas.openxmlformats.org/officeDocument/2006/relationships/font" Target="fonts/OpenSans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Ligh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OpenSansLight-boldItalic.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LexendLight-bold.fntdata"/><Relationship Id="rId18" Type="http://schemas.openxmlformats.org/officeDocument/2006/relationships/font" Target="fonts/Lexend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a4bfd24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a4bfd24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a4bfd245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a4bfd245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a:solidFill>
                  <a:schemeClr val="dk1"/>
                </a:solidFill>
              </a:rPr>
              <a:t>Our first paper to discuss today is Ethics &amp; Discrimination in Artificial Intelligence-enabled Recruitment Practices written for the Journal of Humanities &amp; Social Sciences, and this paper goes into the discriminatory issues and ethical concerns that exist within AI recruitment by taking an in-depth look at several case studies including the Amazon AI Recruitment Tool, Microsoft Tay, IBM Facial Recognition, and other AI models. It specifically emphasizes the need for not just technical, but also managerial development to prevent bias across the board. Some technical solutions posited include using unbiased data frameworks that include diverse arrays of different candidate information to train the AI Applicant Tracking Systems with, along with more algorithmic transparency and algorithmic auditing, which sets the standard for specific decision criteria across the board in order to make the AI process understandable, along with regular check-ups of the AI algorithm to identify and correct repetitive and discriminatory patterns. On the Managerial side, the paper also goes into the benefits of setting guidelines for the ethical use of AI within company culture as well as various different DEI initiatives to foster a culture of diversity right from the start. After all, you need to know you are biased in order to correct it. </a:t>
            </a:r>
            <a:br>
              <a:rPr lang="en">
                <a:solidFill>
                  <a:schemeClr val="dk1"/>
                </a:solidFill>
              </a:rPr>
            </a:br>
            <a:br>
              <a:rPr lang="en">
                <a:solidFill>
                  <a:schemeClr val="dk1"/>
                </a:solidFill>
              </a:rPr>
            </a:br>
            <a:r>
              <a:rPr lang="en">
                <a:solidFill>
                  <a:schemeClr val="dk1"/>
                </a:solidFill>
              </a:rPr>
              <a:t>Some of the strengths of the paper include its comprehensive review of theories in discrimination to contextualize the bias issue across several industries, and it also employs the use of empirical data through surveys of applicants in real time to back-up conclusions in biased discrimination. That being said, some weaknesses in the paper include its lack of technical depth. While the paper talks extensively about the after effects of biased ATS systems, it fails to go more in depth into the more functional hardware and software components of these systems. On top of this while the paper cites many important case studies, like the Amazon AI recruitment tool, and Microsoft Tay as an example, these case studies only take a look at recruitment within the tech industry and do not include biases that exist in other industries. Finally, the broad solutions the paper posits, while they are actionable, may have a tendency to not be applicable to every single industry, and more tailored solutions to different industries would have greatly strengthened the urgency for such developments to mitigate bias to be made. </a:t>
            </a:r>
            <a:endParaRPr>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a:solidFill>
                  <a:schemeClr val="dk1"/>
                </a:solidFill>
              </a:rPr>
              <a:t>Critical points to think about after this paper are the integration gap between theory and practice. As an example, many theoretical models assume data is inherently unbiased and objective, but in reality, data more often than not reflects historic inequalities that have existed throughout time, and thus training models on this data will create heavy bias within any model using said data. On top of this, technology has greatly advanced in the year since this paper was written, so taking into account developments in AI in real time is also another consideration to keep in mind. Now I will hand it off to Seth to discuss our next research paper. </a:t>
            </a:r>
            <a:endParaRPr sz="1150">
              <a:solidFill>
                <a:schemeClr val="dk1"/>
              </a:solidFill>
              <a:latin typeface="Roboto"/>
              <a:ea typeface="Roboto"/>
              <a:cs typeface="Roboto"/>
              <a:sym typeface="Roboto"/>
            </a:endParaRPr>
          </a:p>
          <a:p>
            <a:pPr indent="0" lvl="0" marL="0" rtl="0" algn="l">
              <a:lnSpc>
                <a:spcPct val="160000"/>
              </a:lnSpc>
              <a:spcBef>
                <a:spcPts val="1400"/>
              </a:spcBef>
              <a:spcAft>
                <a:spcPts val="0"/>
              </a:spcAft>
              <a:buClr>
                <a:schemeClr val="dk1"/>
              </a:buClr>
              <a:buSzPts val="1100"/>
              <a:buFont typeface="Arial"/>
              <a:buNone/>
            </a:pPr>
            <a:r>
              <a:t/>
            </a:r>
            <a:endParaRPr b="1" sz="1650">
              <a:solidFill>
                <a:schemeClr val="dk1"/>
              </a:solidFill>
              <a:latin typeface="Roboto"/>
              <a:ea typeface="Roboto"/>
              <a:cs typeface="Roboto"/>
              <a:sym typeface="Roboto"/>
            </a:endParaRPr>
          </a:p>
          <a:p>
            <a:pPr indent="0" lvl="0" marL="0" rtl="0" algn="l">
              <a:lnSpc>
                <a:spcPct val="160000"/>
              </a:lnSpc>
              <a:spcBef>
                <a:spcPts val="1400"/>
              </a:spcBef>
              <a:spcAft>
                <a:spcPts val="0"/>
              </a:spcAft>
              <a:buClr>
                <a:schemeClr val="dk1"/>
              </a:buClr>
              <a:buSzPts val="1100"/>
              <a:buFont typeface="Arial"/>
              <a:buNone/>
            </a:pPr>
            <a:r>
              <a:rPr b="1" lang="en" sz="1650">
                <a:solidFill>
                  <a:schemeClr val="dk1"/>
                </a:solidFill>
                <a:latin typeface="Roboto"/>
                <a:ea typeface="Roboto"/>
                <a:cs typeface="Roboto"/>
                <a:sym typeface="Roboto"/>
              </a:rPr>
              <a:t>Overview of Selected Paper(s)</a:t>
            </a:r>
            <a:endParaRPr b="1" sz="1650">
              <a:solidFill>
                <a:schemeClr val="dk1"/>
              </a:solidFill>
              <a:latin typeface="Roboto"/>
              <a:ea typeface="Roboto"/>
              <a:cs typeface="Roboto"/>
              <a:sym typeface="Roboto"/>
            </a:endParaRPr>
          </a:p>
          <a:p>
            <a:pPr indent="-228600" lvl="0" marL="457200" rtl="0" algn="l">
              <a:lnSpc>
                <a:spcPct val="115000"/>
              </a:lnSpc>
              <a:spcBef>
                <a:spcPts val="400"/>
              </a:spcBef>
              <a:spcAft>
                <a:spcPts val="0"/>
              </a:spcAft>
              <a:buClr>
                <a:schemeClr val="dk1"/>
              </a:buClr>
              <a:buSzPts val="1200"/>
              <a:buFont typeface="Roboto"/>
              <a:buNone/>
            </a:pPr>
            <a:r>
              <a:rPr lang="en" sz="1200">
                <a:solidFill>
                  <a:schemeClr val="dk1"/>
                </a:solidFill>
                <a:latin typeface="Roboto"/>
                <a:ea typeface="Roboto"/>
                <a:cs typeface="Roboto"/>
                <a:sym typeface="Roboto"/>
              </a:rPr>
              <a:t>Paper Identification:</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Title: "Ethics and Discrimination in Artificial Intelligence-enabled Recruitment Practices"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Author: Zhisheng Chen</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Publication Year: 2023</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Journal: Humanities and Social Sciences Communications</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latin typeface="Roboto"/>
                <a:ea typeface="Roboto"/>
                <a:cs typeface="Roboto"/>
                <a:sym typeface="Roboto"/>
              </a:rPr>
              <a:t>Key Concepts: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Algorithmic Bias: Discusses how biases in AI algorithms can manifest based on the data used for training AI models—particularly focusing on gender, racial, and personality traits biases.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Source of Bias: Identifies the primary sources of these biases as originating both from the data itself (historically biased data sets) and the subjective methodologies employed by algorithm designers.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Mitigation Strategies: Proposes a blend of technical solutions (like unbiased dataset frameworks and improved algorithmic transparency) and managerial measures (including internal ethical governance and external regulatory oversight).</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lang="en" sz="1200">
                <a:solidFill>
                  <a:schemeClr val="dk1"/>
                </a:solidFill>
                <a:latin typeface="Roboto"/>
                <a:ea typeface="Roboto"/>
                <a:cs typeface="Roboto"/>
                <a:sym typeface="Roboto"/>
              </a:rPr>
              <a:t>The paper explores the ethical concerns and discrimination issues associated with AI-enabled recruitment, emphasizing the need for both technical and managerial solutions to mitigate algorithmic bias. Key technical strategies include the development of unbiased data frameworks, enhancing algorithmic transparency, and employing technological tools to prevent bias, such as anonymizing candidate data. On the managerial front, the paper advocates for robust internal ethical governance, stringent external oversight, diversity in development teams, and continuous review mechanisms to ensure fair and equitable AI application in recruitment processes. These measures aim to enhance recruitment quality, efficiency, and fairness, aligning AI advancements with ethical standards and social justice.</a:t>
            </a:r>
            <a:endParaRPr sz="1200">
              <a:solidFill>
                <a:schemeClr val="dk1"/>
              </a:solidFill>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b="1" lang="en" sz="1650">
                <a:solidFill>
                  <a:schemeClr val="dk1"/>
                </a:solidFill>
                <a:latin typeface="Roboto"/>
                <a:ea typeface="Roboto"/>
                <a:cs typeface="Roboto"/>
                <a:sym typeface="Roboto"/>
              </a:rPr>
              <a:t>Strengths of the Paper</a:t>
            </a:r>
            <a:endParaRPr b="1" sz="1650">
              <a:solidFill>
                <a:schemeClr val="dk1"/>
              </a:solidFill>
              <a:latin typeface="Roboto"/>
              <a:ea typeface="Roboto"/>
              <a:cs typeface="Roboto"/>
              <a:sym typeface="Roboto"/>
            </a:endParaRPr>
          </a:p>
          <a:p>
            <a:pPr indent="-228600" lvl="0" marL="457200" rtl="0" algn="l">
              <a:lnSpc>
                <a:spcPct val="115000"/>
              </a:lnSpc>
              <a:spcBef>
                <a:spcPts val="400"/>
              </a:spcBef>
              <a:spcAft>
                <a:spcPts val="0"/>
              </a:spcAft>
              <a:buClr>
                <a:schemeClr val="dk1"/>
              </a:buClr>
              <a:buSzPts val="1200"/>
              <a:buFont typeface="Roboto"/>
              <a:buNone/>
            </a:pPr>
            <a:r>
              <a:rPr lang="en" sz="1200">
                <a:solidFill>
                  <a:schemeClr val="dk1"/>
                </a:solidFill>
                <a:latin typeface="Roboto"/>
                <a:ea typeface="Roboto"/>
                <a:cs typeface="Roboto"/>
                <a:sym typeface="Roboto"/>
              </a:rPr>
              <a:t>Comprehensive Review:</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paper provides a thorough literature review, integrating various theories of discrimination to contextualize the issue within AI-enabled recruitment processes effectively.</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It systematically identifies and categorizes types of biases, which is crucial for developing targeted interventions.</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latin typeface="Roboto"/>
                <a:ea typeface="Roboto"/>
                <a:cs typeface="Roboto"/>
                <a:sym typeface="Roboto"/>
              </a:rPr>
              <a:t>Empirical Data Usage:</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Utilizes empirical data through surveys, enhancing the credibility of the insights regarding perceptions of AI-driven recruitment applications and discrimination.</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This primary data usage helps validate the theoretical assertions made and highlights real-world implications.</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latin typeface="Roboto"/>
                <a:ea typeface="Roboto"/>
                <a:cs typeface="Roboto"/>
                <a:sym typeface="Roboto"/>
              </a:rPr>
              <a:t>Solution-Oriented:</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Beyond merely discussing problems, the paper advances practical and actionable solutions for mitigating bias, offering a balanced perspective between technological fixes and policy reforms.</a:t>
            </a:r>
            <a:endParaRPr sz="1200">
              <a:solidFill>
                <a:schemeClr val="dk1"/>
              </a:solidFill>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b="1" lang="en" sz="1650">
                <a:solidFill>
                  <a:schemeClr val="dk1"/>
                </a:solidFill>
                <a:latin typeface="Roboto"/>
                <a:ea typeface="Roboto"/>
                <a:cs typeface="Roboto"/>
                <a:sym typeface="Roboto"/>
              </a:rPr>
              <a:t>Weaknesses of the Paper</a:t>
            </a:r>
            <a:endParaRPr b="1" sz="1650">
              <a:solidFill>
                <a:schemeClr val="dk1"/>
              </a:solidFill>
              <a:latin typeface="Roboto"/>
              <a:ea typeface="Roboto"/>
              <a:cs typeface="Roboto"/>
              <a:sym typeface="Roboto"/>
            </a:endParaRPr>
          </a:p>
          <a:p>
            <a:pPr indent="-228600" lvl="0" marL="457200" rtl="0" algn="l">
              <a:lnSpc>
                <a:spcPct val="115000"/>
              </a:lnSpc>
              <a:spcBef>
                <a:spcPts val="400"/>
              </a:spcBef>
              <a:spcAft>
                <a:spcPts val="0"/>
              </a:spcAft>
              <a:buClr>
                <a:schemeClr val="dk1"/>
              </a:buClr>
              <a:buSzPts val="1200"/>
              <a:buFont typeface="Roboto"/>
              <a:buNone/>
            </a:pPr>
            <a:r>
              <a:rPr lang="en" sz="1200">
                <a:solidFill>
                  <a:schemeClr val="dk1"/>
                </a:solidFill>
                <a:latin typeface="Roboto"/>
                <a:ea typeface="Roboto"/>
                <a:cs typeface="Roboto"/>
                <a:sym typeface="Roboto"/>
              </a:rPr>
              <a:t>Lack of Technical Depth:</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While the paper discusses algorithmic biases, it does not delve deeply into the technical specifics of the AI models or the exact nature of the data biases in technical terms. This lack of detail may leave technically-oriented audiences needing more clarity on how these biases can be practically identified and corrected in AI systems.</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latin typeface="Roboto"/>
                <a:ea typeface="Roboto"/>
                <a:cs typeface="Roboto"/>
                <a:sym typeface="Roboto"/>
              </a:rPr>
              <a:t>Limited Case Studies: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discussion could be strengthened by the inclusion of specific case studies or examples where biases were successfully mitigated. Real-world applications and the practical challenges faced can provide deeper insights.</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latin typeface="Roboto"/>
                <a:ea typeface="Roboto"/>
                <a:cs typeface="Roboto"/>
                <a:sym typeface="Roboto"/>
              </a:rPr>
              <a:t>Generalization of Solutions: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solutions proposed, while helpful, are somewhat generic and may not apply universally across different organizational contexts. Tailored solutions based on industry-specific examples could enhance the paper's utility.</a:t>
            </a:r>
            <a:endParaRPr sz="1200">
              <a:solidFill>
                <a:schemeClr val="dk1"/>
              </a:solidFill>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b="1" lang="en" sz="1650">
                <a:solidFill>
                  <a:schemeClr val="dk1"/>
                </a:solidFill>
                <a:latin typeface="Roboto"/>
                <a:ea typeface="Roboto"/>
                <a:cs typeface="Roboto"/>
                <a:sym typeface="Roboto"/>
              </a:rPr>
              <a:t>Critical Analysis</a:t>
            </a:r>
            <a:endParaRPr b="1" sz="1650">
              <a:solidFill>
                <a:schemeClr val="dk1"/>
              </a:solidFill>
              <a:latin typeface="Roboto"/>
              <a:ea typeface="Roboto"/>
              <a:cs typeface="Roboto"/>
              <a:sym typeface="Roboto"/>
            </a:endParaRPr>
          </a:p>
          <a:p>
            <a:pPr indent="-228600" lvl="0" marL="457200" rtl="0" algn="l">
              <a:lnSpc>
                <a:spcPct val="115000"/>
              </a:lnSpc>
              <a:spcBef>
                <a:spcPts val="400"/>
              </a:spcBef>
              <a:spcAft>
                <a:spcPts val="0"/>
              </a:spcAft>
              <a:buClr>
                <a:schemeClr val="dk1"/>
              </a:buClr>
              <a:buSzPts val="1200"/>
              <a:buFont typeface="Roboto"/>
              <a:buNone/>
            </a:pPr>
            <a:r>
              <a:rPr lang="en" sz="1200">
                <a:solidFill>
                  <a:schemeClr val="dk1"/>
                </a:solidFill>
                <a:latin typeface="Roboto"/>
                <a:ea typeface="Roboto"/>
                <a:cs typeface="Roboto"/>
                <a:sym typeface="Roboto"/>
              </a:rPr>
              <a:t>Integration of Theoretical and Empirical Insights: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Critique how well the paper integrates its theoretical framework with the empirical data gathered. Discuss any gaps in theory and practice highlighted by the study.</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latin typeface="Roboto"/>
                <a:ea typeface="Roboto"/>
                <a:cs typeface="Roboto"/>
                <a:sym typeface="Roboto"/>
              </a:rPr>
              <a:t>Relevance to Current AI Technologies: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Evaluate the relevance of the discussed biases and solutions in the context of rapidly evolving AI technologies. Are the proposed solutions adaptable to new AI paradigms like deep learning and neural networks?</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latin typeface="Roboto"/>
                <a:ea typeface="Roboto"/>
                <a:cs typeface="Roboto"/>
                <a:sym typeface="Roboto"/>
              </a:rPr>
              <a:t>Ethical Considerations: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Critically analyze the ethical frameworks discussed. Are they robust enough to handle emerging ethical dilemmas in AI recruitment? What ethical guidelines are missing, and how might they be effectively incorporated?</a:t>
            </a:r>
            <a:endParaRPr sz="1200">
              <a:solidFill>
                <a:schemeClr val="dk1"/>
              </a:solidFill>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b="1" lang="en" sz="1650">
                <a:solidFill>
                  <a:schemeClr val="dk1"/>
                </a:solidFill>
                <a:latin typeface="Roboto"/>
                <a:ea typeface="Roboto"/>
                <a:cs typeface="Roboto"/>
                <a:sym typeface="Roboto"/>
              </a:rPr>
              <a:t>Conclusion of Discussion</a:t>
            </a:r>
            <a:endParaRPr b="1" sz="1650">
              <a:solidFill>
                <a:schemeClr val="dk1"/>
              </a:solidFill>
              <a:latin typeface="Roboto"/>
              <a:ea typeface="Roboto"/>
              <a:cs typeface="Roboto"/>
              <a:sym typeface="Roboto"/>
            </a:endParaRPr>
          </a:p>
          <a:p>
            <a:pPr indent="-304800" lvl="0" marL="457200" rtl="0" algn="l">
              <a:lnSpc>
                <a:spcPct val="115000"/>
              </a:lnSpc>
              <a:spcBef>
                <a:spcPts val="400"/>
              </a:spcBef>
              <a:spcAft>
                <a:spcPts val="0"/>
              </a:spcAft>
              <a:buClr>
                <a:schemeClr val="dk1"/>
              </a:buClr>
              <a:buSzPts val="1200"/>
              <a:buFont typeface="Roboto"/>
              <a:buChar char="●"/>
            </a:pPr>
            <a:r>
              <a:rPr lang="en" sz="1200">
                <a:solidFill>
                  <a:schemeClr val="dk1"/>
                </a:solidFill>
                <a:latin typeface="Roboto"/>
                <a:ea typeface="Roboto"/>
                <a:cs typeface="Roboto"/>
                <a:sym typeface="Roboto"/>
              </a:rPr>
              <a:t>Summarize the importance of discussing such papers in understanding and addressing AI biases in recruitment.</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Highlight the need for ongoing research and adaptation of the solutions proposed to keep pace with technological advancements.</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a:solidFill>
                  <a:schemeClr val="dk1"/>
                </a:solidFill>
              </a:rPr>
              <a:t>Our first paper to discuss today is Ethics &amp; Discrimination in </a:t>
            </a:r>
            <a:r>
              <a:rPr lang="en">
                <a:solidFill>
                  <a:schemeClr val="dk1"/>
                </a:solidFill>
              </a:rPr>
              <a:t>Artificial</a:t>
            </a:r>
            <a:r>
              <a:rPr lang="en">
                <a:solidFill>
                  <a:schemeClr val="dk1"/>
                </a:solidFill>
              </a:rPr>
              <a:t> Intelligence-enabled Recruitment Practices, and this paper goes into the discriminatory issues and ethical concerns that exist within AI recruitment. It specifically emphasizes the need for not just technical, but also </a:t>
            </a:r>
            <a:r>
              <a:rPr lang="en">
                <a:solidFill>
                  <a:schemeClr val="dk1"/>
                </a:solidFill>
              </a:rPr>
              <a:t>managerial</a:t>
            </a:r>
            <a:r>
              <a:rPr lang="en">
                <a:solidFill>
                  <a:schemeClr val="dk1"/>
                </a:solidFill>
              </a:rPr>
              <a:t> development to prevent bias across the board. Some technical solutions posited include using unbiased data frameworks that include diverse arrays of different candidate information to train the AI Applicant Tracking Systems with, along with more algorithmic transparency and algorithmic auditing, which sets the standard for specific decision criteria across the board in order to make the AI process understandable, along with regular check-ups of the AI algorithm to identify and correct repetitive and </a:t>
            </a:r>
            <a:r>
              <a:rPr lang="en">
                <a:solidFill>
                  <a:schemeClr val="dk1"/>
                </a:solidFill>
              </a:rPr>
              <a:t>discriminatory</a:t>
            </a:r>
            <a:r>
              <a:rPr lang="en">
                <a:solidFill>
                  <a:schemeClr val="dk1"/>
                </a:solidFill>
              </a:rPr>
              <a:t> patterns. On the Managerial side, the paper also goes into the benefits of setting guidelines for the ethical use of AI within company culture as well as various different DEI initiatives to foster a culture of diversity right from the start. After all, you need to know you are biased in order to correct it. </a:t>
            </a:r>
            <a:br>
              <a:rPr lang="en">
                <a:solidFill>
                  <a:schemeClr val="dk1"/>
                </a:solidFill>
              </a:rPr>
            </a:br>
            <a:br>
              <a:rPr lang="en">
                <a:solidFill>
                  <a:schemeClr val="dk1"/>
                </a:solidFill>
              </a:rPr>
            </a:br>
            <a:r>
              <a:rPr lang="en">
                <a:solidFill>
                  <a:schemeClr val="dk1"/>
                </a:solidFill>
              </a:rPr>
              <a:t>Some of the strengths of the paper include its comprehensive review of theories in </a:t>
            </a:r>
            <a:r>
              <a:rPr lang="en">
                <a:solidFill>
                  <a:schemeClr val="dk1"/>
                </a:solidFill>
              </a:rPr>
              <a:t>discrimination to contextualize the bias issue across several industries, and it also employs the use of empirical data through surveys of applicants in real time to back-up conclusions in biased discrimination. That being said, some weaknesses in the paper include its lack of technical depth. While the paper talks extensively about the after effects of biased ATS systems, it fails to go more in depth into the more functional hardware and software components of these systems. On top of this while the paper cites many important case studies, like the Amazon AI recruitment tool, and Microsoft Tay as an example, these case studies only take a look at recruitment within the tech industry and do not include biases that exist in other industries. Finally, the broad solutions the paper posits, while they are actionable, may have a tendency to not be applicable to every single industry, and more tailored solutions to different industries would have greatly strengthened the urgency for such developments to mitigate bias to be made. </a:t>
            </a:r>
            <a:endParaRPr>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a:solidFill>
                  <a:schemeClr val="dk1"/>
                </a:solidFill>
              </a:rPr>
              <a:t>Critical points to think about after this paper are the integration gap between theory and practice. As an example, it is widely believed that data is inherently unbiased and objective, but in reality, data more often than not reflects historic inequalities that have existed throughout time, and thus training models on this data will create heavy bias within any model using said data. On top of this, technology has greatly advanced in the year since this paper was written, so taking into account developments in AI in real time is also another consideration to keep in mind. Now I will hand it off to Seth to discuss our next research paper.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af8b19d9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af8b19d9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1400"/>
              </a:spcBef>
              <a:spcAft>
                <a:spcPts val="0"/>
              </a:spcAft>
              <a:buClr>
                <a:schemeClr val="dk1"/>
              </a:buClr>
              <a:buSzPts val="1100"/>
              <a:buFont typeface="Arial"/>
              <a:buNone/>
            </a:pPr>
            <a:r>
              <a:rPr b="1" lang="en" sz="1650">
                <a:solidFill>
                  <a:schemeClr val="dk1"/>
                </a:solidFill>
                <a:latin typeface="Roboto"/>
                <a:ea typeface="Roboto"/>
                <a:cs typeface="Roboto"/>
                <a:sym typeface="Roboto"/>
              </a:rPr>
              <a:t>Research Paper Discussion: </a:t>
            </a:r>
            <a:r>
              <a:rPr b="1" lang="en" sz="1650">
                <a:solidFill>
                  <a:schemeClr val="dk1"/>
                </a:solidFill>
                <a:latin typeface="Roboto"/>
                <a:ea typeface="Roboto"/>
                <a:cs typeface="Roboto"/>
                <a:sym typeface="Roboto"/>
              </a:rPr>
              <a:t>Ethical Considerations in AI-Based Recruitment</a:t>
            </a:r>
            <a:endParaRPr b="1" sz="1850">
              <a:solidFill>
                <a:schemeClr val="dk1"/>
              </a:solidFill>
              <a:latin typeface="Roboto"/>
              <a:ea typeface="Roboto"/>
              <a:cs typeface="Roboto"/>
              <a:sym typeface="Roboto"/>
            </a:endParaRPr>
          </a:p>
          <a:p>
            <a:pPr indent="0" lvl="0" marL="0" rtl="0" algn="l">
              <a:lnSpc>
                <a:spcPct val="150000"/>
              </a:lnSpc>
              <a:spcBef>
                <a:spcPts val="1200"/>
              </a:spcBef>
              <a:spcAft>
                <a:spcPts val="0"/>
              </a:spcAft>
              <a:buClr>
                <a:schemeClr val="dk1"/>
              </a:buClr>
              <a:buSzPts val="1100"/>
              <a:buFont typeface="Arial"/>
              <a:buNone/>
            </a:pPr>
            <a:r>
              <a:rPr lang="en" sz="1200">
                <a:solidFill>
                  <a:schemeClr val="dk1"/>
                </a:solidFill>
                <a:latin typeface="Roboto"/>
                <a:ea typeface="Roboto"/>
                <a:cs typeface="Roboto"/>
                <a:sym typeface="Roboto"/>
              </a:rPr>
              <a:t>Clear, Accurate, and Thoughtful Critiques</a:t>
            </a:r>
            <a:endParaRPr sz="1200">
              <a:solidFill>
                <a:schemeClr val="dk1"/>
              </a:solidFill>
              <a:latin typeface="Roboto"/>
              <a:ea typeface="Roboto"/>
              <a:cs typeface="Roboto"/>
              <a:sym typeface="Roboto"/>
            </a:endParaRPr>
          </a:p>
          <a:p>
            <a:pPr indent="0" lvl="0" marL="0" rtl="0" algn="l">
              <a:lnSpc>
                <a:spcPct val="115000"/>
              </a:lnSpc>
              <a:spcBef>
                <a:spcPts val="200"/>
              </a:spcBef>
              <a:spcAft>
                <a:spcPts val="0"/>
              </a:spcAft>
              <a:buClr>
                <a:schemeClr val="dk1"/>
              </a:buClr>
              <a:buSzPts val="1100"/>
              <a:buFont typeface="Arial"/>
              <a:buNone/>
            </a:pPr>
            <a:r>
              <a:rPr lang="en" sz="1200">
                <a:solidFill>
                  <a:schemeClr val="dk1"/>
                </a:solidFill>
                <a:latin typeface="Roboto"/>
                <a:ea typeface="Roboto"/>
                <a:cs typeface="Roboto"/>
                <a:sym typeface="Roboto"/>
              </a:rPr>
              <a:t>Key Concepts Presented:</a:t>
            </a:r>
            <a:endParaRPr sz="1200">
              <a:solidFill>
                <a:schemeClr val="dk1"/>
              </a:solidFill>
              <a:latin typeface="Roboto"/>
              <a:ea typeface="Roboto"/>
              <a:cs typeface="Roboto"/>
              <a:sym typeface="Roboto"/>
            </a:endParaRPr>
          </a:p>
          <a:p>
            <a:pPr indent="-304800" lvl="0" marL="457200" rtl="0" algn="l">
              <a:lnSpc>
                <a:spcPct val="115000"/>
              </a:lnSpc>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Fairness Definitions and Bias Mitigation: The paper offers an extensive overview of fairness in machine learning within the recruitment context, highlighting various definitions of fairness (demographic parity, accuracy parity, predictive rate parity, individual fairness, and counterfactual fairness).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Bias Origins and Mitigation: Discussion on how biases are transferred from human-generated datasets to AI models and the techniques to mitigate these biases through pre-processing, in-processing, and post-processing methods.</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chemeClr val="dk1"/>
                </a:solidFill>
                <a:latin typeface="Roboto"/>
                <a:ea typeface="Roboto"/>
                <a:cs typeface="Roboto"/>
                <a:sym typeface="Roboto"/>
              </a:rPr>
              <a:t>Strengths of the Paper:</a:t>
            </a:r>
            <a:endParaRPr sz="1200">
              <a:solidFill>
                <a:schemeClr val="dk1"/>
              </a:solidFill>
              <a:latin typeface="Roboto"/>
              <a:ea typeface="Roboto"/>
              <a:cs typeface="Roboto"/>
              <a:sym typeface="Roboto"/>
            </a:endParaRPr>
          </a:p>
          <a:p>
            <a:pPr indent="-228600" lvl="0" marL="457200" rtl="0" algn="l">
              <a:lnSpc>
                <a:spcPct val="115000"/>
              </a:lnSpc>
              <a:spcBef>
                <a:spcPts val="1500"/>
              </a:spcBef>
              <a:spcAft>
                <a:spcPts val="0"/>
              </a:spcAft>
              <a:buClr>
                <a:schemeClr val="dk1"/>
              </a:buClr>
              <a:buSzPts val="1200"/>
              <a:buFont typeface="Roboto"/>
              <a:buNone/>
            </a:pPr>
            <a:r>
              <a:rPr lang="en" sz="1200">
                <a:solidFill>
                  <a:schemeClr val="dk1"/>
                </a:solidFill>
                <a:latin typeface="Roboto"/>
                <a:ea typeface="Roboto"/>
                <a:cs typeface="Roboto"/>
                <a:sym typeface="Roboto"/>
              </a:rPr>
              <a:t>Comprehensive Scope:</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paper effectively maps the landscape of AI-based recruitment, detailing both the technological advancements and their ethical implications.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It provides a holistic view by integrating theories of fairness, methods of bias detection, and mitigation strategies.</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latin typeface="Roboto"/>
                <a:ea typeface="Roboto"/>
                <a:cs typeface="Roboto"/>
                <a:sym typeface="Roboto"/>
              </a:rPr>
              <a:t>Practical Relevance:</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Mujtaba and Mahapatra focus on practical tools for bias mitigation, making this paper highly relevant for developers and HR professionals looking to implement fair AI systems.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use of real-world examples, like Amazon’s biased hiring tool, illustrates the direct implications of these ethical considerations.</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latin typeface="Roboto"/>
                <a:ea typeface="Roboto"/>
                <a:cs typeface="Roboto"/>
                <a:sym typeface="Roboto"/>
              </a:rPr>
              <a:t>Future-Oriented:</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discussion extends beyond current methodologies to future challenges and the continuous evolution of fairness in AI recruitment, providing a forward-thinking perspective.</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chemeClr val="dk1"/>
                </a:solidFill>
                <a:latin typeface="Roboto"/>
                <a:ea typeface="Roboto"/>
                <a:cs typeface="Roboto"/>
                <a:sym typeface="Roboto"/>
              </a:rPr>
              <a:t>Weaknesses of the Paper:</a:t>
            </a:r>
            <a:endParaRPr sz="1200">
              <a:solidFill>
                <a:schemeClr val="dk1"/>
              </a:solidFill>
              <a:latin typeface="Roboto"/>
              <a:ea typeface="Roboto"/>
              <a:cs typeface="Roboto"/>
              <a:sym typeface="Roboto"/>
            </a:endParaRPr>
          </a:p>
          <a:p>
            <a:pPr indent="-228600" lvl="0" marL="457200" rtl="0" algn="l">
              <a:lnSpc>
                <a:spcPct val="115000"/>
              </a:lnSpc>
              <a:spcBef>
                <a:spcPts val="1500"/>
              </a:spcBef>
              <a:spcAft>
                <a:spcPts val="0"/>
              </a:spcAft>
              <a:buClr>
                <a:schemeClr val="dk1"/>
              </a:buClr>
              <a:buSzPts val="1200"/>
              <a:buFont typeface="Roboto"/>
              <a:buNone/>
            </a:pPr>
            <a:r>
              <a:rPr lang="en" sz="1200">
                <a:solidFill>
                  <a:schemeClr val="dk1"/>
                </a:solidFill>
                <a:latin typeface="Roboto"/>
                <a:ea typeface="Roboto"/>
                <a:cs typeface="Roboto"/>
                <a:sym typeface="Roboto"/>
              </a:rPr>
              <a:t>Lack of Empirical Data:</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paper primarily discusses theoretical aspects and lacks empirical research to support the claims. This could be supplemented with more case studies or proprietary data analysis.</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latin typeface="Roboto"/>
                <a:ea typeface="Roboto"/>
                <a:cs typeface="Roboto"/>
                <a:sym typeface="Roboto"/>
              </a:rPr>
              <a:t>Limited Discussion on Cultural and Global Impact:</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While the paper covers a broad range of biases and mitigation tools, it does not extensively explore the cultural or global variations in bias, which can be crucial in multinational companies.</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latin typeface="Roboto"/>
                <a:ea typeface="Roboto"/>
                <a:cs typeface="Roboto"/>
                <a:sym typeface="Roboto"/>
              </a:rPr>
              <a:t>Complexity and Accessibility:</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technical content and the depth of analysis might be inaccessible to readers without a background in machine learning or ethics, potentially limiting its audience.</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chemeClr val="dk1"/>
                </a:solidFill>
                <a:latin typeface="Roboto"/>
                <a:ea typeface="Roboto"/>
                <a:cs typeface="Roboto"/>
                <a:sym typeface="Roboto"/>
              </a:rPr>
              <a:t>Critical Analysis:</a:t>
            </a:r>
            <a:endParaRPr sz="1200">
              <a:solidFill>
                <a:schemeClr val="dk1"/>
              </a:solidFill>
              <a:latin typeface="Roboto"/>
              <a:ea typeface="Roboto"/>
              <a:cs typeface="Roboto"/>
              <a:sym typeface="Roboto"/>
            </a:endParaRPr>
          </a:p>
          <a:p>
            <a:pPr indent="-304800" lvl="0" marL="457200" rtl="0" algn="l">
              <a:lnSpc>
                <a:spcPct val="115000"/>
              </a:lnSpc>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Integration of Theory and Practice:</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paper does an excellent job at bridging theoretical fairness definitions with practical mitigation strategies. However, the impact of these strategies in real-world scenarios could be better illustrated through more detailed success stories or data-driven outcomes.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Adaptability to New AI Advances: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As AI technologies evolve, the adaptability of proposed fairness tools and methods could be further examined. The paper could discuss how these tools might cope with newer forms of AI, such as deep learning or neuroevolutionary algorithms.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Ethical Depth:</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paper provides an ethical framework for AI recruitment but could delve deeper into the philosophical underpinnings of "fairness" and "bias". This would strengthen the discussion by situating AI ethics within broader ethical debates in technology.</a:t>
            </a:r>
            <a:endParaRPr sz="1200">
              <a:solidFill>
                <a:schemeClr val="dk1"/>
              </a:solidFill>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b="1" lang="en" sz="1650">
                <a:solidFill>
                  <a:schemeClr val="dk1"/>
                </a:solidFill>
                <a:latin typeface="Roboto"/>
                <a:ea typeface="Roboto"/>
                <a:cs typeface="Roboto"/>
                <a:sym typeface="Roboto"/>
              </a:rPr>
              <a:t>Conclusion of Discussion</a:t>
            </a:r>
            <a:endParaRPr b="1" sz="1650">
              <a:solidFill>
                <a:schemeClr val="dk1"/>
              </a:solidFill>
              <a:latin typeface="Roboto"/>
              <a:ea typeface="Roboto"/>
              <a:cs typeface="Roboto"/>
              <a:sym typeface="Roboto"/>
            </a:endParaRPr>
          </a:p>
          <a:p>
            <a:pPr indent="-304800" lvl="0" marL="457200" rtl="0" algn="l">
              <a:lnSpc>
                <a:spcPct val="115000"/>
              </a:lnSpc>
              <a:spcBef>
                <a:spcPts val="40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This research paper is a critical asset for understanding the ethical landscape of AI in recruitment. It not only illuminates the complexities of implementing fairness but also provides a comprehensive toolkit for practitioners. The identified weaknesses offer avenues for further research and refinement, ensuring that the discourse on AI ethics remains dynamic and responsive to technological changes.</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a4bfd245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a4bfd245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a4bfd245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a4bfd245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1400"/>
              </a:spcBef>
              <a:spcAft>
                <a:spcPts val="0"/>
              </a:spcAft>
              <a:buNone/>
            </a:pPr>
            <a:r>
              <a:rPr b="1" lang="en" sz="1650">
                <a:solidFill>
                  <a:schemeClr val="dk1"/>
                </a:solidFill>
                <a:latin typeface="Roboto"/>
                <a:ea typeface="Roboto"/>
                <a:cs typeface="Roboto"/>
                <a:sym typeface="Roboto"/>
              </a:rPr>
              <a:t>4. Ethical Discussion: Key Ethical Issues in AI-enabled Recruitment</a:t>
            </a:r>
            <a:endParaRPr b="1" sz="1650">
              <a:solidFill>
                <a:schemeClr val="dk1"/>
              </a:solidFill>
              <a:latin typeface="Roboto"/>
              <a:ea typeface="Roboto"/>
              <a:cs typeface="Roboto"/>
              <a:sym typeface="Roboto"/>
            </a:endParaRPr>
          </a:p>
          <a:p>
            <a:pPr indent="0" lvl="0" marL="0" rtl="0" algn="l">
              <a:lnSpc>
                <a:spcPct val="115000"/>
              </a:lnSpc>
              <a:spcBef>
                <a:spcPts val="400"/>
              </a:spcBef>
              <a:spcAft>
                <a:spcPts val="0"/>
              </a:spcAft>
              <a:buNone/>
            </a:pPr>
            <a:r>
              <a:rPr lang="en" sz="1200">
                <a:solidFill>
                  <a:schemeClr val="dk1"/>
                </a:solidFill>
                <a:latin typeface="Roboto"/>
                <a:ea typeface="Roboto"/>
                <a:cs typeface="Roboto"/>
                <a:sym typeface="Roboto"/>
              </a:rPr>
              <a:t>Fundamental Ethical Concerns:</a:t>
            </a:r>
            <a:endParaRPr sz="1200">
              <a:solidFill>
                <a:schemeClr val="dk1"/>
              </a:solidFill>
              <a:latin typeface="Roboto"/>
              <a:ea typeface="Roboto"/>
              <a:cs typeface="Roboto"/>
              <a:sym typeface="Roboto"/>
            </a:endParaRPr>
          </a:p>
          <a:p>
            <a:pPr indent="-228600" lvl="0" marL="457200" rtl="0" algn="l">
              <a:lnSpc>
                <a:spcPct val="115000"/>
              </a:lnSpc>
              <a:spcBef>
                <a:spcPts val="1500"/>
              </a:spcBef>
              <a:spcAft>
                <a:spcPts val="0"/>
              </a:spcAft>
              <a:buClr>
                <a:schemeClr val="dk1"/>
              </a:buClr>
              <a:buSzPts val="1200"/>
              <a:buFont typeface="Roboto"/>
              <a:buNone/>
            </a:pPr>
            <a:r>
              <a:rPr lang="en" sz="1200">
                <a:solidFill>
                  <a:schemeClr val="dk1"/>
                </a:solidFill>
                <a:latin typeface="Roboto"/>
                <a:ea typeface="Roboto"/>
                <a:cs typeface="Roboto"/>
                <a:sym typeface="Roboto"/>
              </a:rPr>
              <a:t>Bias and Fairness: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Discuss the ethical implications of biases inherent in AI systems, particularly those related to gender, race, and age.</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Explore how such biases can lead to unfair hiring practices, impacting individuals' employment opportunities based on non-merit factors.</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latin typeface="Roboto"/>
                <a:ea typeface="Roboto"/>
                <a:cs typeface="Roboto"/>
                <a:sym typeface="Roboto"/>
              </a:rPr>
              <a:t>Transparency:</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Highlight the need for transparency in AI algorithms used for recruitment to ensure that candidates and regulators understand how decisions are made.</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Question the opacity of AI systems, often referred to as "black boxes," and discuss the ethical necessity for explainable AI.</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latin typeface="Roboto"/>
                <a:ea typeface="Roboto"/>
                <a:cs typeface="Roboto"/>
                <a:sym typeface="Roboto"/>
              </a:rPr>
              <a:t>Accountability:</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Address who is responsible when AI systems perpetuate bias—Is it the AI developers, the company using the ATS, or the data providers?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Explore the mechanisms for holding parties accountable, including legal and organizational policies.</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latin typeface="Roboto"/>
                <a:ea typeface="Roboto"/>
                <a:cs typeface="Roboto"/>
                <a:sym typeface="Roboto"/>
              </a:rPr>
              <a:t>Privacy:</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Consider the ethical issues surrounding the collection, storage, and analysis of personal data by AI in recruitment.</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Discuss the balance between enhanced recruitment processes and the potential for privacy infringements.</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lang="en" sz="1200">
                <a:solidFill>
                  <a:schemeClr val="dk1"/>
                </a:solidFill>
                <a:latin typeface="Roboto"/>
                <a:ea typeface="Roboto"/>
                <a:cs typeface="Roboto"/>
                <a:sym typeface="Roboto"/>
              </a:rPr>
              <a:t>Broader Ethical Questions:</a:t>
            </a:r>
            <a:endParaRPr sz="1200">
              <a:solidFill>
                <a:schemeClr val="dk1"/>
              </a:solidFill>
              <a:latin typeface="Roboto"/>
              <a:ea typeface="Roboto"/>
              <a:cs typeface="Roboto"/>
              <a:sym typeface="Roboto"/>
            </a:endParaRPr>
          </a:p>
          <a:p>
            <a:pPr indent="-304800" lvl="0" marL="457200" rtl="0" algn="l">
              <a:lnSpc>
                <a:spcPct val="115000"/>
              </a:lnSpc>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Autonomy vs. Automation: Delve into the ethical debate between enhancing hiring efficiency through automation and maintaining human autonomy in the recruitment process.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Societal Impact: Reflect on how widespread use of biased AI in recruitment could reinforce societal inequalities and what measures can be implemented to prevent such outcomes.</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lang="en" sz="1000">
                <a:solidFill>
                  <a:schemeClr val="dk1"/>
                </a:solidFill>
              </a:rPr>
              <a:t>Slide 6: Ethical</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Today, as we consider the deployment of AI in recruitment, we face several ethical concerns that need our attention and action.</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First, we must address Bias and Fairness. AI systems are only as good as the data they are trained on, and historically, this data can carry inherent biases that impact decision-making fairness. Recognizing and correcting these biases is fundamental to ethical AI use.</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Transparency is another major concern. Often referred to as the "Black Box" issue, the opacity of AI algorithms can make it difficult to understand how decisions are made. This lack of explainability is a barrier to trust and accountability.</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Which brings us to Accountability itself. Who is responsible when an AI recruitment tool makes a discriminatory decision? Clear legal and policy frameworks must be developed to address these challenges.</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Privacy must also be safeguarded, balancing effective data use with respect for individual privacy rights.</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Lastly, the Societal Impact of AI tools, such as reinforcing existing inequalities, must be actively mitigated through thoughtful design and implementation of these technologies.</a:t>
            </a:r>
            <a:endParaRPr sz="1000">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1500"/>
              </a:spcBef>
              <a:spcAft>
                <a:spcPts val="1500"/>
              </a:spcAft>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a4bfd245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ca4bfd245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lt1"/>
              </a:buClr>
              <a:buSzPts val="1100"/>
              <a:buFont typeface="Arial"/>
              <a:buNone/>
            </a:pPr>
            <a:r>
              <a:rPr lang="en">
                <a:solidFill>
                  <a:schemeClr val="dk1"/>
                </a:solidFill>
                <a:latin typeface="Roboto"/>
                <a:ea typeface="Roboto"/>
                <a:cs typeface="Roboto"/>
                <a:sym typeface="Roboto"/>
              </a:rPr>
              <a:t>Technological Advancements:</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Advanced Neural Networks: Adoption of more complex models that can process nuanced human characteristics more ethically.</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Integrated AI Systems: Seamless integration of AI across all recruitment phases with real-time bias monitoring.</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lt1"/>
              </a:buClr>
              <a:buSzPts val="1100"/>
              <a:buFont typeface="Arial"/>
              <a:buNone/>
            </a:pPr>
            <a:r>
              <a:rPr lang="en">
                <a:solidFill>
                  <a:schemeClr val="dk1"/>
                </a:solidFill>
                <a:latin typeface="Roboto"/>
                <a:ea typeface="Roboto"/>
                <a:cs typeface="Roboto"/>
                <a:sym typeface="Roboto"/>
              </a:rPr>
              <a:t>Evolving Concerns:</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Deepening Data Complexity: As data sources broaden, ensuring the ethical handling and interpretation of this data becomes more challenging.</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Algorithmic Transparency: Moving towards fully interpretable AI models to comply with evolving global regulations on AI transparency.</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lt1"/>
              </a:buClr>
              <a:buSzPts val="1100"/>
              <a:buFont typeface="Arial"/>
              <a:buNone/>
            </a:pPr>
            <a:r>
              <a:rPr lang="en">
                <a:solidFill>
                  <a:schemeClr val="dk1"/>
                </a:solidFill>
                <a:latin typeface="Roboto"/>
                <a:ea typeface="Roboto"/>
                <a:cs typeface="Roboto"/>
                <a:sym typeface="Roboto"/>
              </a:rPr>
              <a:t>Regulatory Landscape:</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Stricter Regulations: Anticipate tighter controls and standards from governments worldwide, especially concerning bias and fairness in AI.</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Ethical Audits: Routine ethical audits of AI systems may become standard practice to ensure compliance and fairness.</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lt1"/>
              </a:buClr>
              <a:buSzPts val="1100"/>
              <a:buFont typeface="Arial"/>
              <a:buNone/>
            </a:pPr>
            <a:r>
              <a:rPr lang="en">
                <a:solidFill>
                  <a:schemeClr val="dk1"/>
                </a:solidFill>
                <a:latin typeface="Roboto"/>
                <a:ea typeface="Roboto"/>
                <a:cs typeface="Roboto"/>
                <a:sym typeface="Roboto"/>
              </a:rPr>
              <a:t>Innovative Uses:</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Holistic Candidate Assessment: AI tools that assess candidates beyond traditional metrics, considering personality, adaptability, and potential.</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Bias Correction Algorithms: Development of self-correcting algorithms that automatically adjust their processes to eliminate biases detected.</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Slide 7: What’s Next?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Looking forward, the landscape of AI in recruitment is both promising and fraught with challenges. Technological advancements like more sophisticated neural networks and integrated AI systems offer the potential for more accurate and holistic assessments of candidates.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However, these technologies also bring Evolving Concerns such as deepening data complexity and the need for greater  transparency in algorithm to ensure fairness and ethical compliance.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The Regulatory Landscape is likely to become stricter, incorporating more rigorous ethical audits and regulations designed to safeguard both individuals and society.</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Innovation continues to drive forward, with new approaches like Bias Correction Algorithms and holistic candidate assessment tools that aim to reduce discrimination and enhance the hiring process.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As we move forward, it is imperative that we navigate these developments with a careful balance of innovation, ethical consideration, and regulatory oversight to truly harness the potential of AI in enhancing recruitment practices while safeguarding fundamental human rights.</a:t>
            </a:r>
            <a:endParaRPr sz="1000">
              <a:solidFill>
                <a:schemeClr val="dk1"/>
              </a:solidFill>
            </a:endParaRPr>
          </a:p>
          <a:p>
            <a:pPr indent="0" lvl="0" marL="0" rtl="0" algn="l">
              <a:lnSpc>
                <a:spcPct val="115000"/>
              </a:lnSpc>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f5712c9b6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f5712c9b6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2700" lvl="0" marL="355600" rtl="0" algn="l">
              <a:lnSpc>
                <a:spcPct val="115000"/>
              </a:lnSpc>
              <a:spcBef>
                <a:spcPts val="1200"/>
              </a:spcBef>
              <a:spcAft>
                <a:spcPts val="0"/>
              </a:spcAft>
              <a:buClr>
                <a:schemeClr val="dk1"/>
              </a:buClr>
              <a:buSzPts val="1100"/>
              <a:buFont typeface="Arial"/>
              <a:buNone/>
            </a:pPr>
            <a:r>
              <a:rPr lang="en">
                <a:solidFill>
                  <a:schemeClr val="dk1"/>
                </a:solidFill>
              </a:rPr>
              <a:t>Chen, Z. (2023, September 13). </a:t>
            </a:r>
            <a:r>
              <a:rPr i="1" lang="en">
                <a:solidFill>
                  <a:schemeClr val="dk1"/>
                </a:solidFill>
              </a:rPr>
              <a:t>Ethics and discrimination in artificial intelligence-enabled recruitment practices</a:t>
            </a:r>
            <a:r>
              <a:rPr lang="en">
                <a:solidFill>
                  <a:schemeClr val="dk1"/>
                </a:solidFill>
              </a:rPr>
              <a:t>. Nature News. https://www.nature.com/articles/s41599-023-02079-x#:~:text=The%20findings%20suggest%20that%20AI,%2C%20color%2C%20and%20personality%20traits</a:t>
            </a:r>
            <a:endParaRPr>
              <a:solidFill>
                <a:schemeClr val="dk1"/>
              </a:solidFill>
            </a:endParaRPr>
          </a:p>
          <a:p>
            <a:pPr indent="-12700" lvl="0" marL="355600" rtl="0" algn="l">
              <a:lnSpc>
                <a:spcPct val="115000"/>
              </a:lnSpc>
              <a:spcBef>
                <a:spcPts val="1200"/>
              </a:spcBef>
              <a:spcAft>
                <a:spcPts val="0"/>
              </a:spcAft>
              <a:buClr>
                <a:schemeClr val="dk1"/>
              </a:buClr>
              <a:buSzPts val="1100"/>
              <a:buFont typeface="Arial"/>
              <a:buNone/>
            </a:pPr>
            <a:r>
              <a:rPr lang="en">
                <a:solidFill>
                  <a:schemeClr val="dk1"/>
                </a:solidFill>
              </a:rPr>
              <a:t>Christian, B. (2020). </a:t>
            </a:r>
            <a:r>
              <a:rPr i="1" lang="en">
                <a:solidFill>
                  <a:schemeClr val="dk1"/>
                </a:solidFill>
              </a:rPr>
              <a:t>The alignment problem: Machine Learning and human values</a:t>
            </a:r>
            <a:r>
              <a:rPr lang="en">
                <a:solidFill>
                  <a:schemeClr val="dk1"/>
                </a:solidFill>
              </a:rPr>
              <a:t>. Norton &amp; Company.</a:t>
            </a:r>
            <a:endParaRPr>
              <a:solidFill>
                <a:schemeClr val="dk1"/>
              </a:solidFill>
            </a:endParaRPr>
          </a:p>
          <a:p>
            <a:pPr indent="-12700" lvl="0" marL="355600" rtl="0" algn="l">
              <a:lnSpc>
                <a:spcPct val="115000"/>
              </a:lnSpc>
              <a:spcBef>
                <a:spcPts val="1200"/>
              </a:spcBef>
              <a:spcAft>
                <a:spcPts val="0"/>
              </a:spcAft>
              <a:buClr>
                <a:schemeClr val="dk1"/>
              </a:buClr>
              <a:buSzPts val="1100"/>
              <a:buFont typeface="Arial"/>
              <a:buNone/>
            </a:pPr>
            <a:r>
              <a:rPr lang="en">
                <a:solidFill>
                  <a:schemeClr val="dk1"/>
                </a:solidFill>
              </a:rPr>
              <a:t>IBM Data &amp; AI Team. (2023, October 16). </a:t>
            </a:r>
            <a:r>
              <a:rPr i="1" lang="en">
                <a:solidFill>
                  <a:schemeClr val="dk1"/>
                </a:solidFill>
              </a:rPr>
              <a:t>Shedding light on AI bias with real world examples</a:t>
            </a:r>
            <a:r>
              <a:rPr lang="en">
                <a:solidFill>
                  <a:schemeClr val="dk1"/>
                </a:solidFill>
              </a:rPr>
              <a:t>. IBM Blog. https://www.ibm.com/blog/shedding-light-on-ai-bias-with-real-world-examples/</a:t>
            </a:r>
            <a:endParaRPr>
              <a:solidFill>
                <a:schemeClr val="dk1"/>
              </a:solidFill>
            </a:endParaRPr>
          </a:p>
          <a:p>
            <a:pPr indent="-12700" lvl="0" marL="355600" rtl="0" algn="l">
              <a:lnSpc>
                <a:spcPct val="115000"/>
              </a:lnSpc>
              <a:spcBef>
                <a:spcPts val="1200"/>
              </a:spcBef>
              <a:spcAft>
                <a:spcPts val="0"/>
              </a:spcAft>
              <a:buClr>
                <a:schemeClr val="dk1"/>
              </a:buClr>
              <a:buSzPts val="1100"/>
              <a:buFont typeface="Arial"/>
              <a:buNone/>
            </a:pPr>
            <a:r>
              <a:rPr lang="en">
                <a:solidFill>
                  <a:schemeClr val="dk1"/>
                </a:solidFill>
              </a:rPr>
              <a:t>Mujtaba, D., &amp; Mahapatra, N. (2019). </a:t>
            </a:r>
            <a:r>
              <a:rPr i="1" lang="en">
                <a:solidFill>
                  <a:schemeClr val="dk1"/>
                </a:solidFill>
              </a:rPr>
              <a:t>Ethical Considerations in AI-Based Recruitment</a:t>
            </a:r>
            <a:r>
              <a:rPr lang="en">
                <a:solidFill>
                  <a:schemeClr val="dk1"/>
                </a:solidFill>
              </a:rPr>
              <a:t>. IEEE Xplore. https://ieeexplore.ieee.org/abstract/document/8937920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183028"/>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13"/>
          <p:cNvSpPr/>
          <p:nvPr/>
        </p:nvSpPr>
        <p:spPr>
          <a:xfrm>
            <a:off x="588122" y="381118"/>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54" name="Google Shape;54;p13"/>
          <p:cNvPicPr preferRelativeResize="0"/>
          <p:nvPr/>
        </p:nvPicPr>
        <p:blipFill rotWithShape="1">
          <a:blip r:embed="rId2">
            <a:alphaModFix/>
          </a:blip>
          <a:srcRect b="38578" l="46783" r="-31" t="0"/>
          <a:stretch/>
        </p:blipFill>
        <p:spPr>
          <a:xfrm>
            <a:off x="-1" y="3188200"/>
            <a:ext cx="4869181" cy="1955301"/>
          </a:xfrm>
          <a:prstGeom prst="rect">
            <a:avLst/>
          </a:prstGeom>
          <a:noFill/>
          <a:ln>
            <a:noFill/>
          </a:ln>
        </p:spPr>
      </p:pic>
      <p:sp>
        <p:nvSpPr>
          <p:cNvPr id="55" name="Google Shape;55;p13"/>
          <p:cNvSpPr txBox="1"/>
          <p:nvPr>
            <p:ph idx="1" type="body"/>
          </p:nvPr>
        </p:nvSpPr>
        <p:spPr>
          <a:xfrm>
            <a:off x="622411" y="1362671"/>
            <a:ext cx="7893000" cy="3276600"/>
          </a:xfrm>
          <a:prstGeom prst="rect">
            <a:avLst/>
          </a:prstGeom>
          <a:solidFill>
            <a:schemeClr val="lt1">
              <a:alpha val="49800"/>
            </a:schemeClr>
          </a:solid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rgbClr val="183028"/>
              </a:buClr>
              <a:buSzPts val="1400"/>
              <a:buChar char="●"/>
              <a:defRPr/>
            </a:lvl1pPr>
            <a:lvl2pPr indent="-342900" lvl="1" marL="914400" rtl="0" algn="l">
              <a:lnSpc>
                <a:spcPct val="90000"/>
              </a:lnSpc>
              <a:spcBef>
                <a:spcPts val="1200"/>
              </a:spcBef>
              <a:spcAft>
                <a:spcPts val="0"/>
              </a:spcAft>
              <a:buSzPts val="1800"/>
              <a:buFont typeface="Arial"/>
              <a:buChar char="•"/>
              <a:defRPr/>
            </a:lvl2pPr>
            <a:lvl3pPr indent="-317500" lvl="2" marL="1371600" rtl="0" algn="l">
              <a:lnSpc>
                <a:spcPct val="90000"/>
              </a:lnSpc>
              <a:spcBef>
                <a:spcPts val="1200"/>
              </a:spcBef>
              <a:spcAft>
                <a:spcPts val="0"/>
              </a:spcAft>
              <a:buSzPts val="1400"/>
              <a:buChar char="■"/>
              <a:defRPr/>
            </a:lvl3pPr>
            <a:lvl4pPr indent="-317500" lvl="3" marL="1828800" rtl="0" algn="l">
              <a:lnSpc>
                <a:spcPct val="90000"/>
              </a:lnSpc>
              <a:spcBef>
                <a:spcPts val="1200"/>
              </a:spcBef>
              <a:spcAft>
                <a:spcPts val="0"/>
              </a:spcAft>
              <a:buSzPts val="1400"/>
              <a:buChar char="●"/>
              <a:defRPr/>
            </a:lvl4pPr>
            <a:lvl5pPr indent="-317500" lvl="4" marL="2286000" rtl="0" algn="l">
              <a:lnSpc>
                <a:spcPct val="90000"/>
              </a:lnSpc>
              <a:spcBef>
                <a:spcPts val="1200"/>
              </a:spcBef>
              <a:spcAft>
                <a:spcPts val="0"/>
              </a:spcAft>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6" name="Google Shape;56;p1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7" name="Shape 57"/>
        <p:cNvGrpSpPr/>
        <p:nvPr/>
      </p:nvGrpSpPr>
      <p:grpSpPr>
        <a:xfrm>
          <a:off x="0" y="0"/>
          <a:ext cx="0" cy="0"/>
          <a:chOff x="0" y="0"/>
          <a:chExt cx="0" cy="0"/>
        </a:xfrm>
      </p:grpSpPr>
      <p:pic>
        <p:nvPicPr>
          <p:cNvPr id="58" name="Google Shape;58;p14"/>
          <p:cNvPicPr preferRelativeResize="0"/>
          <p:nvPr/>
        </p:nvPicPr>
        <p:blipFill rotWithShape="1">
          <a:blip r:embed="rId2">
            <a:alphaModFix/>
          </a:blip>
          <a:srcRect b="38578" l="46783" r="-31" t="0"/>
          <a:stretch/>
        </p:blipFill>
        <p:spPr>
          <a:xfrm>
            <a:off x="-1" y="3188200"/>
            <a:ext cx="4869181" cy="1955301"/>
          </a:xfrm>
          <a:prstGeom prst="rect">
            <a:avLst/>
          </a:prstGeom>
          <a:noFill/>
          <a:ln>
            <a:noFill/>
          </a:ln>
        </p:spPr>
      </p:pic>
      <p:sp>
        <p:nvSpPr>
          <p:cNvPr id="59" name="Google Shape;59;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183028"/>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4"/>
          <p:cNvSpPr txBox="1"/>
          <p:nvPr>
            <p:ph idx="1" type="body"/>
          </p:nvPr>
        </p:nvSpPr>
        <p:spPr>
          <a:xfrm>
            <a:off x="628650" y="1369219"/>
            <a:ext cx="3886200" cy="3263400"/>
          </a:xfrm>
          <a:prstGeom prst="rect">
            <a:avLst/>
          </a:prstGeom>
          <a:solidFill>
            <a:schemeClr val="lt1">
              <a:alpha val="49800"/>
            </a:schemeClr>
          </a:solid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rgbClr val="183028"/>
              </a:buClr>
              <a:buSzPts val="1400"/>
              <a:buChar char="●"/>
              <a:defRPr/>
            </a:lvl1pPr>
            <a:lvl2pPr indent="-317500" lvl="1" marL="914400" rtl="0" algn="l">
              <a:lnSpc>
                <a:spcPct val="90000"/>
              </a:lnSpc>
              <a:spcBef>
                <a:spcPts val="1200"/>
              </a:spcBef>
              <a:spcAft>
                <a:spcPts val="0"/>
              </a:spcAft>
              <a:buSzPts val="1400"/>
              <a:buChar char="○"/>
              <a:defRPr/>
            </a:lvl2pPr>
            <a:lvl3pPr indent="-317500" lvl="2" marL="1371600" rtl="0" algn="l">
              <a:lnSpc>
                <a:spcPct val="90000"/>
              </a:lnSpc>
              <a:spcBef>
                <a:spcPts val="1200"/>
              </a:spcBef>
              <a:spcAft>
                <a:spcPts val="0"/>
              </a:spcAft>
              <a:buSzPts val="1400"/>
              <a:buChar char="■"/>
              <a:defRPr/>
            </a:lvl3pPr>
            <a:lvl4pPr indent="-317500" lvl="3" marL="1828800" rtl="0" algn="l">
              <a:lnSpc>
                <a:spcPct val="90000"/>
              </a:lnSpc>
              <a:spcBef>
                <a:spcPts val="1200"/>
              </a:spcBef>
              <a:spcAft>
                <a:spcPts val="0"/>
              </a:spcAft>
              <a:buSzPts val="1400"/>
              <a:buChar char="●"/>
              <a:defRPr/>
            </a:lvl4pPr>
            <a:lvl5pPr indent="-317500" lvl="4" marL="2286000" rtl="0" algn="l">
              <a:lnSpc>
                <a:spcPct val="90000"/>
              </a:lnSpc>
              <a:spcBef>
                <a:spcPts val="1200"/>
              </a:spcBef>
              <a:spcAft>
                <a:spcPts val="0"/>
              </a:spcAft>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1" name="Google Shape;61;p14"/>
          <p:cNvSpPr txBox="1"/>
          <p:nvPr>
            <p:ph idx="2" type="body"/>
          </p:nvPr>
        </p:nvSpPr>
        <p:spPr>
          <a:xfrm>
            <a:off x="4629150" y="1369219"/>
            <a:ext cx="3886200" cy="3263400"/>
          </a:xfrm>
          <a:prstGeom prst="rect">
            <a:avLst/>
          </a:prstGeom>
          <a:solidFill>
            <a:schemeClr val="lt1"/>
          </a:solid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rgbClr val="183028"/>
              </a:buClr>
              <a:buSzPts val="1400"/>
              <a:buChar char="●"/>
              <a:defRPr/>
            </a:lvl1pPr>
            <a:lvl2pPr indent="-317500" lvl="1" marL="914400" rtl="0" algn="l">
              <a:lnSpc>
                <a:spcPct val="90000"/>
              </a:lnSpc>
              <a:spcBef>
                <a:spcPts val="1200"/>
              </a:spcBef>
              <a:spcAft>
                <a:spcPts val="0"/>
              </a:spcAft>
              <a:buSzPts val="1400"/>
              <a:buChar char="○"/>
              <a:defRPr/>
            </a:lvl2pPr>
            <a:lvl3pPr indent="-317500" lvl="2" marL="1371600" rtl="0" algn="l">
              <a:lnSpc>
                <a:spcPct val="90000"/>
              </a:lnSpc>
              <a:spcBef>
                <a:spcPts val="1200"/>
              </a:spcBef>
              <a:spcAft>
                <a:spcPts val="0"/>
              </a:spcAft>
              <a:buSzPts val="1400"/>
              <a:buChar char="■"/>
              <a:defRPr/>
            </a:lvl3pPr>
            <a:lvl4pPr indent="-317500" lvl="3" marL="1828800" rtl="0" algn="l">
              <a:lnSpc>
                <a:spcPct val="90000"/>
              </a:lnSpc>
              <a:spcBef>
                <a:spcPts val="1200"/>
              </a:spcBef>
              <a:spcAft>
                <a:spcPts val="0"/>
              </a:spcAft>
              <a:buSzPts val="1400"/>
              <a:buChar char="●"/>
              <a:defRPr/>
            </a:lvl4pPr>
            <a:lvl5pPr indent="-317500" lvl="4" marL="2286000" rtl="0" algn="l">
              <a:lnSpc>
                <a:spcPct val="90000"/>
              </a:lnSpc>
              <a:spcBef>
                <a:spcPts val="1200"/>
              </a:spcBef>
              <a:spcAft>
                <a:spcPts val="0"/>
              </a:spcAft>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62" name="Google Shape;62;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4"/>
          <p:cNvSpPr/>
          <p:nvPr/>
        </p:nvSpPr>
        <p:spPr>
          <a:xfrm>
            <a:off x="588122" y="381118"/>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4" name="Google Shape;64;p1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5" name="Shape 65"/>
        <p:cNvGrpSpPr/>
        <p:nvPr/>
      </p:nvGrpSpPr>
      <p:grpSpPr>
        <a:xfrm>
          <a:off x="0" y="0"/>
          <a:ext cx="0" cy="0"/>
          <a:chOff x="0" y="0"/>
          <a:chExt cx="0" cy="0"/>
        </a:xfrm>
      </p:grpSpPr>
      <p:pic>
        <p:nvPicPr>
          <p:cNvPr id="66" name="Google Shape;66;p15"/>
          <p:cNvPicPr preferRelativeResize="0"/>
          <p:nvPr/>
        </p:nvPicPr>
        <p:blipFill rotWithShape="1">
          <a:blip r:embed="rId2">
            <a:alphaModFix/>
          </a:blip>
          <a:srcRect b="38578" l="46783" r="-31" t="0"/>
          <a:stretch/>
        </p:blipFill>
        <p:spPr>
          <a:xfrm>
            <a:off x="-1" y="3188200"/>
            <a:ext cx="4869181" cy="1955301"/>
          </a:xfrm>
          <a:prstGeom prst="rect">
            <a:avLst/>
          </a:prstGeom>
          <a:noFill/>
          <a:ln>
            <a:noFill/>
          </a:ln>
        </p:spPr>
      </p:pic>
      <p:sp>
        <p:nvSpPr>
          <p:cNvPr id="67" name="Google Shape;67;p15"/>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rgbClr val="183028"/>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15"/>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rgbClr val="183028"/>
              </a:buClr>
              <a:buSzPts val="1800"/>
              <a:buNone/>
              <a:defRPr b="1" sz="1800"/>
            </a:lvl1pPr>
            <a:lvl2pPr indent="-228600" lvl="1" marL="914400" rtl="0" algn="l">
              <a:lnSpc>
                <a:spcPct val="90000"/>
              </a:lnSpc>
              <a:spcBef>
                <a:spcPts val="1200"/>
              </a:spcBef>
              <a:spcAft>
                <a:spcPts val="0"/>
              </a:spcAft>
              <a:buSzPts val="1500"/>
              <a:buNone/>
              <a:defRPr b="1" sz="1500"/>
            </a:lvl2pPr>
            <a:lvl3pPr indent="-228600" lvl="2" marL="1371600" rtl="0" algn="l">
              <a:lnSpc>
                <a:spcPct val="90000"/>
              </a:lnSpc>
              <a:spcBef>
                <a:spcPts val="1200"/>
              </a:spcBef>
              <a:spcAft>
                <a:spcPts val="0"/>
              </a:spcAft>
              <a:buSzPts val="1400"/>
              <a:buNone/>
              <a:defRPr b="1" sz="1400"/>
            </a:lvl3pPr>
            <a:lvl4pPr indent="-228600" lvl="3" marL="1828800" rtl="0" algn="l">
              <a:lnSpc>
                <a:spcPct val="90000"/>
              </a:lnSpc>
              <a:spcBef>
                <a:spcPts val="1200"/>
              </a:spcBef>
              <a:spcAft>
                <a:spcPts val="0"/>
              </a:spcAft>
              <a:buSzPts val="1200"/>
              <a:buNone/>
              <a:defRPr b="1" sz="1200"/>
            </a:lvl4pPr>
            <a:lvl5pPr indent="-228600" lvl="4" marL="2286000" rtl="0" algn="l">
              <a:lnSpc>
                <a:spcPct val="90000"/>
              </a:lnSpc>
              <a:spcBef>
                <a:spcPts val="1200"/>
              </a:spcBef>
              <a:spcAft>
                <a:spcPts val="0"/>
              </a:spcAft>
              <a:buSzPts val="1200"/>
              <a:buNone/>
              <a:defRPr b="1" sz="1200"/>
            </a:lvl5pPr>
            <a:lvl6pPr indent="-228600" lvl="5" marL="2743200" rtl="0" algn="l">
              <a:lnSpc>
                <a:spcPct val="90000"/>
              </a:lnSpc>
              <a:spcBef>
                <a:spcPts val="1200"/>
              </a:spcBef>
              <a:spcAft>
                <a:spcPts val="0"/>
              </a:spcAft>
              <a:buClr>
                <a:schemeClr val="dk1"/>
              </a:buClr>
              <a:buSzPts val="1200"/>
              <a:buNone/>
              <a:defRPr b="1" sz="1200"/>
            </a:lvl6pPr>
            <a:lvl7pPr indent="-228600" lvl="6" marL="3200400" rtl="0" algn="l">
              <a:lnSpc>
                <a:spcPct val="90000"/>
              </a:lnSpc>
              <a:spcBef>
                <a:spcPts val="1200"/>
              </a:spcBef>
              <a:spcAft>
                <a:spcPts val="0"/>
              </a:spcAft>
              <a:buClr>
                <a:schemeClr val="dk1"/>
              </a:buClr>
              <a:buSzPts val="1200"/>
              <a:buNone/>
              <a:defRPr b="1" sz="1200"/>
            </a:lvl7pPr>
            <a:lvl8pPr indent="-228600" lvl="7" marL="3657600" rtl="0" algn="l">
              <a:lnSpc>
                <a:spcPct val="90000"/>
              </a:lnSpc>
              <a:spcBef>
                <a:spcPts val="1200"/>
              </a:spcBef>
              <a:spcAft>
                <a:spcPts val="0"/>
              </a:spcAft>
              <a:buClr>
                <a:schemeClr val="dk1"/>
              </a:buClr>
              <a:buSzPts val="1200"/>
              <a:buNone/>
              <a:defRPr b="1" sz="1200"/>
            </a:lvl8pPr>
            <a:lvl9pPr indent="-228600" lvl="8" marL="4114800" rtl="0" algn="l">
              <a:lnSpc>
                <a:spcPct val="90000"/>
              </a:lnSpc>
              <a:spcBef>
                <a:spcPts val="1200"/>
              </a:spcBef>
              <a:spcAft>
                <a:spcPts val="1200"/>
              </a:spcAft>
              <a:buClr>
                <a:schemeClr val="dk1"/>
              </a:buClr>
              <a:buSzPts val="1200"/>
              <a:buNone/>
              <a:defRPr b="1" sz="1200"/>
            </a:lvl9pPr>
          </a:lstStyle>
          <a:p/>
        </p:txBody>
      </p:sp>
      <p:sp>
        <p:nvSpPr>
          <p:cNvPr id="69" name="Google Shape;69;p15"/>
          <p:cNvSpPr txBox="1"/>
          <p:nvPr>
            <p:ph idx="2" type="body"/>
          </p:nvPr>
        </p:nvSpPr>
        <p:spPr>
          <a:xfrm>
            <a:off x="629841" y="1878806"/>
            <a:ext cx="3868200" cy="2763300"/>
          </a:xfrm>
          <a:prstGeom prst="rect">
            <a:avLst/>
          </a:prstGeom>
          <a:solidFill>
            <a:schemeClr val="lt1">
              <a:alpha val="49800"/>
            </a:schemeClr>
          </a:solid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rgbClr val="183028"/>
              </a:buClr>
              <a:buSzPts val="1400"/>
              <a:buChar char="●"/>
              <a:defRPr/>
            </a:lvl1pPr>
            <a:lvl2pPr indent="-317500" lvl="1" marL="914400" rtl="0" algn="l">
              <a:lnSpc>
                <a:spcPct val="90000"/>
              </a:lnSpc>
              <a:spcBef>
                <a:spcPts val="1200"/>
              </a:spcBef>
              <a:spcAft>
                <a:spcPts val="0"/>
              </a:spcAft>
              <a:buSzPts val="1400"/>
              <a:buChar char="○"/>
              <a:defRPr/>
            </a:lvl2pPr>
            <a:lvl3pPr indent="-317500" lvl="2" marL="1371600" rtl="0" algn="l">
              <a:lnSpc>
                <a:spcPct val="90000"/>
              </a:lnSpc>
              <a:spcBef>
                <a:spcPts val="1200"/>
              </a:spcBef>
              <a:spcAft>
                <a:spcPts val="0"/>
              </a:spcAft>
              <a:buSzPts val="1400"/>
              <a:buChar char="■"/>
              <a:defRPr/>
            </a:lvl3pPr>
            <a:lvl4pPr indent="-317500" lvl="3" marL="1828800" rtl="0" algn="l">
              <a:lnSpc>
                <a:spcPct val="90000"/>
              </a:lnSpc>
              <a:spcBef>
                <a:spcPts val="1200"/>
              </a:spcBef>
              <a:spcAft>
                <a:spcPts val="0"/>
              </a:spcAft>
              <a:buSzPts val="1400"/>
              <a:buChar char="●"/>
              <a:defRPr/>
            </a:lvl4pPr>
            <a:lvl5pPr indent="-317500" lvl="4" marL="2286000" rtl="0" algn="l">
              <a:lnSpc>
                <a:spcPct val="90000"/>
              </a:lnSpc>
              <a:spcBef>
                <a:spcPts val="1200"/>
              </a:spcBef>
              <a:spcAft>
                <a:spcPts val="0"/>
              </a:spcAft>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70" name="Google Shape;70;p15"/>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rgbClr val="183028"/>
              </a:buClr>
              <a:buSzPts val="1800"/>
              <a:buNone/>
              <a:defRPr b="1" sz="1800"/>
            </a:lvl1pPr>
            <a:lvl2pPr indent="-228600" lvl="1" marL="914400" rtl="0" algn="l">
              <a:lnSpc>
                <a:spcPct val="90000"/>
              </a:lnSpc>
              <a:spcBef>
                <a:spcPts val="1200"/>
              </a:spcBef>
              <a:spcAft>
                <a:spcPts val="0"/>
              </a:spcAft>
              <a:buSzPts val="1500"/>
              <a:buNone/>
              <a:defRPr b="1" sz="1500"/>
            </a:lvl2pPr>
            <a:lvl3pPr indent="-228600" lvl="2" marL="1371600" rtl="0" algn="l">
              <a:lnSpc>
                <a:spcPct val="90000"/>
              </a:lnSpc>
              <a:spcBef>
                <a:spcPts val="1200"/>
              </a:spcBef>
              <a:spcAft>
                <a:spcPts val="0"/>
              </a:spcAft>
              <a:buSzPts val="1400"/>
              <a:buNone/>
              <a:defRPr b="1" sz="1400"/>
            </a:lvl3pPr>
            <a:lvl4pPr indent="-228600" lvl="3" marL="1828800" rtl="0" algn="l">
              <a:lnSpc>
                <a:spcPct val="90000"/>
              </a:lnSpc>
              <a:spcBef>
                <a:spcPts val="1200"/>
              </a:spcBef>
              <a:spcAft>
                <a:spcPts val="0"/>
              </a:spcAft>
              <a:buSzPts val="1200"/>
              <a:buNone/>
              <a:defRPr b="1" sz="1200"/>
            </a:lvl4pPr>
            <a:lvl5pPr indent="-228600" lvl="4" marL="2286000" rtl="0" algn="l">
              <a:lnSpc>
                <a:spcPct val="90000"/>
              </a:lnSpc>
              <a:spcBef>
                <a:spcPts val="1200"/>
              </a:spcBef>
              <a:spcAft>
                <a:spcPts val="0"/>
              </a:spcAft>
              <a:buSzPts val="1200"/>
              <a:buNone/>
              <a:defRPr b="1" sz="1200"/>
            </a:lvl5pPr>
            <a:lvl6pPr indent="-228600" lvl="5" marL="2743200" rtl="0" algn="l">
              <a:lnSpc>
                <a:spcPct val="90000"/>
              </a:lnSpc>
              <a:spcBef>
                <a:spcPts val="1200"/>
              </a:spcBef>
              <a:spcAft>
                <a:spcPts val="0"/>
              </a:spcAft>
              <a:buClr>
                <a:schemeClr val="dk1"/>
              </a:buClr>
              <a:buSzPts val="1200"/>
              <a:buNone/>
              <a:defRPr b="1" sz="1200"/>
            </a:lvl6pPr>
            <a:lvl7pPr indent="-228600" lvl="6" marL="3200400" rtl="0" algn="l">
              <a:lnSpc>
                <a:spcPct val="90000"/>
              </a:lnSpc>
              <a:spcBef>
                <a:spcPts val="1200"/>
              </a:spcBef>
              <a:spcAft>
                <a:spcPts val="0"/>
              </a:spcAft>
              <a:buClr>
                <a:schemeClr val="dk1"/>
              </a:buClr>
              <a:buSzPts val="1200"/>
              <a:buNone/>
              <a:defRPr b="1" sz="1200"/>
            </a:lvl7pPr>
            <a:lvl8pPr indent="-228600" lvl="7" marL="3657600" rtl="0" algn="l">
              <a:lnSpc>
                <a:spcPct val="90000"/>
              </a:lnSpc>
              <a:spcBef>
                <a:spcPts val="1200"/>
              </a:spcBef>
              <a:spcAft>
                <a:spcPts val="0"/>
              </a:spcAft>
              <a:buClr>
                <a:schemeClr val="dk1"/>
              </a:buClr>
              <a:buSzPts val="1200"/>
              <a:buNone/>
              <a:defRPr b="1" sz="1200"/>
            </a:lvl8pPr>
            <a:lvl9pPr indent="-228600" lvl="8" marL="4114800" rtl="0" algn="l">
              <a:lnSpc>
                <a:spcPct val="90000"/>
              </a:lnSpc>
              <a:spcBef>
                <a:spcPts val="1200"/>
              </a:spcBef>
              <a:spcAft>
                <a:spcPts val="1200"/>
              </a:spcAft>
              <a:buClr>
                <a:schemeClr val="dk1"/>
              </a:buClr>
              <a:buSzPts val="1200"/>
              <a:buNone/>
              <a:defRPr b="1" sz="1200"/>
            </a:lvl9pPr>
          </a:lstStyle>
          <a:p/>
        </p:txBody>
      </p:sp>
      <p:sp>
        <p:nvSpPr>
          <p:cNvPr id="71" name="Google Shape;71;p15"/>
          <p:cNvSpPr txBox="1"/>
          <p:nvPr>
            <p:ph idx="4" type="body"/>
          </p:nvPr>
        </p:nvSpPr>
        <p:spPr>
          <a:xfrm>
            <a:off x="4629150" y="1878806"/>
            <a:ext cx="3887400" cy="2763300"/>
          </a:xfrm>
          <a:prstGeom prst="rect">
            <a:avLst/>
          </a:prstGeom>
          <a:solidFill>
            <a:schemeClr val="lt1"/>
          </a:solid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rgbClr val="183028"/>
              </a:buClr>
              <a:buSzPts val="1400"/>
              <a:buChar char="●"/>
              <a:defRPr/>
            </a:lvl1pPr>
            <a:lvl2pPr indent="-317500" lvl="1" marL="914400" rtl="0" algn="l">
              <a:lnSpc>
                <a:spcPct val="90000"/>
              </a:lnSpc>
              <a:spcBef>
                <a:spcPts val="1200"/>
              </a:spcBef>
              <a:spcAft>
                <a:spcPts val="0"/>
              </a:spcAft>
              <a:buSzPts val="1400"/>
              <a:buChar char="○"/>
              <a:defRPr/>
            </a:lvl2pPr>
            <a:lvl3pPr indent="-317500" lvl="2" marL="1371600" rtl="0" algn="l">
              <a:lnSpc>
                <a:spcPct val="90000"/>
              </a:lnSpc>
              <a:spcBef>
                <a:spcPts val="1200"/>
              </a:spcBef>
              <a:spcAft>
                <a:spcPts val="0"/>
              </a:spcAft>
              <a:buSzPts val="1400"/>
              <a:buChar char="■"/>
              <a:defRPr/>
            </a:lvl3pPr>
            <a:lvl4pPr indent="-317500" lvl="3" marL="1828800" rtl="0" algn="l">
              <a:lnSpc>
                <a:spcPct val="90000"/>
              </a:lnSpc>
              <a:spcBef>
                <a:spcPts val="1200"/>
              </a:spcBef>
              <a:spcAft>
                <a:spcPts val="0"/>
              </a:spcAft>
              <a:buSzPts val="1400"/>
              <a:buChar char="●"/>
              <a:defRPr/>
            </a:lvl4pPr>
            <a:lvl5pPr indent="-317500" lvl="4" marL="2286000" rtl="0" algn="l">
              <a:lnSpc>
                <a:spcPct val="90000"/>
              </a:lnSpc>
              <a:spcBef>
                <a:spcPts val="1200"/>
              </a:spcBef>
              <a:spcAft>
                <a:spcPts val="0"/>
              </a:spcAft>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72" name="Google Shape;72;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5"/>
          <p:cNvSpPr/>
          <p:nvPr/>
        </p:nvSpPr>
        <p:spPr>
          <a:xfrm>
            <a:off x="588122" y="381118"/>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4" name="Google Shape;74;p15"/>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colab.research.google.com/drive/14nUVSWp5ARMgEohUx4tV75fhtarlQoBT?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ctrTitle"/>
          </p:nvPr>
        </p:nvSpPr>
        <p:spPr>
          <a:xfrm>
            <a:off x="473625" y="1047825"/>
            <a:ext cx="4715100" cy="1592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Julius Sans One"/>
                <a:ea typeface="Julius Sans One"/>
                <a:cs typeface="Julius Sans One"/>
                <a:sym typeface="Julius Sans One"/>
              </a:rPr>
              <a:t>AI Bias in Recruitment</a:t>
            </a:r>
            <a:endParaRPr>
              <a:latin typeface="Julius Sans One"/>
              <a:ea typeface="Julius Sans One"/>
              <a:cs typeface="Julius Sans One"/>
              <a:sym typeface="Julius Sans One"/>
            </a:endParaRPr>
          </a:p>
        </p:txBody>
      </p:sp>
      <p:sp>
        <p:nvSpPr>
          <p:cNvPr id="80" name="Google Shape;80;p16"/>
          <p:cNvSpPr txBox="1"/>
          <p:nvPr>
            <p:ph idx="1" type="subTitle"/>
          </p:nvPr>
        </p:nvSpPr>
        <p:spPr>
          <a:xfrm>
            <a:off x="1680975" y="2701500"/>
            <a:ext cx="2300400" cy="5994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solidFill>
                  <a:schemeClr val="dk1"/>
                </a:solidFill>
                <a:latin typeface="Comfortaa"/>
                <a:ea typeface="Comfortaa"/>
                <a:cs typeface="Comfortaa"/>
                <a:sym typeface="Comfortaa"/>
              </a:rPr>
              <a:t>Team 17</a:t>
            </a:r>
            <a:endParaRPr>
              <a:solidFill>
                <a:schemeClr val="dk1"/>
              </a:solidFill>
              <a:latin typeface="Comfortaa"/>
              <a:ea typeface="Comfortaa"/>
              <a:cs typeface="Comfortaa"/>
              <a:sym typeface="Comfortaa"/>
            </a:endParaRPr>
          </a:p>
        </p:txBody>
      </p:sp>
      <p:sp>
        <p:nvSpPr>
          <p:cNvPr id="81" name="Google Shape;81;p16"/>
          <p:cNvSpPr txBox="1"/>
          <p:nvPr>
            <p:ph idx="1" type="subTitle"/>
          </p:nvPr>
        </p:nvSpPr>
        <p:spPr>
          <a:xfrm>
            <a:off x="714075" y="3362475"/>
            <a:ext cx="4234200" cy="733200"/>
          </a:xfrm>
          <a:prstGeom prst="rect">
            <a:avLst/>
          </a:prstGeom>
        </p:spPr>
        <p:txBody>
          <a:bodyPr anchorCtr="0" anchor="t" bIns="91425" lIns="91425" spcFirstLastPara="1" rIns="91425" wrap="square" tIns="91425">
            <a:normAutofit lnSpcReduction="10000"/>
          </a:bodyPr>
          <a:lstStyle/>
          <a:p>
            <a:pPr indent="0" lvl="0" marL="0" rtl="0" algn="ctr">
              <a:lnSpc>
                <a:spcPct val="115000"/>
              </a:lnSpc>
              <a:spcBef>
                <a:spcPts val="0"/>
              </a:spcBef>
              <a:spcAft>
                <a:spcPts val="0"/>
              </a:spcAft>
              <a:buSzPts val="935"/>
              <a:buNone/>
            </a:pPr>
            <a:r>
              <a:rPr lang="en" sz="1679">
                <a:solidFill>
                  <a:schemeClr val="dk1"/>
                </a:solidFill>
                <a:latin typeface="Exo 2 Thin"/>
                <a:ea typeface="Exo 2 Thin"/>
                <a:cs typeface="Exo 2 Thin"/>
                <a:sym typeface="Exo 2 Thin"/>
              </a:rPr>
              <a:t>Seth Villavicencio, Rohit Bhagavatula, Stavan Bhakta, Kaiwen Yu</a:t>
            </a:r>
            <a:endParaRPr sz="1679">
              <a:solidFill>
                <a:schemeClr val="dk1"/>
              </a:solidFill>
              <a:latin typeface="Exo 2 Thin"/>
              <a:ea typeface="Exo 2 Thin"/>
              <a:cs typeface="Exo 2 Thin"/>
              <a:sym typeface="Exo 2 Thin"/>
            </a:endParaRPr>
          </a:p>
        </p:txBody>
      </p:sp>
      <p:pic>
        <p:nvPicPr>
          <p:cNvPr id="82" name="Google Shape;82;p16"/>
          <p:cNvPicPr preferRelativeResize="0"/>
          <p:nvPr/>
        </p:nvPicPr>
        <p:blipFill rotWithShape="1">
          <a:blip r:embed="rId3">
            <a:alphaModFix/>
          </a:blip>
          <a:srcRect b="0" l="33809" r="19389" t="4242"/>
          <a:stretch/>
        </p:blipFill>
        <p:spPr>
          <a:xfrm flipH="1">
            <a:off x="5507701" y="0"/>
            <a:ext cx="3612224"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nvSpPr>
        <p:spPr>
          <a:xfrm>
            <a:off x="311700" y="1684050"/>
            <a:ext cx="8520600" cy="177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Open Sans Light"/>
                <a:ea typeface="Open Sans Light"/>
                <a:cs typeface="Open Sans Light"/>
                <a:sym typeface="Open Sans Light"/>
              </a:rPr>
              <a:t>How can we identify and mitigate the biases inherent in AI-driven applicant tracking systems to ensure equitable and fair recruitment processes across gender, racial, and age groups?</a:t>
            </a:r>
            <a:endParaRPr sz="3200">
              <a:solidFill>
                <a:schemeClr val="dk1"/>
              </a:solidFill>
              <a:latin typeface="Open Sans Light"/>
              <a:ea typeface="Open Sans Light"/>
              <a:cs typeface="Open Sans Light"/>
              <a:sym typeface="Open Sa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nvSpPr>
        <p:spPr>
          <a:xfrm>
            <a:off x="176725" y="166600"/>
            <a:ext cx="8861700" cy="476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50">
                <a:solidFill>
                  <a:schemeClr val="dk1"/>
                </a:solidFill>
                <a:latin typeface="Roboto"/>
                <a:ea typeface="Roboto"/>
                <a:cs typeface="Roboto"/>
                <a:sym typeface="Roboto"/>
              </a:rPr>
              <a:t>Research Paper: Ethics and Discrimination in Artificial Intelligence-Enabled Recruitment Practices</a:t>
            </a:r>
            <a:endParaRPr b="1" sz="195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300">
                <a:solidFill>
                  <a:schemeClr val="dk1"/>
                </a:solidFill>
                <a:latin typeface="Roboto"/>
                <a:ea typeface="Roboto"/>
                <a:cs typeface="Roboto"/>
                <a:sym typeface="Roboto"/>
              </a:rPr>
              <a:t>Author: Zhisheng Chen, 2023</a:t>
            </a:r>
            <a:endParaRPr sz="13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b="1" lang="en" sz="1300">
                <a:solidFill>
                  <a:schemeClr val="dk1"/>
                </a:solidFill>
                <a:latin typeface="Roboto"/>
                <a:ea typeface="Roboto"/>
                <a:cs typeface="Roboto"/>
                <a:sym typeface="Roboto"/>
              </a:rPr>
              <a:t>Strengths:</a:t>
            </a:r>
            <a:endParaRPr b="1"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Thorough Review</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Empirical Data</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Actionable Solutions</a:t>
            </a:r>
            <a:endParaRPr sz="13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1300">
                <a:solidFill>
                  <a:schemeClr val="dk1"/>
                </a:solidFill>
                <a:latin typeface="Roboto"/>
                <a:ea typeface="Roboto"/>
                <a:cs typeface="Roboto"/>
                <a:sym typeface="Roboto"/>
              </a:rPr>
              <a:t>Weaknesses:</a:t>
            </a:r>
            <a:endParaRPr b="1"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Lacks Technical Depth</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Limited Case Studies</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Broad Solutions</a:t>
            </a:r>
            <a:endParaRPr sz="13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1300">
                <a:solidFill>
                  <a:schemeClr val="dk1"/>
                </a:solidFill>
                <a:latin typeface="Roboto"/>
                <a:ea typeface="Roboto"/>
                <a:cs typeface="Roboto"/>
                <a:sym typeface="Roboto"/>
              </a:rPr>
              <a:t>Key Points:</a:t>
            </a:r>
            <a:endParaRPr b="1"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Integration Gap</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Relevance</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Ethics</a:t>
            </a:r>
            <a:endParaRPr sz="1300">
              <a:solidFill>
                <a:srgbClr val="0D0D0D"/>
              </a:solidFill>
            </a:endParaRPr>
          </a:p>
        </p:txBody>
      </p:sp>
      <p:pic>
        <p:nvPicPr>
          <p:cNvPr id="93" name="Google Shape;93;p18"/>
          <p:cNvPicPr preferRelativeResize="0"/>
          <p:nvPr/>
        </p:nvPicPr>
        <p:blipFill>
          <a:blip r:embed="rId3">
            <a:alphaModFix/>
          </a:blip>
          <a:stretch>
            <a:fillRect/>
          </a:stretch>
        </p:blipFill>
        <p:spPr>
          <a:xfrm>
            <a:off x="3167426" y="1170247"/>
            <a:ext cx="5436600" cy="3010500"/>
          </a:xfrm>
          <a:prstGeom prst="roundRect">
            <a:avLst>
              <a:gd fmla="val 45134" name="adj"/>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nvSpPr>
        <p:spPr>
          <a:xfrm>
            <a:off x="357450" y="166600"/>
            <a:ext cx="8429100" cy="476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850">
                <a:solidFill>
                  <a:schemeClr val="dk1"/>
                </a:solidFill>
                <a:latin typeface="Roboto"/>
                <a:ea typeface="Roboto"/>
                <a:cs typeface="Roboto"/>
                <a:sym typeface="Roboto"/>
              </a:rPr>
              <a:t>Research Paper Analysis: Ethical Considerations in AI-Based Recruitment</a:t>
            </a:r>
            <a:endParaRPr b="1" sz="185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rPr lang="en" sz="1300">
                <a:solidFill>
                  <a:schemeClr val="dk1"/>
                </a:solidFill>
                <a:latin typeface="Roboto"/>
                <a:ea typeface="Roboto"/>
                <a:cs typeface="Roboto"/>
                <a:sym typeface="Roboto"/>
              </a:rPr>
              <a:t>Authors: Dena F. Mujtaba &amp; Nihar R. Mahapatra, 2019</a:t>
            </a:r>
            <a:endParaRPr sz="13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00">
                <a:solidFill>
                  <a:schemeClr val="dk1"/>
                </a:solidFill>
                <a:latin typeface="Roboto"/>
                <a:ea typeface="Roboto"/>
                <a:cs typeface="Roboto"/>
                <a:sym typeface="Roboto"/>
              </a:rPr>
              <a:t>Key Concepts:</a:t>
            </a:r>
            <a:endParaRPr b="1"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Definitions of fairness</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Origins &amp; mitigation of bias</a:t>
            </a:r>
            <a:endParaRPr sz="1300">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t/>
            </a:r>
            <a:endParaRPr sz="13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00">
                <a:solidFill>
                  <a:schemeClr val="dk1"/>
                </a:solidFill>
                <a:latin typeface="Roboto"/>
                <a:ea typeface="Roboto"/>
                <a:cs typeface="Roboto"/>
                <a:sym typeface="Roboto"/>
              </a:rPr>
              <a:t>Strengths:</a:t>
            </a:r>
            <a:endParaRPr b="1"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Comprehensive Coverage</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Real-World Examples</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Future Outlook</a:t>
            </a:r>
            <a:endParaRPr sz="1300">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t/>
            </a:r>
            <a:endParaRPr sz="13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00">
                <a:solidFill>
                  <a:schemeClr val="dk1"/>
                </a:solidFill>
                <a:latin typeface="Roboto"/>
                <a:ea typeface="Roboto"/>
                <a:cs typeface="Roboto"/>
                <a:sym typeface="Roboto"/>
              </a:rPr>
              <a:t>Weaknesses:</a:t>
            </a:r>
            <a:endParaRPr b="1"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Lack of Empirical Data</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Cultural Considerations</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Accessibility</a:t>
            </a:r>
            <a:endParaRPr sz="1300">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t/>
            </a:r>
            <a:endParaRPr sz="13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00">
                <a:solidFill>
                  <a:schemeClr val="dk1"/>
                </a:solidFill>
                <a:latin typeface="Roboto"/>
                <a:ea typeface="Roboto"/>
                <a:cs typeface="Roboto"/>
                <a:sym typeface="Roboto"/>
              </a:rPr>
              <a:t>Critical Insights:</a:t>
            </a:r>
            <a:endParaRPr b="1"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Theory vs. Practice</a:t>
            </a:r>
            <a:endParaRPr sz="13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endParaRPr>
          </a:p>
        </p:txBody>
      </p:sp>
      <p:pic>
        <p:nvPicPr>
          <p:cNvPr id="99" name="Google Shape;99;p19"/>
          <p:cNvPicPr preferRelativeResize="0"/>
          <p:nvPr/>
        </p:nvPicPr>
        <p:blipFill>
          <a:blip r:embed="rId3">
            <a:alphaModFix/>
          </a:blip>
          <a:stretch>
            <a:fillRect/>
          </a:stretch>
        </p:blipFill>
        <p:spPr>
          <a:xfrm>
            <a:off x="3514275" y="1226625"/>
            <a:ext cx="5046300" cy="3024900"/>
          </a:xfrm>
          <a:prstGeom prst="roundRect">
            <a:avLst>
              <a:gd fmla="val 32480" name="adj"/>
            </a:avLst>
          </a:prstGeom>
          <a:noFill/>
          <a:ln>
            <a:noFill/>
          </a:ln>
        </p:spPr>
      </p:pic>
      <p:sp>
        <p:nvSpPr>
          <p:cNvPr id="100" name="Google Shape;100;p19"/>
          <p:cNvSpPr txBox="1"/>
          <p:nvPr/>
        </p:nvSpPr>
        <p:spPr>
          <a:xfrm>
            <a:off x="5728250" y="2017575"/>
            <a:ext cx="795000" cy="14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dk1"/>
                </a:solidFill>
                <a:latin typeface="Lexend Light"/>
                <a:ea typeface="Lexend Light"/>
                <a:cs typeface="Lexend Light"/>
                <a:sym typeface="Lexend Light"/>
              </a:rPr>
              <a:t>?</a:t>
            </a:r>
            <a:endParaRPr sz="9600">
              <a:solidFill>
                <a:schemeClr val="dk1"/>
              </a:solidFill>
              <a:latin typeface="Lexend Light"/>
              <a:ea typeface="Lexend Light"/>
              <a:cs typeface="Lexend Light"/>
              <a:sym typeface="Lexend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19195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Open Sans"/>
                <a:ea typeface="Open Sans"/>
                <a:cs typeface="Open Sans"/>
                <a:sym typeface="Open Sans"/>
              </a:rPr>
              <a:t>Technical Coding Demonstration</a:t>
            </a:r>
            <a:endParaRPr>
              <a:latin typeface="Open Sans"/>
              <a:ea typeface="Open Sans"/>
              <a:cs typeface="Open Sans"/>
              <a:sym typeface="Open Sans"/>
            </a:endParaRPr>
          </a:p>
        </p:txBody>
      </p:sp>
      <p:sp>
        <p:nvSpPr>
          <p:cNvPr id="106" name="Google Shape;106;p20"/>
          <p:cNvSpPr txBox="1"/>
          <p:nvPr/>
        </p:nvSpPr>
        <p:spPr>
          <a:xfrm>
            <a:off x="1015350" y="2761350"/>
            <a:ext cx="7113300" cy="462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100" u="sng">
                <a:solidFill>
                  <a:schemeClr val="hlink"/>
                </a:solidFill>
                <a:hlinkClick r:id="rId3"/>
              </a:rPr>
              <a:t>https://colab.research.google.com/drive/14nUVSWp5ARMgEohUx4tV75fhtarlQoBT?usp=sharing</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nvSpPr>
        <p:spPr>
          <a:xfrm>
            <a:off x="359400" y="86725"/>
            <a:ext cx="8425200" cy="462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sz="2100">
                <a:solidFill>
                  <a:schemeClr val="dk1"/>
                </a:solidFill>
                <a:latin typeface="Roboto"/>
                <a:ea typeface="Roboto"/>
                <a:cs typeface="Roboto"/>
                <a:sym typeface="Roboto"/>
              </a:rPr>
              <a:t>Ethical Concerns in AI-Enabled Recruitment</a:t>
            </a:r>
            <a:endParaRPr b="1" sz="2100">
              <a:solidFill>
                <a:schemeClr val="dk1"/>
              </a:solidFill>
              <a:latin typeface="Roboto"/>
              <a:ea typeface="Roboto"/>
              <a:cs typeface="Roboto"/>
              <a:sym typeface="Roboto"/>
            </a:endParaRPr>
          </a:p>
          <a:p>
            <a:pPr indent="0" lvl="0" marL="0" rtl="0" algn="l">
              <a:lnSpc>
                <a:spcPct val="100000"/>
              </a:lnSpc>
              <a:spcBef>
                <a:spcPts val="1000"/>
              </a:spcBef>
              <a:spcAft>
                <a:spcPts val="0"/>
              </a:spcAft>
              <a:buNone/>
            </a:pPr>
            <a:r>
              <a:rPr lang="en" sz="1300">
                <a:solidFill>
                  <a:schemeClr val="dk1"/>
                </a:solidFill>
                <a:latin typeface="Roboto"/>
                <a:ea typeface="Roboto"/>
                <a:cs typeface="Roboto"/>
                <a:sym typeface="Roboto"/>
              </a:rPr>
              <a:t>Bias and Fairness:</a:t>
            </a:r>
            <a:endParaRPr sz="1300">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sz="700">
              <a:solidFill>
                <a:schemeClr val="dk1"/>
              </a:solidFill>
              <a:latin typeface="Roboto"/>
              <a:ea typeface="Roboto"/>
              <a:cs typeface="Roboto"/>
              <a:sym typeface="Roboto"/>
            </a:endParaRPr>
          </a:p>
          <a:p>
            <a:pPr indent="-311150" lvl="0" marL="457200" rtl="0" algn="l">
              <a:lnSpc>
                <a:spcPct val="10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Inherent Biases, Flawed Data.</a:t>
            </a:r>
            <a:endParaRPr sz="1300">
              <a:solidFill>
                <a:schemeClr val="dk1"/>
              </a:solidFill>
              <a:latin typeface="Roboto"/>
              <a:ea typeface="Roboto"/>
              <a:cs typeface="Roboto"/>
              <a:sym typeface="Roboto"/>
            </a:endParaRPr>
          </a:p>
          <a:p>
            <a:pPr indent="-311150" lvl="0" marL="457200" rtl="0" algn="l">
              <a:lnSpc>
                <a:spcPct val="10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Impact on Fairness</a:t>
            </a:r>
            <a:endParaRPr sz="13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7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rPr lang="en" sz="1300">
                <a:solidFill>
                  <a:schemeClr val="dk1"/>
                </a:solidFill>
                <a:latin typeface="Roboto"/>
                <a:ea typeface="Roboto"/>
                <a:cs typeface="Roboto"/>
                <a:sym typeface="Roboto"/>
              </a:rPr>
              <a:t>Transparency:</a:t>
            </a:r>
            <a:endParaRPr sz="1300">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sz="700">
              <a:solidFill>
                <a:schemeClr val="dk1"/>
              </a:solidFill>
              <a:latin typeface="Roboto"/>
              <a:ea typeface="Roboto"/>
              <a:cs typeface="Roboto"/>
              <a:sym typeface="Roboto"/>
            </a:endParaRPr>
          </a:p>
          <a:p>
            <a:pPr indent="-311150" lvl="0" marL="457200" rtl="0" algn="l">
              <a:lnSpc>
                <a:spcPct val="10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Algorithmic Opacity; "Black Box" Issue</a:t>
            </a:r>
            <a:endParaRPr sz="1300">
              <a:solidFill>
                <a:schemeClr val="dk1"/>
              </a:solidFill>
              <a:latin typeface="Roboto"/>
              <a:ea typeface="Roboto"/>
              <a:cs typeface="Roboto"/>
              <a:sym typeface="Roboto"/>
            </a:endParaRPr>
          </a:p>
          <a:p>
            <a:pPr indent="-311150" lvl="0" marL="457200" rtl="0" algn="l">
              <a:lnSpc>
                <a:spcPct val="10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Need for Explainability</a:t>
            </a:r>
            <a:endParaRPr sz="13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7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rPr lang="en" sz="1300">
                <a:solidFill>
                  <a:schemeClr val="dk1"/>
                </a:solidFill>
                <a:latin typeface="Roboto"/>
                <a:ea typeface="Roboto"/>
                <a:cs typeface="Roboto"/>
                <a:sym typeface="Roboto"/>
              </a:rPr>
              <a:t>Accountability:</a:t>
            </a:r>
            <a:endParaRPr sz="1300">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sz="700">
              <a:solidFill>
                <a:schemeClr val="dk1"/>
              </a:solidFill>
              <a:latin typeface="Roboto"/>
              <a:ea typeface="Roboto"/>
              <a:cs typeface="Roboto"/>
              <a:sym typeface="Roboto"/>
            </a:endParaRPr>
          </a:p>
          <a:p>
            <a:pPr indent="-311150" lvl="0" marL="457200" rtl="0" algn="l">
              <a:lnSpc>
                <a:spcPct val="10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Responsibility</a:t>
            </a:r>
            <a:endParaRPr sz="1300">
              <a:solidFill>
                <a:schemeClr val="dk1"/>
              </a:solidFill>
              <a:latin typeface="Roboto"/>
              <a:ea typeface="Roboto"/>
              <a:cs typeface="Roboto"/>
              <a:sym typeface="Roboto"/>
            </a:endParaRPr>
          </a:p>
          <a:p>
            <a:pPr indent="-311150" lvl="0" marL="457200" rtl="0" algn="l">
              <a:lnSpc>
                <a:spcPct val="10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Legal and Policy Frameworks</a:t>
            </a:r>
            <a:endParaRPr sz="13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7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rPr lang="en" sz="1300">
                <a:solidFill>
                  <a:schemeClr val="dk1"/>
                </a:solidFill>
                <a:latin typeface="Roboto"/>
                <a:ea typeface="Roboto"/>
                <a:cs typeface="Roboto"/>
                <a:sym typeface="Roboto"/>
              </a:rPr>
              <a:t>Privacy:</a:t>
            </a:r>
            <a:endParaRPr sz="1300">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sz="700">
              <a:solidFill>
                <a:schemeClr val="dk1"/>
              </a:solidFill>
              <a:latin typeface="Roboto"/>
              <a:ea typeface="Roboto"/>
              <a:cs typeface="Roboto"/>
              <a:sym typeface="Roboto"/>
            </a:endParaRPr>
          </a:p>
          <a:p>
            <a:pPr indent="-311150" lvl="0" marL="457200" rtl="0" algn="l">
              <a:lnSpc>
                <a:spcPct val="10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Data Handling</a:t>
            </a:r>
            <a:endParaRPr sz="1300">
              <a:solidFill>
                <a:schemeClr val="dk1"/>
              </a:solidFill>
              <a:latin typeface="Roboto"/>
              <a:ea typeface="Roboto"/>
              <a:cs typeface="Roboto"/>
              <a:sym typeface="Roboto"/>
            </a:endParaRPr>
          </a:p>
          <a:p>
            <a:pPr indent="-311150" lvl="0" marL="457200" rtl="0" algn="l">
              <a:lnSpc>
                <a:spcPct val="10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Balance</a:t>
            </a:r>
            <a:endParaRPr sz="13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7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rPr lang="en" sz="1300">
                <a:solidFill>
                  <a:schemeClr val="dk1"/>
                </a:solidFill>
                <a:latin typeface="Roboto"/>
                <a:ea typeface="Roboto"/>
                <a:cs typeface="Roboto"/>
                <a:sym typeface="Roboto"/>
              </a:rPr>
              <a:t>Societal Impact:</a:t>
            </a:r>
            <a:endParaRPr sz="1300">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sz="700">
              <a:solidFill>
                <a:schemeClr val="dk1"/>
              </a:solidFill>
              <a:latin typeface="Roboto"/>
              <a:ea typeface="Roboto"/>
              <a:cs typeface="Roboto"/>
              <a:sym typeface="Roboto"/>
            </a:endParaRPr>
          </a:p>
          <a:p>
            <a:pPr indent="-311150" lvl="0" marL="457200" rtl="0" algn="l">
              <a:lnSpc>
                <a:spcPct val="10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Reinforcing Inequalities</a:t>
            </a:r>
            <a:endParaRPr sz="1300">
              <a:solidFill>
                <a:schemeClr val="dk1"/>
              </a:solidFill>
              <a:latin typeface="Roboto"/>
              <a:ea typeface="Roboto"/>
              <a:cs typeface="Roboto"/>
              <a:sym typeface="Roboto"/>
            </a:endParaRPr>
          </a:p>
          <a:p>
            <a:pPr indent="-311150" lvl="0" marL="457200" rtl="0" algn="l">
              <a:lnSpc>
                <a:spcPct val="10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Mitigation Strategies</a:t>
            </a:r>
            <a:endParaRPr sz="1300">
              <a:solidFill>
                <a:schemeClr val="dk1"/>
              </a:solidFill>
              <a:latin typeface="Roboto"/>
              <a:ea typeface="Roboto"/>
              <a:cs typeface="Roboto"/>
              <a:sym typeface="Roboto"/>
            </a:endParaRPr>
          </a:p>
          <a:p>
            <a:pPr indent="0" lvl="0" marL="0" rtl="0" algn="l">
              <a:lnSpc>
                <a:spcPct val="115000"/>
              </a:lnSpc>
              <a:spcBef>
                <a:spcPts val="0"/>
              </a:spcBef>
              <a:spcAft>
                <a:spcPts val="1200"/>
              </a:spcAft>
              <a:buNone/>
            </a:pPr>
            <a:r>
              <a:t/>
            </a:r>
            <a:endParaRPr b="1" sz="1650">
              <a:solidFill>
                <a:schemeClr val="dk1"/>
              </a:solidFill>
              <a:latin typeface="Roboto"/>
              <a:ea typeface="Roboto"/>
              <a:cs typeface="Roboto"/>
              <a:sym typeface="Roboto"/>
            </a:endParaRPr>
          </a:p>
        </p:txBody>
      </p:sp>
      <p:pic>
        <p:nvPicPr>
          <p:cNvPr id="112" name="Google Shape;112;p21"/>
          <p:cNvPicPr preferRelativeResize="0"/>
          <p:nvPr/>
        </p:nvPicPr>
        <p:blipFill>
          <a:blip r:embed="rId3">
            <a:alphaModFix/>
          </a:blip>
          <a:stretch>
            <a:fillRect/>
          </a:stretch>
        </p:blipFill>
        <p:spPr>
          <a:xfrm>
            <a:off x="4652675" y="1111375"/>
            <a:ext cx="3654125" cy="4032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2"/>
          <p:cNvPicPr preferRelativeResize="0"/>
          <p:nvPr/>
        </p:nvPicPr>
        <p:blipFill>
          <a:blip r:embed="rId3">
            <a:alphaModFix/>
          </a:blip>
          <a:stretch>
            <a:fillRect/>
          </a:stretch>
        </p:blipFill>
        <p:spPr>
          <a:xfrm rot="10800000">
            <a:off x="3698400" y="672499"/>
            <a:ext cx="5445600" cy="3798526"/>
          </a:xfrm>
          <a:prstGeom prst="rect">
            <a:avLst/>
          </a:prstGeom>
          <a:noFill/>
          <a:ln>
            <a:noFill/>
          </a:ln>
        </p:spPr>
      </p:pic>
      <p:sp>
        <p:nvSpPr>
          <p:cNvPr id="118" name="Google Shape;118;p22"/>
          <p:cNvSpPr txBox="1"/>
          <p:nvPr/>
        </p:nvSpPr>
        <p:spPr>
          <a:xfrm>
            <a:off x="222600" y="255450"/>
            <a:ext cx="8921400" cy="46326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0"/>
              </a:spcBef>
              <a:spcAft>
                <a:spcPts val="0"/>
              </a:spcAft>
              <a:buClr>
                <a:schemeClr val="dk1"/>
              </a:buClr>
              <a:buSzPts val="1100"/>
              <a:buFont typeface="Arial"/>
              <a:buNone/>
            </a:pPr>
            <a:r>
              <a:rPr b="1" lang="en" sz="1900">
                <a:solidFill>
                  <a:schemeClr val="dk1"/>
                </a:solidFill>
                <a:latin typeface="Roboto"/>
                <a:ea typeface="Roboto"/>
                <a:cs typeface="Roboto"/>
                <a:sym typeface="Roboto"/>
              </a:rPr>
              <a:t>What’s Next? – Future Developments and Concerns in AI-Enabled Recruitment</a:t>
            </a:r>
            <a:endParaRPr b="1" sz="19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Roboto"/>
                <a:ea typeface="Roboto"/>
                <a:cs typeface="Roboto"/>
                <a:sym typeface="Roboto"/>
              </a:rPr>
              <a:t>Technological Advancements:</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Advanced Neural Networks</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Integrated AI Systems</a:t>
            </a:r>
            <a:endParaRPr sz="13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Roboto"/>
                <a:ea typeface="Roboto"/>
                <a:cs typeface="Roboto"/>
                <a:sym typeface="Roboto"/>
              </a:rPr>
              <a:t>Evolving Concerns:</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Deepening Data Complexity</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Algorithmic Transparency</a:t>
            </a:r>
            <a:endParaRPr sz="13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Roboto"/>
                <a:ea typeface="Roboto"/>
                <a:cs typeface="Roboto"/>
                <a:sym typeface="Roboto"/>
              </a:rPr>
              <a:t>Regulatory Landscape:</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Stricter Regulations</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Ethical Audits</a:t>
            </a:r>
            <a:endParaRPr sz="13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Roboto"/>
                <a:ea typeface="Roboto"/>
                <a:cs typeface="Roboto"/>
                <a:sym typeface="Roboto"/>
              </a:rPr>
              <a:t>Innovative Uses:</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Holistic Candidate Assessment</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Bias Correction Algorithms</a:t>
            </a:r>
            <a:endParaRPr sz="13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9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270725" y="286850"/>
            <a:ext cx="8520600" cy="708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24" name="Google Shape;124;p23"/>
          <p:cNvSpPr txBox="1"/>
          <p:nvPr/>
        </p:nvSpPr>
        <p:spPr>
          <a:xfrm>
            <a:off x="367625" y="1119925"/>
            <a:ext cx="8326800" cy="2367000"/>
          </a:xfrm>
          <a:prstGeom prst="rect">
            <a:avLst/>
          </a:prstGeom>
          <a:noFill/>
          <a:ln>
            <a:noFill/>
          </a:ln>
        </p:spPr>
        <p:txBody>
          <a:bodyPr anchorCtr="0" anchor="t" bIns="91425" lIns="91425" spcFirstLastPara="1" rIns="91425" wrap="square" tIns="91425">
            <a:noAutofit/>
          </a:bodyPr>
          <a:lstStyle/>
          <a:p>
            <a:pPr indent="-457200" lvl="0" marL="457200" rtl="0" algn="l">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Chen, Z. (2023, September 13). </a:t>
            </a:r>
            <a:r>
              <a:rPr i="1" lang="en" sz="1200">
                <a:solidFill>
                  <a:schemeClr val="dk1"/>
                </a:solidFill>
                <a:latin typeface="Times New Roman"/>
                <a:ea typeface="Times New Roman"/>
                <a:cs typeface="Times New Roman"/>
                <a:sym typeface="Times New Roman"/>
              </a:rPr>
              <a:t>Ethics and discrimination in artificial intelligence-enabled recruitment practices</a:t>
            </a:r>
            <a:r>
              <a:rPr lang="en" sz="1200">
                <a:solidFill>
                  <a:schemeClr val="dk1"/>
                </a:solidFill>
                <a:latin typeface="Times New Roman"/>
                <a:ea typeface="Times New Roman"/>
                <a:cs typeface="Times New Roman"/>
                <a:sym typeface="Times New Roman"/>
              </a:rPr>
              <a:t>. Nature News. https://www.nature.com/articles/s41599-023-02079-x#:~:text=The%20findings%20suggest%20that%20AI,%2C%20color%2C%20and%20personality%20traits</a:t>
            </a:r>
            <a:endParaRPr sz="1200">
              <a:solidFill>
                <a:schemeClr val="dk1"/>
              </a:solidFill>
              <a:latin typeface="Times New Roman"/>
              <a:ea typeface="Times New Roman"/>
              <a:cs typeface="Times New Roman"/>
              <a:sym typeface="Times New Roman"/>
            </a:endParaRPr>
          </a:p>
          <a:p>
            <a:pPr indent="-457200" lvl="0" marL="457200" rtl="0" algn="l">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Christian, B. (2020). </a:t>
            </a:r>
            <a:r>
              <a:rPr i="1" lang="en" sz="1200">
                <a:solidFill>
                  <a:schemeClr val="dk1"/>
                </a:solidFill>
                <a:latin typeface="Times New Roman"/>
                <a:ea typeface="Times New Roman"/>
                <a:cs typeface="Times New Roman"/>
                <a:sym typeface="Times New Roman"/>
              </a:rPr>
              <a:t>The alignment problem: Machine Learning and human values</a:t>
            </a:r>
            <a:r>
              <a:rPr lang="en" sz="1200">
                <a:solidFill>
                  <a:schemeClr val="dk1"/>
                </a:solidFill>
                <a:latin typeface="Times New Roman"/>
                <a:ea typeface="Times New Roman"/>
                <a:cs typeface="Times New Roman"/>
                <a:sym typeface="Times New Roman"/>
              </a:rPr>
              <a:t>. Norton &amp; Company.</a:t>
            </a:r>
            <a:endParaRPr sz="1200">
              <a:solidFill>
                <a:schemeClr val="dk1"/>
              </a:solidFill>
              <a:latin typeface="Times New Roman"/>
              <a:ea typeface="Times New Roman"/>
              <a:cs typeface="Times New Roman"/>
              <a:sym typeface="Times New Roman"/>
            </a:endParaRPr>
          </a:p>
          <a:p>
            <a:pPr indent="-457200" lvl="0" marL="457200" rtl="0" algn="l">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IBM Data &amp; AI Team. (2023, October 16). </a:t>
            </a:r>
            <a:r>
              <a:rPr i="1" lang="en" sz="1200">
                <a:solidFill>
                  <a:schemeClr val="dk1"/>
                </a:solidFill>
                <a:latin typeface="Times New Roman"/>
                <a:ea typeface="Times New Roman"/>
                <a:cs typeface="Times New Roman"/>
                <a:sym typeface="Times New Roman"/>
              </a:rPr>
              <a:t>Shedding light on AI bias with real world examples</a:t>
            </a:r>
            <a:r>
              <a:rPr lang="en" sz="1200">
                <a:solidFill>
                  <a:schemeClr val="dk1"/>
                </a:solidFill>
                <a:latin typeface="Times New Roman"/>
                <a:ea typeface="Times New Roman"/>
                <a:cs typeface="Times New Roman"/>
                <a:sym typeface="Times New Roman"/>
              </a:rPr>
              <a:t>. IBM Blog. https://www.ibm.com/blog/shedding-light-on-ai-bias-with-real-world-examples/</a:t>
            </a:r>
            <a:endParaRPr sz="1200">
              <a:solidFill>
                <a:schemeClr val="dk1"/>
              </a:solidFill>
              <a:latin typeface="Times New Roman"/>
              <a:ea typeface="Times New Roman"/>
              <a:cs typeface="Times New Roman"/>
              <a:sym typeface="Times New Roman"/>
            </a:endParaRPr>
          </a:p>
          <a:p>
            <a:pPr indent="-457200" lvl="0" marL="457200" rtl="0" algn="l">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Mujtaba, D., &amp; Mahapatra, N. (2019). </a:t>
            </a:r>
            <a:r>
              <a:rPr i="1" lang="en" sz="1200">
                <a:solidFill>
                  <a:schemeClr val="dk1"/>
                </a:solidFill>
                <a:latin typeface="Times New Roman"/>
                <a:ea typeface="Times New Roman"/>
                <a:cs typeface="Times New Roman"/>
                <a:sym typeface="Times New Roman"/>
              </a:rPr>
              <a:t>Ethical Considerations in AI-Based Recruitment</a:t>
            </a:r>
            <a:r>
              <a:rPr lang="en" sz="1200">
                <a:solidFill>
                  <a:schemeClr val="dk1"/>
                </a:solidFill>
                <a:latin typeface="Times New Roman"/>
                <a:ea typeface="Times New Roman"/>
                <a:cs typeface="Times New Roman"/>
                <a:sym typeface="Times New Roman"/>
              </a:rPr>
              <a:t>. IEEE Xplore. https://ieeexplore.ieee.org/abstract/document/8937920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200">
              <a:solidFill>
                <a:schemeClr val="dk1"/>
              </a:solidFill>
              <a:highlight>
                <a:srgbClr val="0D0D0D"/>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