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8"/>
  </p:notesMasterIdLst>
  <p:sldIdLst>
    <p:sldId id="256" r:id="rId2"/>
    <p:sldId id="257" r:id="rId3"/>
    <p:sldId id="259" r:id="rId4"/>
    <p:sldId id="260" r:id="rId5"/>
    <p:sldId id="261"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63FFB9-F676-9FE4-20FE-C18CC590E970}" v="53" dt="2019-12-03T04:25:40.156"/>
    <p1510:client id="{8ABCADA2-BD10-885F-8FD3-9724BF8694A2}" v="417" dt="2019-12-02T04:36:16.1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3A507C-40DE-4182-BD7B-A205A3C4BF1F}" type="datetimeFigureOut">
              <a:rPr lang="en-US"/>
              <a:t>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BA0D15-63E4-4C45-B3AA-53812D8E535C}" type="slidenum">
              <a:rPr lang="en-US"/>
              <a:t>‹#›</a:t>
            </a:fld>
            <a:endParaRPr lang="en-US"/>
          </a:p>
        </p:txBody>
      </p:sp>
    </p:spTree>
    <p:extLst>
      <p:ext uri="{BB962C8B-B14F-4D97-AF65-F5344CB8AC3E}">
        <p14:creationId xmlns:p14="http://schemas.microsoft.com/office/powerpoint/2010/main" val="1677658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Elgamal</a:t>
            </a:r>
            <a:r>
              <a:rPr lang="en-US" dirty="0"/>
              <a:t> Cryptographic System is a public key cryptosystem that was published in 1985 by Taher </a:t>
            </a:r>
            <a:r>
              <a:rPr lang="en-US" dirty="0" err="1"/>
              <a:t>Elgamal</a:t>
            </a:r>
            <a:r>
              <a:rPr lang="en-US" dirty="0"/>
              <a:t> in a paper titled, “"A Public-Key Cryptosystem and a Signature Scheme Based on Discrete Logarithms.”1 Public key encryption systems use asymmetric encryption algorithms that rely on one key that is publicly distributed, commonly called a public key, and a different but related key that is kept secret, commonly called a private key.2</a:t>
            </a:r>
          </a:p>
          <a:p>
            <a:r>
              <a:rPr lang="en-US" dirty="0"/>
              <a:t>Whitfield Diffie and Martin Hellman described a number of requirements for public key cryptographic algorithms. The two requirements they identified for the key pair are that it is computationally easy to generate a key pair and that it is computationally infeasible for an adversary to determine the private key from knowledge of the public key.3</a:t>
            </a:r>
            <a:endParaRPr lang="en-US" dirty="0">
              <a:cs typeface="Calibri"/>
            </a:endParaRPr>
          </a:p>
          <a:p>
            <a:r>
              <a:rPr lang="en-US" dirty="0"/>
              <a:t>The key pair in the </a:t>
            </a:r>
            <a:r>
              <a:rPr lang="en-US" dirty="0" err="1"/>
              <a:t>Elgamal</a:t>
            </a:r>
            <a:r>
              <a:rPr lang="en-US" dirty="0"/>
              <a:t> Cryptographic System is based on the choice of a prime number q and a number alpha, a primitive root of q.4 A private key value is chosen and the public key value is the remainder modulus q of alpha raised to the power of the private key. To obtain the private key value from the public key, an adversary would have to solve the difficult problem of computing a discrete logarithm, which is thought to be computationally infeasible for values of q that are at least 300 decimal digits in length.5</a:t>
            </a:r>
            <a:endParaRPr lang="en-US" dirty="0">
              <a:cs typeface="Calibri"/>
            </a:endParaRPr>
          </a:p>
          <a:p>
            <a:r>
              <a:rPr lang="en-US" dirty="0">
                <a:cs typeface="Calibri"/>
              </a:rPr>
              <a:t> </a:t>
            </a:r>
          </a:p>
        </p:txBody>
      </p:sp>
      <p:sp>
        <p:nvSpPr>
          <p:cNvPr id="4" name="Slide Number Placeholder 3"/>
          <p:cNvSpPr>
            <a:spLocks noGrp="1"/>
          </p:cNvSpPr>
          <p:nvPr>
            <p:ph type="sldNum" sz="quarter" idx="5"/>
          </p:nvPr>
        </p:nvSpPr>
        <p:spPr/>
        <p:txBody>
          <a:bodyPr/>
          <a:lstStyle/>
          <a:p>
            <a:fld id="{6DBA0D15-63E4-4C45-B3AA-53812D8E535C}" type="slidenum">
              <a:rPr lang="en-US"/>
              <a:t>2</a:t>
            </a:fld>
            <a:endParaRPr lang="en-US"/>
          </a:p>
        </p:txBody>
      </p:sp>
    </p:spTree>
    <p:extLst>
      <p:ext uri="{BB962C8B-B14F-4D97-AF65-F5344CB8AC3E}">
        <p14:creationId xmlns:p14="http://schemas.microsoft.com/office/powerpoint/2010/main" val="1221292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Any user B that has access to A’s public key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𝑞</m:t>
                    </m:r>
                    <m:r>
                      <a:rPr lang="en-US" i="1" dirty="0" smtClean="0">
                        <a:latin typeface="Cambria Math" panose="02040503050406030204" pitchFamily="18" charset="0"/>
                      </a:rPr>
                      <m:t>, </m:t>
                    </m:r>
                    <m:r>
                      <a:rPr lang="el-GR" i="1" dirty="0">
                        <a:latin typeface="Cambria Math" panose="02040503050406030204" pitchFamily="18" charset="0"/>
                      </a:rPr>
                      <m:t>𝛼</m:t>
                    </m:r>
                    <m:r>
                      <a:rPr lang="el-GR" i="1" dirty="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𝑌</m:t>
                        </m:r>
                      </m:e>
                      <m:sub>
                        <m:r>
                          <a:rPr lang="en-US" i="1" dirty="0" smtClean="0">
                            <a:latin typeface="Cambria Math" panose="02040503050406030204" pitchFamily="18" charset="0"/>
                          </a:rPr>
                          <m:t>𝐴</m:t>
                        </m:r>
                      </m:sub>
                    </m:sSub>
                    <m:r>
                      <a:rPr lang="en-US" i="1" dirty="0">
                        <a:latin typeface="Cambria Math" panose="02040503050406030204" pitchFamily="18" charset="0"/>
                      </a:rPr>
                      <m:t>}</m:t>
                    </m:r>
                  </m:oMath>
                </a14:m>
                <a:r>
                  <a:rPr lang="en-US" dirty="0"/>
                  <a:t> can encrypt a message as follows:</a:t>
                </a:r>
              </a:p>
              <a:p>
                <a:pPr marL="171450" indent="-171450">
                  <a:buFont typeface="Arial" panose="020B0604020202020204" pitchFamily="34" charset="0"/>
                  <a:buChar char="•"/>
                </a:pPr>
                <a:r>
                  <a:rPr lang="en-US" dirty="0"/>
                  <a:t>Represent the message as an integer M in the range 0≤M≤q−1.  Longer messages are sent as a sequence of blocks, with each block being an integer less than q.</a:t>
                </a:r>
              </a:p>
              <a:p>
                <a:pPr marL="171450" indent="-171450">
                  <a:buFont typeface="Arial" panose="020B0604020202020204" pitchFamily="34" charset="0"/>
                  <a:buChar char="•"/>
                </a:pPr>
                <a:r>
                  <a:rPr lang="en-US" dirty="0"/>
                  <a:t>Choose a random integer k such that 1≤k≤q−1. </a:t>
                </a:r>
              </a:p>
              <a:p>
                <a:pPr marL="171450" indent="-171450">
                  <a:buFont typeface="Arial" panose="020B0604020202020204" pitchFamily="34" charset="0"/>
                  <a:buChar char="•"/>
                </a:pPr>
                <a:r>
                  <a:rPr lang="en-US" dirty="0"/>
                  <a:t>Compute a one-time key </a:t>
                </a:r>
                <a14:m>
                  <m:oMath xmlns:m="http://schemas.openxmlformats.org/officeDocument/2006/math">
                    <m:r>
                      <a:rPr lang="en-US" i="1" dirty="0" smtClean="0">
                        <a:latin typeface="Cambria Math" panose="02040503050406030204" pitchFamily="18" charset="0"/>
                      </a:rPr>
                      <m:t>𝐾</m:t>
                    </m:r>
                    <m:r>
                      <a:rPr lang="en-US" i="1" dirty="0" smtClean="0">
                        <a:latin typeface="Cambria Math" panose="02040503050406030204" pitchFamily="18" charset="0"/>
                      </a:rPr>
                      <m:t>=</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𝑌</m:t>
                            </m:r>
                          </m:e>
                          <m:sub>
                            <m:r>
                              <a:rPr lang="en-US" i="1" dirty="0" smtClean="0">
                                <a:latin typeface="Cambria Math" panose="02040503050406030204" pitchFamily="18" charset="0"/>
                              </a:rPr>
                              <m:t>𝐴</m:t>
                            </m:r>
                          </m:sub>
                        </m:sSub>
                        <m:r>
                          <a:rPr lang="en-US" i="1" dirty="0" smtClean="0">
                            <a:latin typeface="Cambria Math" panose="02040503050406030204" pitchFamily="18" charset="0"/>
                          </a:rPr>
                          <m:t>)</m:t>
                        </m:r>
                      </m:e>
                      <m:sup>
                        <m:r>
                          <a:rPr lang="en-US" i="1" dirty="0" smtClean="0">
                            <a:latin typeface="Cambria Math" panose="02040503050406030204" pitchFamily="18" charset="0"/>
                          </a:rPr>
                          <m:t>𝑘</m:t>
                        </m:r>
                      </m:sup>
                    </m:sSup>
                    <m:r>
                      <a:rPr lang="en-US" i="1" dirty="0" smtClean="0">
                        <a:latin typeface="Cambria Math" panose="02040503050406030204" pitchFamily="18" charset="0"/>
                      </a:rPr>
                      <m:t> </m:t>
                    </m:r>
                    <m:r>
                      <a:rPr lang="en-US" i="1" dirty="0" smtClean="0">
                        <a:latin typeface="Cambria Math" panose="02040503050406030204" pitchFamily="18" charset="0"/>
                      </a:rPr>
                      <m:t>𝑚𝑜𝑑</m:t>
                    </m:r>
                    <m:r>
                      <a:rPr lang="en-US" i="1" dirty="0" smtClean="0">
                        <a:latin typeface="Cambria Math" panose="02040503050406030204" pitchFamily="18" charset="0"/>
                      </a:rPr>
                      <m:t> </m:t>
                    </m:r>
                    <m:r>
                      <a:rPr lang="en-US" i="1" dirty="0" smtClean="0">
                        <a:latin typeface="Cambria Math" panose="02040503050406030204" pitchFamily="18" charset="0"/>
                      </a:rPr>
                      <m:t>𝑞</m:t>
                    </m:r>
                  </m:oMath>
                </a14:m>
                <a:r>
                  <a:rPr lang="en-US" dirty="0"/>
                  <a:t>.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𝑌</m:t>
                        </m:r>
                      </m:e>
                      <m:sub>
                        <m:r>
                          <a:rPr lang="en-US" i="1" dirty="0" smtClean="0">
                            <a:latin typeface="Cambria Math" panose="02040503050406030204" pitchFamily="18" charset="0"/>
                          </a:rPr>
                          <m:t>𝐴</m:t>
                        </m:r>
                      </m:sub>
                    </m:sSub>
                    <m:r>
                      <a:rPr lang="en-US" b="0" i="1" dirty="0" smtClean="0">
                        <a:latin typeface="Cambria Math" panose="02040503050406030204" pitchFamily="18" charset="0"/>
                      </a:rPr>
                      <m:t> </m:t>
                    </m:r>
                    <m:r>
                      <a:rPr lang="en-US" b="0" i="1" dirty="0" smtClean="0">
                        <a:latin typeface="Cambria Math" panose="02040503050406030204" pitchFamily="18" charset="0"/>
                      </a:rPr>
                      <m:t>𝑎𝑛𝑑</m:t>
                    </m:r>
                    <m:r>
                      <a:rPr lang="en-US" b="0" i="1" dirty="0" smtClean="0">
                        <a:latin typeface="Cambria Math" panose="02040503050406030204" pitchFamily="18" charset="0"/>
                      </a:rPr>
                      <m:t> </m:t>
                    </m:r>
                    <m:r>
                      <a:rPr lang="en-US" b="0" i="1" dirty="0" smtClean="0">
                        <a:latin typeface="Cambria Math" panose="02040503050406030204" pitchFamily="18" charset="0"/>
                      </a:rPr>
                      <m:t>𝑞</m:t>
                    </m:r>
                  </m:oMath>
                </a14:m>
                <a:r>
                  <a:rPr lang="en-US" dirty="0"/>
                  <a:t> are values from received public key)</a:t>
                </a:r>
              </a:p>
              <a:p>
                <a:pPr marL="171450" indent="-171450">
                  <a:buFont typeface="Arial" panose="020B0604020202020204" pitchFamily="34" charset="0"/>
                  <a:buChar char="•"/>
                </a:pPr>
                <a:r>
                  <a:rPr lang="en-US" dirty="0"/>
                  <a:t>Encrypt M as the pair of integers </a:t>
                </a:r>
                <a14:m>
                  <m:oMath xmlns:m="http://schemas.openxmlformats.org/officeDocument/2006/math">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𝐶</m:t>
                        </m:r>
                      </m:e>
                      <m:sub>
                        <m:r>
                          <a:rPr lang="en-US" b="0"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𝐶</m:t>
                        </m:r>
                      </m:e>
                      <m:sub>
                        <m:r>
                          <a:rPr lang="en-US" b="0" i="1" dirty="0" smtClean="0">
                            <a:latin typeface="Cambria Math" panose="02040503050406030204" pitchFamily="18" charset="0"/>
                          </a:rPr>
                          <m:t>2</m:t>
                        </m:r>
                      </m:sub>
                    </m:sSub>
                    <m:r>
                      <a:rPr lang="en-US" i="1" dirty="0" smtClean="0">
                        <a:latin typeface="Cambria Math" panose="02040503050406030204" pitchFamily="18" charset="0"/>
                      </a:rPr>
                      <m:t>) </m:t>
                    </m:r>
                  </m:oMath>
                </a14:m>
                <a:r>
                  <a:rPr lang="en-US" dirty="0"/>
                  <a:t>where</a:t>
                </a:r>
              </a:p>
              <a:p>
                <a:pPr marL="628650" lvl="1" indent="-171450">
                  <a:buFont typeface="Arial" panose="020B0604020202020204" pitchFamily="34" charset="0"/>
                  <a:buChar char="•"/>
                </a:pP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𝐶</m:t>
                        </m:r>
                      </m:e>
                      <m:sub>
                        <m:r>
                          <a:rPr lang="en-US" b="0" i="1" dirty="0" smtClean="0">
                            <a:latin typeface="Cambria Math" panose="02040503050406030204" pitchFamily="18" charset="0"/>
                          </a:rPr>
                          <m:t>1</m:t>
                        </m:r>
                      </m:sub>
                    </m:sSub>
                    <m:r>
                      <a:rPr lang="en-US" i="1" dirty="0" smtClean="0">
                        <a:latin typeface="Cambria Math" panose="02040503050406030204" pitchFamily="18" charset="0"/>
                      </a:rPr>
                      <m:t>=</m:t>
                    </m:r>
                    <m:sSup>
                      <m:sSupPr>
                        <m:ctrlPr>
                          <a:rPr lang="en-US" i="1" dirty="0" smtClean="0">
                            <a:latin typeface="Cambria Math" panose="02040503050406030204" pitchFamily="18" charset="0"/>
                          </a:rPr>
                        </m:ctrlPr>
                      </m:sSupPr>
                      <m:e>
                        <m:r>
                          <a:rPr lang="el-GR" i="1" dirty="0" smtClean="0">
                            <a:latin typeface="Cambria Math" panose="02040503050406030204" pitchFamily="18" charset="0"/>
                          </a:rPr>
                          <m:t>𝛼</m:t>
                        </m:r>
                      </m:e>
                      <m:sup>
                        <m:r>
                          <a:rPr lang="en-US" i="1" dirty="0" smtClean="0">
                            <a:latin typeface="Cambria Math" panose="02040503050406030204" pitchFamily="18" charset="0"/>
                          </a:rPr>
                          <m:t>𝑘</m:t>
                        </m:r>
                      </m:sup>
                    </m:sSup>
                    <m:r>
                      <a:rPr lang="en-US" i="1" dirty="0" smtClean="0">
                        <a:latin typeface="Cambria Math" panose="02040503050406030204" pitchFamily="18" charset="0"/>
                      </a:rPr>
                      <m:t> </m:t>
                    </m:r>
                    <m:r>
                      <a:rPr lang="en-US" i="1" dirty="0" smtClean="0">
                        <a:latin typeface="Cambria Math" panose="02040503050406030204" pitchFamily="18" charset="0"/>
                      </a:rPr>
                      <m:t>𝑚𝑜𝑑</m:t>
                    </m:r>
                    <m:r>
                      <a:rPr lang="en-US" i="1" dirty="0" smtClean="0">
                        <a:latin typeface="Cambria Math" panose="02040503050406030204" pitchFamily="18" charset="0"/>
                      </a:rPr>
                      <m:t> </m:t>
                    </m:r>
                    <m:r>
                      <a:rPr lang="en-US" i="1" dirty="0" smtClean="0">
                        <a:latin typeface="Cambria Math" panose="02040503050406030204" pitchFamily="18" charset="0"/>
                      </a:rPr>
                      <m:t>𝑞</m:t>
                    </m:r>
                  </m:oMath>
                </a14:m>
                <a:endParaRPr lang="en-US" i="1" dirty="0">
                  <a:latin typeface="Cambria Math" panose="02040503050406030204" pitchFamily="18" charset="0"/>
                </a:endParaRPr>
              </a:p>
              <a:p>
                <a:pPr marL="628650" lvl="1" indent="-171450">
                  <a:buFont typeface="Arial" panose="020B0604020202020204" pitchFamily="34" charset="0"/>
                  <a:buChar char="•"/>
                </a:pP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𝐶</m:t>
                        </m:r>
                      </m:e>
                      <m:sub>
                        <m:r>
                          <a:rPr lang="en-US" b="0" i="1" dirty="0" smtClean="0">
                            <a:latin typeface="Cambria Math" panose="02040503050406030204" pitchFamily="18" charset="0"/>
                          </a:rPr>
                          <m:t>2</m:t>
                        </m:r>
                      </m:sub>
                    </m:sSub>
                    <m:r>
                      <a:rPr lang="en-US" i="1" dirty="0" smtClean="0">
                        <a:latin typeface="Cambria Math" panose="02040503050406030204" pitchFamily="18" charset="0"/>
                      </a:rPr>
                      <m:t>=</m:t>
                    </m:r>
                    <m:r>
                      <a:rPr lang="en-US" i="1" dirty="0" smtClean="0">
                        <a:latin typeface="Cambria Math" panose="02040503050406030204" pitchFamily="18" charset="0"/>
                      </a:rPr>
                      <m:t>𝐾𝑀</m:t>
                    </m:r>
                    <m:r>
                      <a:rPr lang="en-US" i="1" dirty="0" smtClean="0">
                        <a:latin typeface="Cambria Math" panose="02040503050406030204" pitchFamily="18" charset="0"/>
                      </a:rPr>
                      <m:t> </m:t>
                    </m:r>
                    <m:r>
                      <a:rPr lang="en-US" i="1" dirty="0" smtClean="0">
                        <a:latin typeface="Cambria Math" panose="02040503050406030204" pitchFamily="18" charset="0"/>
                      </a:rPr>
                      <m:t>𝑚𝑜𝑑</m:t>
                    </m:r>
                    <m:r>
                      <a:rPr lang="en-US" i="1" dirty="0" smtClean="0">
                        <a:latin typeface="Cambria Math" panose="02040503050406030204" pitchFamily="18" charset="0"/>
                      </a:rPr>
                      <m:t> </m:t>
                    </m:r>
                    <m:r>
                      <a:rPr lang="en-US" i="1" dirty="0" smtClean="0">
                        <a:latin typeface="Cambria Math" panose="02040503050406030204" pitchFamily="18" charset="0"/>
                      </a:rPr>
                      <m:t>𝑞</m:t>
                    </m:r>
                  </m:oMath>
                </a14:m>
                <a:endParaRPr lang="en-US" dirty="0"/>
              </a:p>
              <a:p>
                <a:r>
                  <a:rPr lang="en-US" dirty="0"/>
                  <a:t>(Stallings, 20161007, p. 301)</a:t>
                </a:r>
              </a:p>
              <a:p>
                <a:endParaRPr lang="en-US" dirty="0"/>
              </a:p>
              <a:p>
                <a:r>
                  <a:rPr lang="en-US" dirty="0"/>
                  <a:t>Stallings, W.  (20161007). Cryptography and Network Security,  7th Edition [VitalSource Bookshelf version].  Retrieved from vbk://9780134444635</a:t>
                </a:r>
              </a:p>
            </p:txBody>
          </p:sp>
        </mc:Choice>
        <mc:Fallback>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Any user B that has access to A’s public key  </a:t>
                </a:r>
                <a:r>
                  <a:rPr lang="en-US" i="0" dirty="0">
                    <a:latin typeface="Cambria Math" panose="02040503050406030204" pitchFamily="18" charset="0"/>
                  </a:rPr>
                  <a:t>{𝑞, </a:t>
                </a:r>
                <a:r>
                  <a:rPr lang="el-GR" i="0" dirty="0">
                    <a:latin typeface="Cambria Math" panose="02040503050406030204" pitchFamily="18" charset="0"/>
                  </a:rPr>
                  <a:t>𝛼, </a:t>
                </a:r>
                <a:r>
                  <a:rPr lang="en-US" i="0" dirty="0">
                    <a:latin typeface="Cambria Math" panose="02040503050406030204" pitchFamily="18" charset="0"/>
                  </a:rPr>
                  <a:t>𝑌_𝐴}</a:t>
                </a:r>
                <a:r>
                  <a:rPr lang="en-US" dirty="0"/>
                  <a:t> can encrypt a message as follows:</a:t>
                </a:r>
              </a:p>
              <a:p>
                <a:pPr marL="171450" indent="-171450">
                  <a:buFont typeface="Arial" panose="020B0604020202020204" pitchFamily="34" charset="0"/>
                  <a:buChar char="•"/>
                </a:pPr>
                <a:r>
                  <a:rPr lang="en-US" dirty="0"/>
                  <a:t>Represent the message as an integer M in the range 0≤M≤q−1.  Longer messages are sent as a sequence of blocks, with each block being an integer less than q.</a:t>
                </a:r>
              </a:p>
              <a:p>
                <a:pPr marL="171450" indent="-171450">
                  <a:buFont typeface="Arial" panose="020B0604020202020204" pitchFamily="34" charset="0"/>
                  <a:buChar char="•"/>
                </a:pPr>
                <a:r>
                  <a:rPr lang="en-US" dirty="0"/>
                  <a:t>Choose a random integer k such that 1≤k≤q−1. </a:t>
                </a:r>
              </a:p>
              <a:p>
                <a:pPr marL="171450" indent="-171450">
                  <a:buFont typeface="Arial" panose="020B0604020202020204" pitchFamily="34" charset="0"/>
                  <a:buChar char="•"/>
                </a:pPr>
                <a:r>
                  <a:rPr lang="en-US" dirty="0"/>
                  <a:t>Compute a one-time key </a:t>
                </a:r>
                <a:r>
                  <a:rPr lang="en-US" i="0" dirty="0">
                    <a:latin typeface="Cambria Math" panose="02040503050406030204" pitchFamily="18" charset="0"/>
                  </a:rPr>
                  <a:t>𝐾=〖(𝑌_𝐴)〗^𝑘  𝑚𝑜𝑑 𝑞</a:t>
                </a:r>
                <a:r>
                  <a:rPr lang="en-US" dirty="0"/>
                  <a:t>. (</a:t>
                </a:r>
                <a:r>
                  <a:rPr lang="en-US" i="0" dirty="0">
                    <a:latin typeface="Cambria Math" panose="02040503050406030204" pitchFamily="18" charset="0"/>
                  </a:rPr>
                  <a:t>𝑌_𝐴</a:t>
                </a:r>
                <a:r>
                  <a:rPr lang="en-US" b="0" i="0" dirty="0">
                    <a:latin typeface="Cambria Math" panose="02040503050406030204" pitchFamily="18" charset="0"/>
                  </a:rPr>
                  <a:t>  𝑎𝑛𝑑 𝑞</a:t>
                </a:r>
                <a:r>
                  <a:rPr lang="en-US" dirty="0"/>
                  <a:t> are values from received public key)</a:t>
                </a:r>
              </a:p>
              <a:p>
                <a:pPr marL="171450" indent="-171450">
                  <a:buFont typeface="Arial" panose="020B0604020202020204" pitchFamily="34" charset="0"/>
                  <a:buChar char="•"/>
                </a:pPr>
                <a:r>
                  <a:rPr lang="en-US" dirty="0"/>
                  <a:t>Encrypt M as the pair of integers </a:t>
                </a:r>
                <a:r>
                  <a:rPr lang="en-US" i="0" dirty="0">
                    <a:latin typeface="Cambria Math" panose="02040503050406030204" pitchFamily="18" charset="0"/>
                  </a:rPr>
                  <a:t>(</a:t>
                </a:r>
                <a:r>
                  <a:rPr lang="en-US" b="0" i="0" dirty="0">
                    <a:latin typeface="Cambria Math" panose="02040503050406030204" pitchFamily="18" charset="0"/>
                  </a:rPr>
                  <a:t>𝐶_1</a:t>
                </a:r>
                <a:r>
                  <a:rPr lang="en-US" i="0" dirty="0">
                    <a:latin typeface="Cambria Math" panose="02040503050406030204" pitchFamily="18" charset="0"/>
                  </a:rPr>
                  <a:t>,</a:t>
                </a:r>
                <a:r>
                  <a:rPr lang="en-US" b="0" i="0" dirty="0">
                    <a:latin typeface="Cambria Math" panose="02040503050406030204" pitchFamily="18" charset="0"/>
                  </a:rPr>
                  <a:t>𝐶_2</a:t>
                </a:r>
                <a:r>
                  <a:rPr lang="en-US" i="0" dirty="0">
                    <a:latin typeface="Cambria Math" panose="02040503050406030204" pitchFamily="18" charset="0"/>
                  </a:rPr>
                  <a:t>) </a:t>
                </a:r>
                <a:r>
                  <a:rPr lang="en-US" dirty="0"/>
                  <a:t>where</a:t>
                </a:r>
              </a:p>
              <a:p>
                <a:pPr marL="628650" lvl="1" indent="-171450">
                  <a:buFont typeface="Arial" panose="020B0604020202020204" pitchFamily="34" charset="0"/>
                  <a:buChar char="•"/>
                </a:pPr>
                <a:r>
                  <a:rPr lang="en-US" b="0" i="0" dirty="0">
                    <a:latin typeface="Cambria Math" panose="02040503050406030204" pitchFamily="18" charset="0"/>
                  </a:rPr>
                  <a:t>𝐶_1</a:t>
                </a:r>
                <a:r>
                  <a:rPr lang="en-US" i="0" dirty="0">
                    <a:latin typeface="Cambria Math" panose="02040503050406030204" pitchFamily="18" charset="0"/>
                  </a:rPr>
                  <a:t>=</a:t>
                </a:r>
                <a:r>
                  <a:rPr lang="el-GR" i="0" dirty="0">
                    <a:latin typeface="Cambria Math" panose="02040503050406030204" pitchFamily="18" charset="0"/>
                  </a:rPr>
                  <a:t>𝛼</a:t>
                </a:r>
                <a:r>
                  <a:rPr lang="en-US" i="0" dirty="0">
                    <a:latin typeface="Cambria Math" panose="02040503050406030204" pitchFamily="18" charset="0"/>
                  </a:rPr>
                  <a:t>^𝑘  𝑚𝑜𝑑 𝑞</a:t>
                </a:r>
                <a:endParaRPr lang="en-US" i="1" dirty="0">
                  <a:latin typeface="Cambria Math" panose="02040503050406030204" pitchFamily="18" charset="0"/>
                </a:endParaRPr>
              </a:p>
              <a:p>
                <a:pPr marL="628650" lvl="1" indent="-171450">
                  <a:buFont typeface="Arial" panose="020B0604020202020204" pitchFamily="34" charset="0"/>
                  <a:buChar char="•"/>
                </a:pPr>
                <a:r>
                  <a:rPr lang="en-US" b="0" i="0" dirty="0">
                    <a:latin typeface="Cambria Math" panose="02040503050406030204" pitchFamily="18" charset="0"/>
                  </a:rPr>
                  <a:t>𝐶_2</a:t>
                </a:r>
                <a:r>
                  <a:rPr lang="en-US" i="0" dirty="0">
                    <a:latin typeface="Cambria Math" panose="02040503050406030204" pitchFamily="18" charset="0"/>
                  </a:rPr>
                  <a:t>=𝐾𝑀 𝑚𝑜𝑑 𝑞</a:t>
                </a:r>
                <a:endParaRPr lang="en-US" dirty="0"/>
              </a:p>
              <a:p>
                <a:r>
                  <a:rPr lang="en-US" dirty="0"/>
                  <a:t>(Stallings, 20161007, p. 301)</a:t>
                </a:r>
              </a:p>
              <a:p>
                <a:endParaRPr lang="en-US" dirty="0"/>
              </a:p>
              <a:p>
                <a:r>
                  <a:rPr lang="en-US" dirty="0"/>
                  <a:t>Stallings, W.  (20161007). Cryptography and Network Security,  7th Edition [VitalSource Bookshelf version].  Retrieved from vbk://9780134444635</a:t>
                </a:r>
              </a:p>
            </p:txBody>
          </p:sp>
        </mc:Fallback>
      </mc:AlternateContent>
      <p:sp>
        <p:nvSpPr>
          <p:cNvPr id="4" name="Slide Number Placeholder 3"/>
          <p:cNvSpPr>
            <a:spLocks noGrp="1"/>
          </p:cNvSpPr>
          <p:nvPr>
            <p:ph type="sldNum" sz="quarter" idx="5"/>
          </p:nvPr>
        </p:nvSpPr>
        <p:spPr/>
        <p:txBody>
          <a:bodyPr/>
          <a:lstStyle/>
          <a:p>
            <a:fld id="{8759B0C3-51E1-4841-9945-0BC55E11232F}" type="slidenum">
              <a:rPr lang="en-US" smtClean="0"/>
              <a:t>4</a:t>
            </a:fld>
            <a:endParaRPr lang="en-US"/>
          </a:p>
        </p:txBody>
      </p:sp>
    </p:spTree>
    <p:extLst>
      <p:ext uri="{BB962C8B-B14F-4D97-AF65-F5344CB8AC3E}">
        <p14:creationId xmlns:p14="http://schemas.microsoft.com/office/powerpoint/2010/main" val="3715071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For decryption we have the following steps</a:t>
            </a:r>
          </a:p>
          <a:p>
            <a:r>
              <a:rPr lang="en-US" sz="1200" dirty="0"/>
              <a:t>Receive cipher text C1 and C2 in these we have the ciphertext that we get when we done the encryption</a:t>
            </a:r>
          </a:p>
          <a:p>
            <a:r>
              <a:rPr lang="en-US" sz="1200" dirty="0"/>
              <a:t>Calculate K=C^(</a:t>
            </a:r>
            <a:r>
              <a:rPr lang="en-US" sz="1200" dirty="0" err="1"/>
              <a:t>xa</a:t>
            </a:r>
            <a:r>
              <a:rPr lang="en-US" sz="1200" dirty="0"/>
              <a:t>) mod q. by using this formula we will calculate the value of K</a:t>
            </a:r>
          </a:p>
          <a:p>
            <a:r>
              <a:rPr lang="en-US" sz="1200" dirty="0"/>
              <a:t>For decrypting plain text we used the following formula</a:t>
            </a:r>
          </a:p>
          <a:p>
            <a:r>
              <a:rPr lang="en-US" sz="1200" dirty="0"/>
              <a:t>M=(C2)K^-1 mod q</a:t>
            </a:r>
          </a:p>
          <a:p>
            <a:r>
              <a:rPr lang="en-US" sz="1200" dirty="0"/>
              <a:t>In the M we will get the decrypted plain text</a:t>
            </a:r>
          </a:p>
        </p:txBody>
      </p:sp>
      <p:sp>
        <p:nvSpPr>
          <p:cNvPr id="4" name="Slide Number Placeholder 3"/>
          <p:cNvSpPr>
            <a:spLocks noGrp="1"/>
          </p:cNvSpPr>
          <p:nvPr>
            <p:ph type="sldNum" sz="quarter" idx="5"/>
          </p:nvPr>
        </p:nvSpPr>
        <p:spPr/>
        <p:txBody>
          <a:bodyPr/>
          <a:lstStyle/>
          <a:p>
            <a:fld id="{BA40D158-F529-4561-9F22-8164215AF19D}" type="slidenum">
              <a:rPr lang="en-US" smtClean="0"/>
              <a:t>5</a:t>
            </a:fld>
            <a:endParaRPr lang="en-US"/>
          </a:p>
        </p:txBody>
      </p:sp>
    </p:spTree>
    <p:extLst>
      <p:ext uri="{BB962C8B-B14F-4D97-AF65-F5344CB8AC3E}">
        <p14:creationId xmlns:p14="http://schemas.microsoft.com/office/powerpoint/2010/main" val="2943155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Beyond encryption and decryption, an application of the </a:t>
            </a:r>
            <a:r>
              <a:rPr lang="en-US" dirty="0" err="1"/>
              <a:t>ElGamal</a:t>
            </a:r>
            <a:r>
              <a:rPr lang="en-US"/>
              <a:t> Cryptography System is electronic signatures.   Digital signatures need to be secure since they serve the same purpose as traditional signatures.  Electronic Signatures are tied to documents using mathematics so that they cannot be replaced by something else or copied and pasted into another document.   </a:t>
            </a:r>
            <a:r>
              <a:rPr lang="en-US" dirty="0" err="1"/>
              <a:t>Elgamal</a:t>
            </a:r>
            <a:r>
              <a:rPr lang="en-US" dirty="0"/>
              <a:t> is one successful method of creating, verifying, and protecting signatures from forgery. </a:t>
            </a:r>
          </a:p>
          <a:p>
            <a:endParaRPr lang="en-US" dirty="0"/>
          </a:p>
          <a:p>
            <a:r>
              <a:rPr lang="en-US" dirty="0"/>
              <a:t>An electronic signatures consists of the signing </a:t>
            </a:r>
            <a:r>
              <a:rPr lang="en-US"/>
              <a:t>protocol</a:t>
            </a:r>
            <a:r>
              <a:rPr lang="en-US" dirty="0"/>
              <a:t> plus the authentication process.  Public key cryptosystems like </a:t>
            </a:r>
            <a:r>
              <a:rPr lang="en-US" dirty="0" err="1"/>
              <a:t>Elgamal</a:t>
            </a:r>
            <a:r>
              <a:rPr lang="en-US" dirty="0"/>
              <a:t> are useful for e-signatures because the signature is created with private information but verified with public information.  The signing protocol consists of the set up, signing the message, and verification.   The set up is similar to the encryption process.  The user selects a large prime number and secret integer.   When signing the message, the random integer k is selected and the public key is computed. Users should avoid repeating the integer for k to ensure security.  During verification, the message is decrypted using public information to determine the signature’s validity.     </a:t>
            </a:r>
            <a:r>
              <a:rPr lang="en-US" dirty="0" err="1"/>
              <a:t>Elgamal</a:t>
            </a:r>
            <a:r>
              <a:rPr lang="en-US" dirty="0"/>
              <a:t> is preferred for signatures because it is difficult to for hackers to know the secret integer or be able to find a suitable "s" in the discrete logarithm.  </a:t>
            </a:r>
            <a:endParaRPr lang="en-US" dirty="0" err="1">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7D390EA1-F006-4B15-B604-23F2CBB8599B}" type="slidenum">
              <a:rPr lang="en-US"/>
              <a:t>6</a:t>
            </a:fld>
            <a:endParaRPr lang="en-US"/>
          </a:p>
        </p:txBody>
      </p:sp>
    </p:spTree>
    <p:extLst>
      <p:ext uri="{BB962C8B-B14F-4D97-AF65-F5344CB8AC3E}">
        <p14:creationId xmlns:p14="http://schemas.microsoft.com/office/powerpoint/2010/main" val="2627092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6877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23955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52558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35408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52999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34539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81619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72199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3092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20893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007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12/2/2019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180002921"/>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commonlounge.com/discussion/35a1c2baa00b447f9275e8f71b02ef29" TargetMode="External"/><Relationship Id="rId2" Type="http://schemas.openxmlformats.org/officeDocument/2006/relationships/hyperlink" Target="http://cs.indstate.edu/~jgrewal/steps.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cs typeface="Calibri Light"/>
              </a:rPr>
              <a:t>Elgamal</a:t>
            </a:r>
            <a:r>
              <a:rPr lang="en-US" dirty="0">
                <a:cs typeface="Calibri Light"/>
              </a:rPr>
              <a:t> Cryptography System</a:t>
            </a:r>
            <a:endParaRPr lang="en-US" dirty="0"/>
          </a:p>
        </p:txBody>
      </p:sp>
      <p:sp>
        <p:nvSpPr>
          <p:cNvPr id="3" name="Subtitle 2"/>
          <p:cNvSpPr>
            <a:spLocks noGrp="1"/>
          </p:cNvSpPr>
          <p:nvPr>
            <p:ph type="subTitle" idx="1"/>
          </p:nvPr>
        </p:nvSpPr>
        <p:spPr/>
        <p:txBody>
          <a:bodyPr vert="horz" lIns="91440" tIns="45720" rIns="91440" bIns="45720" rtlCol="0" anchor="t">
            <a:normAutofit fontScale="77500" lnSpcReduction="20000"/>
          </a:bodyPr>
          <a:lstStyle/>
          <a:p>
            <a:r>
              <a:rPr lang="en-US" dirty="0">
                <a:cs typeface="Calibri"/>
              </a:rPr>
              <a:t>Team 3</a:t>
            </a:r>
            <a:endParaRPr lang="en-US">
              <a:cs typeface="Calibri"/>
            </a:endParaRPr>
          </a:p>
          <a:p>
            <a:r>
              <a:rPr lang="en-US" dirty="0">
                <a:cs typeface="Calibri"/>
              </a:rPr>
              <a:t>Abdul Body</a:t>
            </a:r>
          </a:p>
          <a:p>
            <a:r>
              <a:rPr lang="en-US" dirty="0">
                <a:cs typeface="Calibri"/>
              </a:rPr>
              <a:t>Haya </a:t>
            </a:r>
            <a:r>
              <a:rPr lang="en-US" dirty="0" err="1">
                <a:cs typeface="Calibri"/>
              </a:rPr>
              <a:t>Alruqi</a:t>
            </a:r>
          </a:p>
          <a:p>
            <a:r>
              <a:rPr lang="en-US" dirty="0">
                <a:cs typeface="Calibri"/>
              </a:rPr>
              <a:t>Josh Kelley</a:t>
            </a:r>
          </a:p>
          <a:p>
            <a:r>
              <a:rPr lang="en-US" dirty="0">
                <a:cs typeface="Calibri"/>
              </a:rPr>
              <a:t>Seth Wilson</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888E8-FD15-44B4-80E1-F43FC03B3394}"/>
              </a:ext>
            </a:extLst>
          </p:cNvPr>
          <p:cNvSpPr>
            <a:spLocks noGrp="1"/>
          </p:cNvSpPr>
          <p:nvPr>
            <p:ph type="title"/>
          </p:nvPr>
        </p:nvSpPr>
        <p:spPr/>
        <p:txBody>
          <a:bodyPr/>
          <a:lstStyle/>
          <a:p>
            <a:r>
              <a:rPr lang="en-US" dirty="0">
                <a:cs typeface="Calibri Light"/>
              </a:rPr>
              <a:t>General Elements and Key Generation</a:t>
            </a:r>
            <a:endParaRPr lang="en-US" dirty="0"/>
          </a:p>
        </p:txBody>
      </p:sp>
      <p:sp>
        <p:nvSpPr>
          <p:cNvPr id="3" name="Content Placeholder 2">
            <a:extLst>
              <a:ext uri="{FF2B5EF4-FFF2-40B4-BE49-F238E27FC236}">
                <a16:creationId xmlns:a16="http://schemas.microsoft.com/office/drawing/2014/main" id="{DD99A27D-4886-438F-A57A-B3B7F11745EF}"/>
              </a:ext>
            </a:extLst>
          </p:cNvPr>
          <p:cNvSpPr>
            <a:spLocks noGrp="1"/>
          </p:cNvSpPr>
          <p:nvPr>
            <p:ph idx="1"/>
          </p:nvPr>
        </p:nvSpPr>
        <p:spPr/>
        <p:txBody>
          <a:bodyPr vert="horz" lIns="91440" tIns="45720" rIns="91440" bIns="45720" rtlCol="0" anchor="t">
            <a:normAutofit/>
          </a:bodyPr>
          <a:lstStyle/>
          <a:p>
            <a:r>
              <a:rPr lang="en-US" dirty="0">
                <a:cs typeface="Calibri"/>
              </a:rPr>
              <a:t>Public key cryptosystem developed by Taher </a:t>
            </a:r>
            <a:r>
              <a:rPr lang="en-US" dirty="0" err="1">
                <a:cs typeface="Calibri"/>
              </a:rPr>
              <a:t>Elgamal</a:t>
            </a:r>
            <a:r>
              <a:rPr lang="en-US" dirty="0">
                <a:cs typeface="Calibri"/>
              </a:rPr>
              <a:t> in 1984</a:t>
            </a:r>
          </a:p>
          <a:p>
            <a:r>
              <a:rPr lang="en-US" dirty="0">
                <a:cs typeface="Calibri"/>
              </a:rPr>
              <a:t>Requirements for public key pairs described by Diffie and Hellman</a:t>
            </a:r>
          </a:p>
          <a:p>
            <a:r>
              <a:rPr lang="en-US" dirty="0">
                <a:cs typeface="Calibri"/>
              </a:rPr>
              <a:t>Key generation based on prime q and alpha, a primitive root of q</a:t>
            </a:r>
          </a:p>
          <a:p>
            <a:r>
              <a:rPr lang="en-US" dirty="0">
                <a:cs typeface="Calibri"/>
              </a:rPr>
              <a:t>Security based on difficulty of computing discrete logarithms</a:t>
            </a:r>
          </a:p>
        </p:txBody>
      </p:sp>
    </p:spTree>
    <p:extLst>
      <p:ext uri="{BB962C8B-B14F-4D97-AF65-F5344CB8AC3E}">
        <p14:creationId xmlns:p14="http://schemas.microsoft.com/office/powerpoint/2010/main" val="586633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5776-536C-4B3A-8955-280BE08FCAE9}"/>
              </a:ext>
            </a:extLst>
          </p:cNvPr>
          <p:cNvSpPr>
            <a:spLocks noGrp="1"/>
          </p:cNvSpPr>
          <p:nvPr>
            <p:ph type="title"/>
          </p:nvPr>
        </p:nvSpPr>
        <p:spPr/>
        <p:txBody>
          <a:bodyPr/>
          <a:lstStyle/>
          <a:p>
            <a:r>
              <a:rPr lang="en-US" dirty="0"/>
              <a:t>Encryption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D1CFE3-C81E-481E-895F-4FA74E6BF090}"/>
                  </a:ext>
                </a:extLst>
              </p:cNvPr>
              <p:cNvSpPr>
                <a:spLocks noGrp="1"/>
              </p:cNvSpPr>
              <p:nvPr>
                <p:ph idx="1"/>
              </p:nvPr>
            </p:nvSpPr>
            <p:spPr/>
            <p:txBody>
              <a:bodyPr>
                <a:normAutofit/>
              </a:bodyPr>
              <a:lstStyle/>
              <a:p>
                <a:pPr marL="0" indent="0">
                  <a:buNone/>
                </a:pPr>
                <a:r>
                  <a:rPr lang="en-US" dirty="0"/>
                  <a:t>Using the public key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𝑞</m:t>
                    </m:r>
                    <m:r>
                      <a:rPr lang="en-US" i="1" dirty="0" smtClean="0">
                        <a:latin typeface="Cambria Math" panose="02040503050406030204" pitchFamily="18" charset="0"/>
                      </a:rPr>
                      <m:t>, </m:t>
                    </m:r>
                    <m:r>
                      <a:rPr lang="el-GR" i="1" dirty="0">
                        <a:latin typeface="Cambria Math" panose="02040503050406030204" pitchFamily="18" charset="0"/>
                      </a:rPr>
                      <m:t>𝛼</m:t>
                    </m:r>
                    <m:r>
                      <a:rPr lang="el-GR" i="1" dirty="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𝑌</m:t>
                        </m:r>
                      </m:e>
                      <m:sub>
                        <m:r>
                          <a:rPr lang="en-US" i="1" dirty="0" smtClean="0">
                            <a:latin typeface="Cambria Math" panose="02040503050406030204" pitchFamily="18" charset="0"/>
                          </a:rPr>
                          <m:t>𝐴</m:t>
                        </m:r>
                      </m:sub>
                    </m:sSub>
                    <m:r>
                      <a:rPr lang="en-US" i="1" dirty="0">
                        <a:latin typeface="Cambria Math" panose="02040503050406030204" pitchFamily="18" charset="0"/>
                      </a:rPr>
                      <m:t>}</m:t>
                    </m:r>
                    <m:r>
                      <a:rPr lang="en-US" i="1" dirty="0" smtClean="0">
                        <a:latin typeface="Cambria Math" panose="02040503050406030204" pitchFamily="18" charset="0"/>
                      </a:rPr>
                      <m:t> </m:t>
                    </m:r>
                  </m:oMath>
                </a14:m>
                <a:r>
                  <a:rPr lang="en-US" dirty="0"/>
                  <a:t>received a user can Encrypt a message by doing the following:</a:t>
                </a:r>
              </a:p>
              <a:p>
                <a:pPr lvl="1"/>
                <a:r>
                  <a:rPr lang="en-US" dirty="0"/>
                  <a:t>Convert the message M to an integer where </a:t>
                </a:r>
                <a14:m>
                  <m:oMath xmlns:m="http://schemas.openxmlformats.org/officeDocument/2006/math">
                    <m:r>
                      <a:rPr lang="en-US" i="1" dirty="0" smtClean="0">
                        <a:latin typeface="Cambria Math" panose="02040503050406030204" pitchFamily="18" charset="0"/>
                      </a:rPr>
                      <m:t>0≤</m:t>
                    </m:r>
                    <m:r>
                      <a:rPr lang="en-US" i="1" dirty="0" smtClean="0">
                        <a:latin typeface="Cambria Math" panose="02040503050406030204" pitchFamily="18" charset="0"/>
                      </a:rPr>
                      <m:t>𝑀</m:t>
                    </m:r>
                    <m:r>
                      <a:rPr lang="en-US" i="1" dirty="0" smtClean="0">
                        <a:latin typeface="Cambria Math" panose="02040503050406030204" pitchFamily="18" charset="0"/>
                      </a:rPr>
                      <m:t>≤</m:t>
                    </m:r>
                    <m:r>
                      <a:rPr lang="en-US" i="1" dirty="0" smtClean="0">
                        <a:latin typeface="Cambria Math" panose="02040503050406030204" pitchFamily="18" charset="0"/>
                      </a:rPr>
                      <m:t>𝑞</m:t>
                    </m:r>
                    <m:r>
                      <a:rPr lang="en-US" i="1" dirty="0" smtClean="0">
                        <a:latin typeface="Cambria Math" panose="02040503050406030204" pitchFamily="18" charset="0"/>
                      </a:rPr>
                      <m:t>−1</m:t>
                    </m:r>
                  </m:oMath>
                </a14:m>
                <a:r>
                  <a:rPr lang="en-US" dirty="0"/>
                  <a:t> </a:t>
                </a:r>
              </a:p>
              <a:p>
                <a:pPr lvl="2"/>
                <a:r>
                  <a:rPr lang="en-US" dirty="0"/>
                  <a:t>M &gt; q break into multiple blocks</a:t>
                </a:r>
              </a:p>
              <a:p>
                <a:pPr lvl="2"/>
                <a:r>
                  <a:rPr lang="en-US" dirty="0"/>
                  <a:t>Each block should have a unique </a:t>
                </a:r>
                <a14:m>
                  <m:oMath xmlns:m="http://schemas.openxmlformats.org/officeDocument/2006/math">
                    <m:r>
                      <a:rPr lang="en-US" i="1" dirty="0" smtClean="0">
                        <a:latin typeface="Cambria Math" panose="02040503050406030204" pitchFamily="18" charset="0"/>
                      </a:rPr>
                      <m:t>𝑘</m:t>
                    </m:r>
                  </m:oMath>
                </a14:m>
                <a:r>
                  <a:rPr lang="en-US" dirty="0"/>
                  <a:t>.</a:t>
                </a:r>
              </a:p>
              <a:p>
                <a:pPr lvl="1"/>
                <a:r>
                  <a:rPr lang="en-US" dirty="0"/>
                  <a:t>Choose random integer </a:t>
                </a:r>
                <a14:m>
                  <m:oMath xmlns:m="http://schemas.openxmlformats.org/officeDocument/2006/math">
                    <m:r>
                      <a:rPr lang="en-US" i="1" dirty="0" smtClean="0">
                        <a:latin typeface="Cambria Math" panose="02040503050406030204" pitchFamily="18" charset="0"/>
                      </a:rPr>
                      <m:t>𝑘</m:t>
                    </m:r>
                  </m:oMath>
                </a14:m>
                <a:r>
                  <a:rPr lang="en-US" dirty="0"/>
                  <a:t> where </a:t>
                </a:r>
                <a14:m>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𝑞</m:t>
                    </m:r>
                    <m:r>
                      <a:rPr lang="en-US" i="1" dirty="0" smtClean="0">
                        <a:latin typeface="Cambria Math" panose="02040503050406030204" pitchFamily="18" charset="0"/>
                      </a:rPr>
                      <m:t>−1</m:t>
                    </m:r>
                  </m:oMath>
                </a14:m>
                <a:r>
                  <a:rPr lang="en-US" dirty="0"/>
                  <a:t>.</a:t>
                </a:r>
              </a:p>
              <a:p>
                <a:pPr lvl="1"/>
                <a:r>
                  <a:rPr lang="en-US" dirty="0"/>
                  <a:t>Calculate one-time key </a:t>
                </a:r>
                <a14:m>
                  <m:oMath xmlns:m="http://schemas.openxmlformats.org/officeDocument/2006/math">
                    <m:r>
                      <a:rPr lang="en-US" i="1" dirty="0" smtClean="0">
                        <a:latin typeface="Cambria Math" panose="02040503050406030204" pitchFamily="18" charset="0"/>
                      </a:rPr>
                      <m:t>𝐾</m:t>
                    </m:r>
                    <m:r>
                      <a:rPr lang="en-US" i="1" dirty="0" smtClean="0">
                        <a:latin typeface="Cambria Math" panose="02040503050406030204" pitchFamily="18" charset="0"/>
                      </a:rPr>
                      <m:t>=</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𝑌</m:t>
                            </m:r>
                          </m:e>
                          <m:sub>
                            <m:r>
                              <a:rPr lang="en-US" i="1" dirty="0" smtClean="0">
                                <a:latin typeface="Cambria Math" panose="02040503050406030204" pitchFamily="18" charset="0"/>
                              </a:rPr>
                              <m:t>𝐴</m:t>
                            </m:r>
                          </m:sub>
                        </m:sSub>
                        <m:r>
                          <a:rPr lang="en-US" i="1" dirty="0" smtClean="0">
                            <a:latin typeface="Cambria Math" panose="02040503050406030204" pitchFamily="18" charset="0"/>
                          </a:rPr>
                          <m:t>)</m:t>
                        </m:r>
                      </m:e>
                      <m:sup>
                        <m:r>
                          <a:rPr lang="en-US" i="1" dirty="0" smtClean="0">
                            <a:latin typeface="Cambria Math" panose="02040503050406030204" pitchFamily="18" charset="0"/>
                          </a:rPr>
                          <m:t>𝑘</m:t>
                        </m:r>
                      </m:sup>
                    </m:sSup>
                    <m:r>
                      <a:rPr lang="en-US" i="1" dirty="0" smtClean="0">
                        <a:latin typeface="Cambria Math" panose="02040503050406030204" pitchFamily="18" charset="0"/>
                      </a:rPr>
                      <m:t> </m:t>
                    </m:r>
                    <m:r>
                      <a:rPr lang="en-US" i="1" dirty="0" smtClean="0">
                        <a:latin typeface="Cambria Math" panose="02040503050406030204" pitchFamily="18" charset="0"/>
                      </a:rPr>
                      <m:t>𝑚𝑜𝑑</m:t>
                    </m:r>
                    <m:r>
                      <a:rPr lang="en-US" i="1" dirty="0" smtClean="0">
                        <a:latin typeface="Cambria Math" panose="02040503050406030204" pitchFamily="18" charset="0"/>
                      </a:rPr>
                      <m:t> </m:t>
                    </m:r>
                    <m:r>
                      <a:rPr lang="en-US" i="1" dirty="0" smtClean="0">
                        <a:latin typeface="Cambria Math" panose="02040503050406030204" pitchFamily="18" charset="0"/>
                      </a:rPr>
                      <m:t>𝑞</m:t>
                    </m:r>
                  </m:oMath>
                </a14:m>
                <a:r>
                  <a:rPr lang="en-US" dirty="0"/>
                  <a:t>.</a:t>
                </a:r>
              </a:p>
              <a:p>
                <a:pPr lvl="1"/>
                <a:r>
                  <a:rPr lang="en-US" dirty="0"/>
                  <a:t> Encrypt M as the pair of integers </a:t>
                </a:r>
                <a14:m>
                  <m:oMath xmlns:m="http://schemas.openxmlformats.org/officeDocument/2006/math">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𝐶</m:t>
                        </m:r>
                      </m:e>
                      <m:sub>
                        <m:r>
                          <a:rPr lang="en-US" b="0"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𝐶</m:t>
                        </m:r>
                      </m:e>
                      <m:sub>
                        <m:r>
                          <a:rPr lang="en-US" b="0" i="1" dirty="0" smtClean="0">
                            <a:latin typeface="Cambria Math" panose="02040503050406030204" pitchFamily="18" charset="0"/>
                          </a:rPr>
                          <m:t>2</m:t>
                        </m:r>
                      </m:sub>
                    </m:sSub>
                    <m:r>
                      <a:rPr lang="en-US" i="1" dirty="0" smtClean="0">
                        <a:latin typeface="Cambria Math" panose="02040503050406030204" pitchFamily="18" charset="0"/>
                      </a:rPr>
                      <m:t>)</m:t>
                    </m:r>
                  </m:oMath>
                </a14:m>
                <a:endParaRPr lang="en-US" dirty="0"/>
              </a:p>
              <a:p>
                <a:pPr lvl="2"/>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𝐶</m:t>
                        </m:r>
                      </m:e>
                      <m:sub>
                        <m:r>
                          <a:rPr lang="en-US" b="0" i="1" dirty="0" smtClean="0">
                            <a:latin typeface="Cambria Math" panose="02040503050406030204" pitchFamily="18" charset="0"/>
                          </a:rPr>
                          <m:t>1</m:t>
                        </m:r>
                      </m:sub>
                    </m:sSub>
                    <m:r>
                      <a:rPr lang="en-US" i="1" dirty="0" smtClean="0">
                        <a:latin typeface="Cambria Math" panose="02040503050406030204" pitchFamily="18" charset="0"/>
                      </a:rPr>
                      <m:t>=</m:t>
                    </m:r>
                    <m:sSup>
                      <m:sSupPr>
                        <m:ctrlPr>
                          <a:rPr lang="en-US" i="1" dirty="0" smtClean="0">
                            <a:latin typeface="Cambria Math" panose="02040503050406030204" pitchFamily="18" charset="0"/>
                          </a:rPr>
                        </m:ctrlPr>
                      </m:sSupPr>
                      <m:e>
                        <m:r>
                          <a:rPr lang="el-GR" i="1" dirty="0" smtClean="0">
                            <a:latin typeface="Cambria Math" panose="02040503050406030204" pitchFamily="18" charset="0"/>
                          </a:rPr>
                          <m:t>𝛼</m:t>
                        </m:r>
                      </m:e>
                      <m:sup>
                        <m:r>
                          <a:rPr lang="en-US" i="1" dirty="0" smtClean="0">
                            <a:latin typeface="Cambria Math" panose="02040503050406030204" pitchFamily="18" charset="0"/>
                          </a:rPr>
                          <m:t>𝑘</m:t>
                        </m:r>
                      </m:sup>
                    </m:sSup>
                    <m:r>
                      <a:rPr lang="en-US" i="1" dirty="0" smtClean="0">
                        <a:latin typeface="Cambria Math" panose="02040503050406030204" pitchFamily="18" charset="0"/>
                      </a:rPr>
                      <m:t> </m:t>
                    </m:r>
                    <m:r>
                      <a:rPr lang="en-US" i="1" dirty="0" smtClean="0">
                        <a:latin typeface="Cambria Math" panose="02040503050406030204" pitchFamily="18" charset="0"/>
                      </a:rPr>
                      <m:t>𝑚𝑜𝑑</m:t>
                    </m:r>
                    <m:r>
                      <a:rPr lang="en-US" i="1" dirty="0" smtClean="0">
                        <a:latin typeface="Cambria Math" panose="02040503050406030204" pitchFamily="18" charset="0"/>
                      </a:rPr>
                      <m:t> </m:t>
                    </m:r>
                    <m:r>
                      <a:rPr lang="en-US" i="1" dirty="0" smtClean="0">
                        <a:latin typeface="Cambria Math" panose="02040503050406030204" pitchFamily="18" charset="0"/>
                      </a:rPr>
                      <m:t>𝑞</m:t>
                    </m:r>
                  </m:oMath>
                </a14:m>
                <a:endParaRPr lang="en-US" dirty="0"/>
              </a:p>
              <a:p>
                <a:pPr lvl="2"/>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𝐶</m:t>
                        </m:r>
                      </m:e>
                      <m:sub>
                        <m:r>
                          <a:rPr lang="en-US" b="0" i="1" dirty="0" smtClean="0">
                            <a:latin typeface="Cambria Math" panose="02040503050406030204" pitchFamily="18" charset="0"/>
                          </a:rPr>
                          <m:t>2</m:t>
                        </m:r>
                      </m:sub>
                    </m:sSub>
                    <m:r>
                      <a:rPr lang="en-US" i="1" dirty="0" smtClean="0">
                        <a:latin typeface="Cambria Math" panose="02040503050406030204" pitchFamily="18" charset="0"/>
                      </a:rPr>
                      <m:t>=</m:t>
                    </m:r>
                    <m:r>
                      <a:rPr lang="en-US" i="1" dirty="0" smtClean="0">
                        <a:latin typeface="Cambria Math" panose="02040503050406030204" pitchFamily="18" charset="0"/>
                      </a:rPr>
                      <m:t>𝐾𝑀</m:t>
                    </m:r>
                    <m:r>
                      <a:rPr lang="en-US" i="1" dirty="0" smtClean="0">
                        <a:latin typeface="Cambria Math" panose="02040503050406030204" pitchFamily="18" charset="0"/>
                      </a:rPr>
                      <m:t> </m:t>
                    </m:r>
                    <m:r>
                      <a:rPr lang="en-US" i="1" dirty="0" smtClean="0">
                        <a:latin typeface="Cambria Math" panose="02040503050406030204" pitchFamily="18" charset="0"/>
                      </a:rPr>
                      <m:t>𝑚𝑜𝑑</m:t>
                    </m:r>
                    <m:r>
                      <a:rPr lang="en-US" i="1" dirty="0" smtClean="0">
                        <a:latin typeface="Cambria Math" panose="02040503050406030204" pitchFamily="18" charset="0"/>
                      </a:rPr>
                      <m:t> </m:t>
                    </m:r>
                    <m:r>
                      <a:rPr lang="en-US" i="1" dirty="0" smtClean="0">
                        <a:latin typeface="Cambria Math" panose="02040503050406030204" pitchFamily="18" charset="0"/>
                      </a:rPr>
                      <m:t>𝑞</m:t>
                    </m:r>
                  </m:oMath>
                </a14:m>
                <a:endParaRPr lang="en-US" dirty="0"/>
              </a:p>
              <a:p>
                <a:pPr marL="0" indent="0">
                  <a:buNone/>
                </a:pPr>
                <a:r>
                  <a:rPr lang="en-US" dirty="0"/>
                  <a:t>(Stallings, 20161007, p. 301)</a:t>
                </a:r>
              </a:p>
            </p:txBody>
          </p:sp>
        </mc:Choice>
        <mc:Fallback>
          <p:sp>
            <p:nvSpPr>
              <p:cNvPr id="3" name="Content Placeholder 2">
                <a:extLst>
                  <a:ext uri="{FF2B5EF4-FFF2-40B4-BE49-F238E27FC236}">
                    <a16:creationId xmlns:a16="http://schemas.microsoft.com/office/drawing/2014/main" id="{46D1CFE3-C81E-481E-895F-4FA74E6BF090}"/>
                  </a:ext>
                </a:extLst>
              </p:cNvPr>
              <p:cNvSpPr>
                <a:spLocks noGrp="1" noRot="1" noChangeAspect="1" noMove="1" noResize="1" noEditPoints="1" noAdjustHandles="1" noChangeArrowheads="1" noChangeShapeType="1" noTextEdit="1"/>
              </p:cNvSpPr>
              <p:nvPr>
                <p:ph idx="1"/>
              </p:nvPr>
            </p:nvSpPr>
            <p:spPr>
              <a:blipFill>
                <a:blip r:embed="rId3"/>
                <a:stretch>
                  <a:fillRect l="-1217" t="-2241" r="-1623" b="-2941"/>
                </a:stretch>
              </a:blipFill>
            </p:spPr>
            <p:txBody>
              <a:bodyPr/>
              <a:lstStyle/>
              <a:p>
                <a:r>
                  <a:rPr lang="en-US">
                    <a:noFill/>
                  </a:rPr>
                  <a:t> </a:t>
                </a:r>
              </a:p>
            </p:txBody>
          </p:sp>
        </mc:Fallback>
      </mc:AlternateContent>
    </p:spTree>
    <p:extLst>
      <p:ext uri="{BB962C8B-B14F-4D97-AF65-F5344CB8AC3E}">
        <p14:creationId xmlns:p14="http://schemas.microsoft.com/office/powerpoint/2010/main" val="830750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74D50-96BF-48A2-8CCC-4DA5A87C556F}"/>
              </a:ext>
            </a:extLst>
          </p:cNvPr>
          <p:cNvSpPr>
            <a:spLocks noGrp="1"/>
          </p:cNvSpPr>
          <p:nvPr>
            <p:ph type="title"/>
          </p:nvPr>
        </p:nvSpPr>
        <p:spPr/>
        <p:txBody>
          <a:bodyPr/>
          <a:lstStyle/>
          <a:p>
            <a:r>
              <a:rPr lang="en-US" dirty="0"/>
              <a:t>Decryption</a:t>
            </a:r>
          </a:p>
        </p:txBody>
      </p:sp>
      <p:sp>
        <p:nvSpPr>
          <p:cNvPr id="3" name="Content Placeholder 2">
            <a:extLst>
              <a:ext uri="{FF2B5EF4-FFF2-40B4-BE49-F238E27FC236}">
                <a16:creationId xmlns:a16="http://schemas.microsoft.com/office/drawing/2014/main" id="{F1B1658D-9896-47A4-9CA0-EE9716DC471B}"/>
              </a:ext>
            </a:extLst>
          </p:cNvPr>
          <p:cNvSpPr>
            <a:spLocks noGrp="1"/>
          </p:cNvSpPr>
          <p:nvPr>
            <p:ph idx="1"/>
          </p:nvPr>
        </p:nvSpPr>
        <p:spPr/>
        <p:txBody>
          <a:bodyPr/>
          <a:lstStyle/>
          <a:p>
            <a:r>
              <a:rPr lang="en-US" sz="2400" dirty="0"/>
              <a:t>For decryption we have the following steps</a:t>
            </a:r>
          </a:p>
          <a:p>
            <a:r>
              <a:rPr lang="en-US" sz="2400" dirty="0"/>
              <a:t>Receive cipher text C1 and C2</a:t>
            </a:r>
          </a:p>
          <a:p>
            <a:r>
              <a:rPr lang="en-US" sz="2400" dirty="0"/>
              <a:t>Calculate K=C^(</a:t>
            </a:r>
            <a:r>
              <a:rPr lang="en-US" sz="2400" dirty="0" err="1"/>
              <a:t>xa</a:t>
            </a:r>
            <a:r>
              <a:rPr lang="en-US" sz="2400" dirty="0"/>
              <a:t>) mod q</a:t>
            </a:r>
          </a:p>
          <a:p>
            <a:r>
              <a:rPr lang="en-US" sz="2400" dirty="0"/>
              <a:t>For decrypting plain text we used the following formula</a:t>
            </a:r>
          </a:p>
          <a:p>
            <a:r>
              <a:rPr lang="en-US" sz="2400" dirty="0"/>
              <a:t>M=(C2)K^-1 mod q</a:t>
            </a:r>
          </a:p>
          <a:p>
            <a:endParaRPr lang="en-US" dirty="0"/>
          </a:p>
          <a:p>
            <a:endParaRPr lang="en-US" dirty="0"/>
          </a:p>
        </p:txBody>
      </p:sp>
    </p:spTree>
    <p:extLst>
      <p:ext uri="{BB962C8B-B14F-4D97-AF65-F5344CB8AC3E}">
        <p14:creationId xmlns:p14="http://schemas.microsoft.com/office/powerpoint/2010/main" val="3754845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FE73E-349B-4277-B2CB-01CE3210C7FC}"/>
              </a:ext>
            </a:extLst>
          </p:cNvPr>
          <p:cNvSpPr>
            <a:spLocks noGrp="1"/>
          </p:cNvSpPr>
          <p:nvPr>
            <p:ph type="title"/>
          </p:nvPr>
        </p:nvSpPr>
        <p:spPr/>
        <p:txBody>
          <a:bodyPr/>
          <a:lstStyle/>
          <a:p>
            <a:r>
              <a:rPr lang="en-US" dirty="0">
                <a:cs typeface="Calibri Light"/>
              </a:rPr>
              <a:t>Applications- Electronic Signatures</a:t>
            </a:r>
          </a:p>
        </p:txBody>
      </p:sp>
      <p:sp>
        <p:nvSpPr>
          <p:cNvPr id="3" name="Content Placeholder 2">
            <a:extLst>
              <a:ext uri="{FF2B5EF4-FFF2-40B4-BE49-F238E27FC236}">
                <a16:creationId xmlns:a16="http://schemas.microsoft.com/office/drawing/2014/main" id="{3229185F-6DCE-4195-ADF7-94CCBD2B2C95}"/>
              </a:ext>
            </a:extLst>
          </p:cNvPr>
          <p:cNvSpPr>
            <a:spLocks noGrp="1"/>
          </p:cNvSpPr>
          <p:nvPr>
            <p:ph idx="1"/>
          </p:nvPr>
        </p:nvSpPr>
        <p:spPr/>
        <p:txBody>
          <a:bodyPr vert="horz" lIns="91440" tIns="45720" rIns="91440" bIns="45720" rtlCol="0" anchor="t">
            <a:normAutofit/>
          </a:bodyPr>
          <a:lstStyle/>
          <a:p>
            <a:r>
              <a:rPr lang="en-US" dirty="0">
                <a:cs typeface="Calibri"/>
              </a:rPr>
              <a:t>Can be used for creating signatures, verifying, and preventing forgery</a:t>
            </a:r>
          </a:p>
          <a:p>
            <a:r>
              <a:rPr lang="en-US" dirty="0">
                <a:ea typeface="+mn-lt"/>
                <a:cs typeface="+mn-lt"/>
              </a:rPr>
              <a:t>Electronic signatures = signing protocol + authentication process</a:t>
            </a:r>
          </a:p>
          <a:p>
            <a:pPr lvl="1"/>
            <a:r>
              <a:rPr lang="en-US" dirty="0">
                <a:ea typeface="+mn-lt"/>
                <a:cs typeface="+mn-lt"/>
              </a:rPr>
              <a:t>Setup the same as encryption</a:t>
            </a:r>
          </a:p>
          <a:p>
            <a:pPr lvl="1"/>
            <a:r>
              <a:rPr lang="en-US" dirty="0">
                <a:ea typeface="+mn-lt"/>
                <a:cs typeface="+mn-lt"/>
              </a:rPr>
              <a:t>Sign the message </a:t>
            </a:r>
          </a:p>
          <a:p>
            <a:pPr lvl="1"/>
            <a:r>
              <a:rPr lang="en-US" dirty="0">
                <a:ea typeface="+mn-lt"/>
                <a:cs typeface="+mn-lt"/>
              </a:rPr>
              <a:t>Verify the signature </a:t>
            </a:r>
          </a:p>
        </p:txBody>
      </p:sp>
    </p:spTree>
    <p:extLst>
      <p:ext uri="{BB962C8B-B14F-4D97-AF65-F5344CB8AC3E}">
        <p14:creationId xmlns:p14="http://schemas.microsoft.com/office/powerpoint/2010/main" val="2425292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03565-2F23-4379-B9E2-9F34AF46C7F4}"/>
              </a:ext>
            </a:extLst>
          </p:cNvPr>
          <p:cNvSpPr>
            <a:spLocks noGrp="1"/>
          </p:cNvSpPr>
          <p:nvPr>
            <p:ph type="title"/>
          </p:nvPr>
        </p:nvSpPr>
        <p:spPr/>
        <p:txBody>
          <a:bodyPr/>
          <a:lstStyle/>
          <a:p>
            <a:r>
              <a:rPr lang="en-US" dirty="0">
                <a:cs typeface="Calibri Light"/>
              </a:rPr>
              <a:t>References</a:t>
            </a:r>
            <a:endParaRPr lang="en-US" dirty="0"/>
          </a:p>
        </p:txBody>
      </p:sp>
      <p:sp>
        <p:nvSpPr>
          <p:cNvPr id="3" name="Content Placeholder 2">
            <a:extLst>
              <a:ext uri="{FF2B5EF4-FFF2-40B4-BE49-F238E27FC236}">
                <a16:creationId xmlns:a16="http://schemas.microsoft.com/office/drawing/2014/main" id="{DB7651DC-AAC0-4C4C-AB1F-2BD6BF794B47}"/>
              </a:ext>
            </a:extLst>
          </p:cNvPr>
          <p:cNvSpPr>
            <a:spLocks noGrp="1"/>
          </p:cNvSpPr>
          <p:nvPr>
            <p:ph idx="1"/>
          </p:nvPr>
        </p:nvSpPr>
        <p:spPr/>
        <p:txBody>
          <a:bodyPr vert="horz" lIns="91440" tIns="45720" rIns="91440" bIns="45720" rtlCol="0" anchor="t">
            <a:normAutofit fontScale="92500" lnSpcReduction="10000"/>
          </a:bodyPr>
          <a:lstStyle/>
          <a:p>
            <a:r>
              <a:rPr lang="en-US" dirty="0">
                <a:cs typeface="Calibri"/>
              </a:rPr>
              <a:t>1. https://en.wikipedia.org/wiki/ElGamal_encryption#cite_note-1. Accessed 12/1/2019.</a:t>
            </a:r>
          </a:p>
          <a:p>
            <a:r>
              <a:rPr lang="en-US" dirty="0">
                <a:cs typeface="Calibri"/>
              </a:rPr>
              <a:t>2. Stallings, Cryptography and Network Security, p. 274.</a:t>
            </a:r>
            <a:endParaRPr lang="en-US" dirty="0"/>
          </a:p>
          <a:p>
            <a:r>
              <a:rPr lang="en-US" dirty="0">
                <a:cs typeface="Calibri"/>
              </a:rPr>
              <a:t>3. Ibid.</a:t>
            </a:r>
            <a:endParaRPr lang="en-US" dirty="0"/>
          </a:p>
          <a:p>
            <a:r>
              <a:rPr lang="en-US" dirty="0">
                <a:cs typeface="Calibri"/>
              </a:rPr>
              <a:t>4. Id., p. 301.</a:t>
            </a:r>
            <a:endParaRPr lang="en-US" dirty="0"/>
          </a:p>
          <a:p>
            <a:r>
              <a:rPr lang="en-US" dirty="0">
                <a:cs typeface="Calibri"/>
              </a:rPr>
              <a:t>5. Id., p. 303. </a:t>
            </a:r>
            <a:endParaRPr lang="en-US"/>
          </a:p>
          <a:p>
            <a:r>
              <a:rPr lang="en-US" dirty="0">
                <a:cs typeface="Calibri"/>
              </a:rPr>
              <a:t>6. Cryptography and Network Security Practice and Principles section 10.2</a:t>
            </a:r>
          </a:p>
          <a:p>
            <a:r>
              <a:rPr lang="en-US" dirty="0">
                <a:cs typeface="Calibri"/>
              </a:rPr>
              <a:t>7. </a:t>
            </a:r>
            <a:r>
              <a:rPr lang="en-US" dirty="0">
                <a:cs typeface="Calibri"/>
                <a:hlinkClick r:id="rId2"/>
              </a:rPr>
              <a:t>http://cs.indstate.edu/~jgrewal/steps.pdf</a:t>
            </a:r>
          </a:p>
          <a:p>
            <a:r>
              <a:rPr lang="en-US" dirty="0">
                <a:cs typeface="Calibri"/>
              </a:rPr>
              <a:t>8. </a:t>
            </a:r>
            <a:r>
              <a:rPr lang="en-US" dirty="0">
                <a:cs typeface="Calibri"/>
                <a:hlinkClick r:id="rId3"/>
              </a:rPr>
              <a:t>https://www.commonlounge.com/discussion/35a1c2baa00b447f9275e8f71b02ef29</a:t>
            </a:r>
            <a:endParaRPr lang="en-US" dirty="0">
              <a:cs typeface="Calibri"/>
            </a:endParaRP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7060579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4</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Elgamal Cryptography System</vt:lpstr>
      <vt:lpstr>General Elements and Key Generation</vt:lpstr>
      <vt:lpstr>Encryption</vt:lpstr>
      <vt:lpstr>Decryption</vt:lpstr>
      <vt:lpstr>Applications- Electronic Signatures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68</cp:revision>
  <dcterms:created xsi:type="dcterms:W3CDTF">2019-12-02T04:28:11Z</dcterms:created>
  <dcterms:modified xsi:type="dcterms:W3CDTF">2019-12-03T04:26:19Z</dcterms:modified>
</cp:coreProperties>
</file>