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notesMasterIdLst>
    <p:notesMasterId r:id="rId8"/>
  </p:notesMasterIdLst>
  <p:sldIdLst>
    <p:sldId id="257" r:id="rId2"/>
    <p:sldId id="258" r:id="rId3"/>
    <p:sldId id="256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0" autoAdjust="0"/>
    <p:restoredTop sz="94660"/>
  </p:normalViewPr>
  <p:slideViewPr>
    <p:cSldViewPr snapToGrid="0">
      <p:cViewPr varScale="1">
        <p:scale>
          <a:sx n="68" d="100"/>
          <a:sy n="68" d="100"/>
        </p:scale>
        <p:origin x="3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9C344-C638-4C28-A85A-9823FF94886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81D1B-76C8-41D5-BC66-33131A83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81D1B-76C8-41D5-BC66-33131A83E9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7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2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9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48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927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0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10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00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84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7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8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1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0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4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8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8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29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234E-9BCD-017F-1889-F5B9F8B99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72457"/>
            <a:ext cx="10687049" cy="3329581"/>
          </a:xfrm>
        </p:spPr>
        <p:txBody>
          <a:bodyPr/>
          <a:lstStyle/>
          <a:p>
            <a:r>
              <a:rPr lang="en-US" dirty="0"/>
              <a:t>DS389: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91DAA-8C28-38F5-69B1-B17A27D1A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Seth Robertson</a:t>
            </a:r>
          </a:p>
        </p:txBody>
      </p:sp>
    </p:spTree>
    <p:extLst>
      <p:ext uri="{BB962C8B-B14F-4D97-AF65-F5344CB8AC3E}">
        <p14:creationId xmlns:p14="http://schemas.microsoft.com/office/powerpoint/2010/main" val="2571158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234E-9BCD-017F-1889-F5B9F8B99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086" y="0"/>
            <a:ext cx="7197726" cy="2421464"/>
          </a:xfrm>
        </p:spPr>
        <p:txBody>
          <a:bodyPr/>
          <a:lstStyle/>
          <a:p>
            <a:pPr algn="ctr"/>
            <a:r>
              <a:rPr lang="en-US" dirty="0"/>
              <a:t>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91DAA-8C28-38F5-69B1-B17A27D1A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0699" y="2726266"/>
            <a:ext cx="7197726" cy="14054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100,000 total transactions over 2 years</a:t>
            </a:r>
          </a:p>
          <a:p>
            <a:r>
              <a:rPr lang="en-US" dirty="0"/>
              <a:t>Of these, 6,111 transactions (6.11%) are fraud</a:t>
            </a:r>
          </a:p>
          <a:p>
            <a:r>
              <a:rPr lang="en-US" dirty="0"/>
              <a:t>Recommend following 3 defenses:</a:t>
            </a:r>
          </a:p>
        </p:txBody>
      </p:sp>
    </p:spTree>
    <p:extLst>
      <p:ext uri="{BB962C8B-B14F-4D97-AF65-F5344CB8AC3E}">
        <p14:creationId xmlns:p14="http://schemas.microsoft.com/office/powerpoint/2010/main" val="225189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234E-9BCD-017F-1889-F5B9F8B99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3500" y="1767335"/>
            <a:ext cx="9588500" cy="685268"/>
          </a:xfrm>
        </p:spPr>
        <p:txBody>
          <a:bodyPr>
            <a:noAutofit/>
          </a:bodyPr>
          <a:lstStyle/>
          <a:p>
            <a:r>
              <a:rPr lang="en-US" sz="4800" dirty="0"/>
              <a:t>Recommendation 1:</a:t>
            </a:r>
            <a:br>
              <a:rPr lang="en-US" sz="4800" dirty="0"/>
            </a:br>
            <a:r>
              <a:rPr lang="en-US" sz="4800" dirty="0"/>
              <a:t>High risk account info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91DAA-8C28-38F5-69B1-B17A27D1A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3500" y="2686013"/>
            <a:ext cx="7197726" cy="2602973"/>
          </a:xfrm>
        </p:spPr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en-US" sz="1800" i="1" dirty="0">
                <a:latin typeface="Calibri" panose="020F0502020204030204" pitchFamily="34" charset="0"/>
                <a:ea typeface="Times New Roman" panose="02020603050405020304" pitchFamily="18" charset="0"/>
              </a:rPr>
              <a:t>Decline transactions with flagged Ip addresses, phone numbers, email addresses, or payee accounts*</a:t>
            </a:r>
          </a:p>
          <a:p>
            <a:pPr marL="742950" lvl="1" indent="-285750" algn="l">
              <a:buFontTx/>
              <a:buChar char="-"/>
            </a:pP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Full_Name_Email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= Crook@Gmail.com | vader@Empire.com</a:t>
            </a:r>
          </a:p>
          <a:p>
            <a:pPr marL="742950" lvl="1" indent="-285750" algn="l">
              <a:buFontTx/>
              <a:buChar char="-"/>
            </a:pPr>
            <a:r>
              <a:rPr lang="en-US" sz="1800" i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Customer_Phone</a:t>
            </a:r>
            <a:r>
              <a:rPr lang="en-US" sz="1800" i="1" dirty="0">
                <a:latin typeface="Calibri" panose="020F0502020204030204" pitchFamily="34" charset="0"/>
                <a:ea typeface="Times New Roman" panose="02020603050405020304" pitchFamily="18" charset="0"/>
              </a:rPr>
              <a:t> = 786-222-4810</a:t>
            </a:r>
          </a:p>
          <a:p>
            <a:pPr marL="742950" lvl="1" indent="-285750" algn="l">
              <a:buFontTx/>
              <a:buChar char="-"/>
            </a:pPr>
            <a:r>
              <a:rPr lang="en-US" sz="1800" i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IP_Address</a:t>
            </a:r>
            <a:r>
              <a:rPr lang="en-US" sz="1800" i="1" dirty="0">
                <a:latin typeface="Calibri" panose="020F0502020204030204" pitchFamily="34" charset="0"/>
                <a:ea typeface="Times New Roman" panose="02020603050405020304" pitchFamily="18" charset="0"/>
              </a:rPr>
              <a:t> = 101.101.911</a:t>
            </a:r>
          </a:p>
          <a:p>
            <a:pPr marL="742950" lvl="1" indent="-285750" algn="l">
              <a:buFontTx/>
              <a:buChar char="-"/>
            </a:pPr>
            <a:r>
              <a:rPr lang="en-US" sz="18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Payee_Account</a:t>
            </a:r>
            <a:r>
              <a:rPr lang="en-US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= 111777 | 4523423</a:t>
            </a:r>
          </a:p>
          <a:p>
            <a:pPr algn="l"/>
            <a:endParaRPr lang="en-US" sz="1800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04EAF31-F92A-0181-13DF-B231B32C9A17}"/>
              </a:ext>
            </a:extLst>
          </p:cNvPr>
          <p:cNvSpPr txBox="1">
            <a:spLocks/>
          </p:cNvSpPr>
          <p:nvPr/>
        </p:nvSpPr>
        <p:spPr>
          <a:xfrm>
            <a:off x="2603500" y="6073537"/>
            <a:ext cx="7197726" cy="934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i="1" dirty="0">
                <a:latin typeface="Calibri" panose="020F0502020204030204" pitchFamily="34" charset="0"/>
                <a:ea typeface="Times New Roman" panose="02020603050405020304" pitchFamily="18" charset="0"/>
              </a:rPr>
              <a:t>* Account info was flagged if multiple accounts were associated with the same phone number, email address, etc.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A860A6F-9F4F-54DA-8E7D-9A303029D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75" y="5239472"/>
            <a:ext cx="6651025" cy="56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5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38C62-1372-9FC6-E11D-CA5B3E369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DBC9-CCCC-7252-F81D-AB4C13E0F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3500" y="1806665"/>
            <a:ext cx="9588500" cy="685268"/>
          </a:xfrm>
        </p:spPr>
        <p:txBody>
          <a:bodyPr>
            <a:noAutofit/>
          </a:bodyPr>
          <a:lstStyle/>
          <a:p>
            <a:r>
              <a:rPr lang="en-US" sz="4800" dirty="0"/>
              <a:t>Recommendation 2:</a:t>
            </a:r>
            <a:br>
              <a:rPr lang="en-US" sz="4800" dirty="0"/>
            </a:br>
            <a:r>
              <a:rPr lang="en-US" sz="4800" dirty="0"/>
              <a:t>Implement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10E2-4AB4-7442-CE8B-4E3C93DE3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3500" y="2676182"/>
            <a:ext cx="7197726" cy="260297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800" i="1" dirty="0">
                <a:latin typeface="Calibri" panose="020F0502020204030204" pitchFamily="34" charset="0"/>
                <a:ea typeface="Times New Roman" panose="02020603050405020304" pitchFamily="18" charset="0"/>
              </a:rPr>
              <a:t>Decline transactions with logistic regression score &gt;= 350 </a:t>
            </a:r>
          </a:p>
          <a:p>
            <a:pPr marL="742950" lvl="1" indent="-285750" algn="l">
              <a:buFontTx/>
              <a:buChar char="-"/>
            </a:pPr>
            <a:r>
              <a:rPr lang="en-US" sz="1800" i="1" dirty="0">
                <a:latin typeface="Calibri" panose="020F0502020204030204" pitchFamily="34" charset="0"/>
                <a:ea typeface="Times New Roman" panose="02020603050405020304" pitchFamily="18" charset="0"/>
              </a:rPr>
              <a:t>Something here 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239BFBA-9A59-DC1A-68AF-C46A573E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6070200"/>
            <a:ext cx="7068820" cy="573415"/>
          </a:xfrm>
          <a:prstGeom prst="rect">
            <a:avLst/>
          </a:prstGeom>
        </p:spPr>
      </p:pic>
      <p:pic>
        <p:nvPicPr>
          <p:cNvPr id="7" name="Picture 6" descr="A graph of 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9457799C-A674-17CD-7477-2001254E0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632" y="3120418"/>
            <a:ext cx="4783048" cy="26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3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38CCA-CE4C-AAE2-B164-424E6937D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F3E7-B263-B1CF-F5AB-3A9F53C02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3500" y="1796832"/>
            <a:ext cx="9588500" cy="685268"/>
          </a:xfrm>
        </p:spPr>
        <p:txBody>
          <a:bodyPr>
            <a:noAutofit/>
          </a:bodyPr>
          <a:lstStyle/>
          <a:p>
            <a:r>
              <a:rPr lang="en-US" sz="4800" dirty="0"/>
              <a:t>Recommendation 3:</a:t>
            </a:r>
            <a:br>
              <a:rPr lang="en-US" sz="4800" dirty="0"/>
            </a:br>
            <a:r>
              <a:rPr lang="en-US" sz="4800" dirty="0"/>
              <a:t>Implement Gradient Boosting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CAF6C-98C4-2B23-4688-8766BAC8A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3500" y="2735175"/>
            <a:ext cx="7197726" cy="2602973"/>
          </a:xfrm>
        </p:spPr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en-US" sz="1800" i="1" dirty="0">
                <a:latin typeface="Calibri" panose="020F0502020204030204" pitchFamily="34" charset="0"/>
                <a:ea typeface="Times New Roman" panose="02020603050405020304" pitchFamily="18" charset="0"/>
              </a:rPr>
              <a:t>Decline transactions with Gradient Boosting score &gt;= 250</a:t>
            </a:r>
          </a:p>
          <a:p>
            <a:pPr marL="742950" lvl="1" indent="-285750" algn="l">
              <a:buFontTx/>
              <a:buChar char="-"/>
            </a:pPr>
            <a:r>
              <a:rPr lang="en-US" sz="1800" i="1" dirty="0">
                <a:latin typeface="Calibri" panose="020F0502020204030204" pitchFamily="34" charset="0"/>
                <a:ea typeface="Times New Roman" panose="02020603050405020304" pitchFamily="18" charset="0"/>
              </a:rPr>
              <a:t>Something</a:t>
            </a:r>
          </a:p>
          <a:p>
            <a:pPr marL="742950" lvl="1" indent="-285750" algn="l">
              <a:buFontTx/>
              <a:buChar char="-"/>
            </a:pPr>
            <a:endParaRPr lang="en-US" sz="1800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lvl="1" indent="-285750" algn="l">
              <a:buFontTx/>
              <a:buChar char="-"/>
            </a:pPr>
            <a:endParaRPr lang="en-US" sz="1800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742950" lvl="1" indent="-285750" algn="l">
              <a:buFontTx/>
              <a:buChar char="-"/>
            </a:pPr>
            <a:endParaRPr lang="en-US" sz="1800" i="1" dirty="0">
              <a:latin typeface="Calibri" panose="020F0502020204030204" pitchFamily="34" charset="0"/>
            </a:endParaRPr>
          </a:p>
        </p:txBody>
      </p:sp>
      <p:pic>
        <p:nvPicPr>
          <p:cNvPr id="5" name="Picture 4" descr="A graph with numbers and text&#10;&#10;Description automatically generated">
            <a:extLst>
              <a:ext uri="{FF2B5EF4-FFF2-40B4-BE49-F238E27FC236}">
                <a16:creationId xmlns:a16="http://schemas.microsoft.com/office/drawing/2014/main" id="{7B9EE168-E707-48B6-A735-57B7EB343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112" y="3169527"/>
            <a:ext cx="4748741" cy="242169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666674B-9DD1-3B66-0174-950851ED7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612" y="6025575"/>
            <a:ext cx="6817614" cy="53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0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6E503-16B9-7A14-65B0-84CDF8E8D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8F66-E72F-634B-EEBA-87BB43A56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3500" y="1787000"/>
            <a:ext cx="9588500" cy="685268"/>
          </a:xfrm>
        </p:spPr>
        <p:txBody>
          <a:bodyPr>
            <a:noAutofit/>
          </a:bodyPr>
          <a:lstStyle/>
          <a:p>
            <a:r>
              <a:rPr lang="en-US" sz="4800" dirty="0"/>
              <a:t>Summary: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B4BDE-4765-C4BE-A781-06098CB7C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3500" y="2024487"/>
            <a:ext cx="7197726" cy="2602973"/>
          </a:xfrm>
        </p:spPr>
        <p:txBody>
          <a:bodyPr>
            <a:normAutofit/>
          </a:bodyPr>
          <a:lstStyle/>
          <a:p>
            <a:pPr marL="285750" indent="-285750" algn="l">
              <a:buFontTx/>
              <a:buChar char="-"/>
            </a:pPr>
            <a:r>
              <a:rPr lang="en-US" sz="1800" i="1" dirty="0">
                <a:latin typeface="Calibri" panose="020F0502020204030204" pitchFamily="34" charset="0"/>
                <a:ea typeface="Times New Roman" panose="02020603050405020304" pitchFamily="18" charset="0"/>
              </a:rPr>
              <a:t>X transactions were flagged as fraud</a:t>
            </a:r>
          </a:p>
          <a:p>
            <a:pPr marL="285750" indent="-285750" algn="l">
              <a:buFontTx/>
              <a:buChar char="-"/>
            </a:pPr>
            <a:r>
              <a:rPr lang="en-US" i="1" dirty="0">
                <a:latin typeface="Calibri" panose="020F0502020204030204" pitchFamily="34" charset="0"/>
              </a:rPr>
              <a:t>5,244 of these are projected to be fraud</a:t>
            </a:r>
          </a:p>
          <a:p>
            <a:pPr marL="285750" indent="-285750" algn="l">
              <a:buFontTx/>
              <a:buChar char="-"/>
            </a:pPr>
            <a:r>
              <a:rPr lang="en-US" i="1" dirty="0">
                <a:latin typeface="Calibri" panose="020F0502020204030204" pitchFamily="34" charset="0"/>
              </a:rPr>
              <a:t>hit rate of 60%</a:t>
            </a:r>
          </a:p>
          <a:p>
            <a:pPr marL="285750" indent="-285750" algn="l">
              <a:buFontTx/>
              <a:buChar char="-"/>
            </a:pPr>
            <a:r>
              <a:rPr lang="en-US" i="1" dirty="0">
                <a:latin typeface="Calibri" panose="020F0502020204030204" pitchFamily="34" charset="0"/>
              </a:rPr>
              <a:t>$53,553,071 saved</a:t>
            </a:r>
          </a:p>
          <a:p>
            <a:pPr marL="285750" indent="-285750" algn="l">
              <a:buFontTx/>
              <a:buChar char="-"/>
            </a:pPr>
            <a:r>
              <a:rPr lang="en-US" i="1" dirty="0">
                <a:latin typeface="Calibri" panose="020F0502020204030204" pitchFamily="34" charset="0"/>
              </a:rPr>
              <a:t>X amount of fraud may still get through</a:t>
            </a:r>
          </a:p>
        </p:txBody>
      </p:sp>
    </p:spTree>
    <p:extLst>
      <p:ext uri="{BB962C8B-B14F-4D97-AF65-F5344CB8AC3E}">
        <p14:creationId xmlns:p14="http://schemas.microsoft.com/office/powerpoint/2010/main" val="2317269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7874</TotalTime>
  <Words>175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Tw Cen MT</vt:lpstr>
      <vt:lpstr>Circuit</vt:lpstr>
      <vt:lpstr>DS389: Final Project</vt:lpstr>
      <vt:lpstr>Intro</vt:lpstr>
      <vt:lpstr>Recommendation 1: High risk account info</vt:lpstr>
      <vt:lpstr>Recommendation 2: Implement Logistic Regression</vt:lpstr>
      <vt:lpstr>Recommendation 3: Implement Gradient Boosting</vt:lpstr>
      <vt:lpstr>Summary: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Lone Wolf</dc:creator>
  <cp:lastModifiedBy>Seth Robertson</cp:lastModifiedBy>
  <cp:revision>13</cp:revision>
  <dcterms:created xsi:type="dcterms:W3CDTF">2024-10-25T16:53:08Z</dcterms:created>
  <dcterms:modified xsi:type="dcterms:W3CDTF">2025-04-24T22:20:06Z</dcterms:modified>
</cp:coreProperties>
</file>