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League Spartan" charset="1" panose="00000800000000000000"/>
      <p:regular r:id="rId19"/>
    </p:embeddedFont>
    <p:embeddedFont>
      <p:font typeface="Glacial Indifference Bold" charset="1" panose="00000800000000000000"/>
      <p:regular r:id="rId20"/>
    </p:embeddedFont>
    <p:embeddedFont>
      <p:font typeface="Glacial Indifference"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4.png" Type="http://schemas.openxmlformats.org/officeDocument/2006/relationships/image"/><Relationship Id="rId11" Target="../media/image85.png" Type="http://schemas.openxmlformats.org/officeDocument/2006/relationships/image"/><Relationship Id="rId12" Target="../media/image86.png" Type="http://schemas.openxmlformats.org/officeDocument/2006/relationships/image"/><Relationship Id="rId13" Target="../media/image87.png" Type="http://schemas.openxmlformats.org/officeDocument/2006/relationships/image"/><Relationship Id="rId14" Target="../media/image88.png" Type="http://schemas.openxmlformats.org/officeDocument/2006/relationships/image"/><Relationship Id="rId15" Target="../media/image89.png" Type="http://schemas.openxmlformats.org/officeDocument/2006/relationships/image"/><Relationship Id="rId16" Target="../media/image9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1.png" Type="http://schemas.openxmlformats.org/officeDocument/2006/relationships/image"/><Relationship Id="rId5" Target="../media/image92.svg" Type="http://schemas.openxmlformats.org/officeDocument/2006/relationships/image"/><Relationship Id="rId6" Target="../media/image93.png" Type="http://schemas.openxmlformats.org/officeDocument/2006/relationships/image"/><Relationship Id="rId7" Target="../media/image9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png" Type="http://schemas.openxmlformats.org/officeDocument/2006/relationships/image"/><Relationship Id="rId12" Target="../media/image36.png" Type="http://schemas.openxmlformats.org/officeDocument/2006/relationships/image"/><Relationship Id="rId13" Target="../media/image37.png" Type="http://schemas.openxmlformats.org/officeDocument/2006/relationships/image"/><Relationship Id="rId14" Target="../media/image38.png" Type="http://schemas.openxmlformats.org/officeDocument/2006/relationships/image"/><Relationship Id="rId15" Target="../media/image39.png" Type="http://schemas.openxmlformats.org/officeDocument/2006/relationships/image"/><Relationship Id="rId16" Target="../media/image40.png" Type="http://schemas.openxmlformats.org/officeDocument/2006/relationships/image"/><Relationship Id="rId17" Target="../media/image4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png" Type="http://schemas.openxmlformats.org/officeDocument/2006/relationships/image"/><Relationship Id="rId12" Target="../media/image44.png" Type="http://schemas.openxmlformats.org/officeDocument/2006/relationships/image"/><Relationship Id="rId13" Target="../media/image45.png" Type="http://schemas.openxmlformats.org/officeDocument/2006/relationships/image"/><Relationship Id="rId14" Target="../media/image46.png" Type="http://schemas.openxmlformats.org/officeDocument/2006/relationships/image"/><Relationship Id="rId15" Target="../media/image47.png" Type="http://schemas.openxmlformats.org/officeDocument/2006/relationships/image"/><Relationship Id="rId16" Target="../media/image48.png" Type="http://schemas.openxmlformats.org/officeDocument/2006/relationships/image"/><Relationship Id="rId17" Target="../media/image49.png" Type="http://schemas.openxmlformats.org/officeDocument/2006/relationships/image"/><Relationship Id="rId18" Target="../media/image50.png" Type="http://schemas.openxmlformats.org/officeDocument/2006/relationships/image"/><Relationship Id="rId19" Target="../media/image51.png" Type="http://schemas.openxmlformats.org/officeDocument/2006/relationships/image"/><Relationship Id="rId2" Target="../media/image1.png" Type="http://schemas.openxmlformats.org/officeDocument/2006/relationships/image"/><Relationship Id="rId20" Target="../media/image52.png" Type="http://schemas.openxmlformats.org/officeDocument/2006/relationships/image"/><Relationship Id="rId21" Target="../media/image53.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png" Type="http://schemas.openxmlformats.org/officeDocument/2006/relationships/image"/><Relationship Id="rId12" Target="../media/image56.png" Type="http://schemas.openxmlformats.org/officeDocument/2006/relationships/image"/><Relationship Id="rId13" Target="../media/image57.png" Type="http://schemas.openxmlformats.org/officeDocument/2006/relationships/image"/><Relationship Id="rId14" Target="../media/image58.png" Type="http://schemas.openxmlformats.org/officeDocument/2006/relationships/image"/><Relationship Id="rId15" Target="../media/image59.png" Type="http://schemas.openxmlformats.org/officeDocument/2006/relationships/image"/><Relationship Id="rId16" Target="../media/image60.png" Type="http://schemas.openxmlformats.org/officeDocument/2006/relationships/image"/><Relationship Id="rId17" Target="../media/image61.png" Type="http://schemas.openxmlformats.org/officeDocument/2006/relationships/image"/><Relationship Id="rId18" Target="../media/image62.png" Type="http://schemas.openxmlformats.org/officeDocument/2006/relationships/image"/><Relationship Id="rId19" Target="../media/image63.png" Type="http://schemas.openxmlformats.org/officeDocument/2006/relationships/image"/><Relationship Id="rId2" Target="../media/image1.png" Type="http://schemas.openxmlformats.org/officeDocument/2006/relationships/image"/><Relationship Id="rId20" Target="../media/image64.png" Type="http://schemas.openxmlformats.org/officeDocument/2006/relationships/image"/><Relationship Id="rId21" Target="../media/image65.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66.png" Type="http://schemas.openxmlformats.org/officeDocument/2006/relationships/image"/><Relationship Id="rId12" Target="../media/image67.png" Type="http://schemas.openxmlformats.org/officeDocument/2006/relationships/image"/><Relationship Id="rId13" Target="../media/image68.png" Type="http://schemas.openxmlformats.org/officeDocument/2006/relationships/image"/><Relationship Id="rId14" Target="../media/image69.png" Type="http://schemas.openxmlformats.org/officeDocument/2006/relationships/image"/><Relationship Id="rId15" Target="../media/image59.png" Type="http://schemas.openxmlformats.org/officeDocument/2006/relationships/image"/><Relationship Id="rId16" Target="../media/image70.png" Type="http://schemas.openxmlformats.org/officeDocument/2006/relationships/image"/><Relationship Id="rId17" Target="../media/image71.png" Type="http://schemas.openxmlformats.org/officeDocument/2006/relationships/image"/><Relationship Id="rId18" Target="../media/image72.png" Type="http://schemas.openxmlformats.org/officeDocument/2006/relationships/image"/><Relationship Id="rId19" Target="../media/image73.png" Type="http://schemas.openxmlformats.org/officeDocument/2006/relationships/image"/><Relationship Id="rId2" Target="../media/image1.png" Type="http://schemas.openxmlformats.org/officeDocument/2006/relationships/image"/><Relationship Id="rId20" Target="../media/image74.png" Type="http://schemas.openxmlformats.org/officeDocument/2006/relationships/image"/><Relationship Id="rId21" Target="../media/image65.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75.png" Type="http://schemas.openxmlformats.org/officeDocument/2006/relationships/image"/><Relationship Id="rId12" Target="../media/image76.png" Type="http://schemas.openxmlformats.org/officeDocument/2006/relationships/image"/><Relationship Id="rId13" Target="../media/image77.png" Type="http://schemas.openxmlformats.org/officeDocument/2006/relationships/image"/><Relationship Id="rId14" Target="../media/image78.png" Type="http://schemas.openxmlformats.org/officeDocument/2006/relationships/image"/><Relationship Id="rId15" Target="../media/image59.png" Type="http://schemas.openxmlformats.org/officeDocument/2006/relationships/image"/><Relationship Id="rId16" Target="../media/image79.png" Type="http://schemas.openxmlformats.org/officeDocument/2006/relationships/image"/><Relationship Id="rId17" Target="../media/image80.png" Type="http://schemas.openxmlformats.org/officeDocument/2006/relationships/image"/><Relationship Id="rId18" Target="../media/image81.png" Type="http://schemas.openxmlformats.org/officeDocument/2006/relationships/image"/><Relationship Id="rId19" Target="../media/image82.png" Type="http://schemas.openxmlformats.org/officeDocument/2006/relationships/image"/><Relationship Id="rId2" Target="../media/image1.png" Type="http://schemas.openxmlformats.org/officeDocument/2006/relationships/image"/><Relationship Id="rId20" Target="../media/image83.png" Type="http://schemas.openxmlformats.org/officeDocument/2006/relationships/image"/><Relationship Id="rId21" Target="../media/image65.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796114" y="1028700"/>
            <a:ext cx="9940114" cy="9940114"/>
          </a:xfrm>
          <a:custGeom>
            <a:avLst/>
            <a:gdLst/>
            <a:ahLst/>
            <a:cxnLst/>
            <a:rect r="r" b="b" t="t" l="l"/>
            <a:pathLst>
              <a:path h="9940114" w="9940114">
                <a:moveTo>
                  <a:pt x="0" y="0"/>
                </a:moveTo>
                <a:lnTo>
                  <a:pt x="9940114" y="0"/>
                </a:lnTo>
                <a:lnTo>
                  <a:pt x="9940114" y="9940114"/>
                </a:lnTo>
                <a:lnTo>
                  <a:pt x="0" y="99401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1028700"/>
            <a:ext cx="9940114" cy="9940114"/>
          </a:xfrm>
          <a:custGeom>
            <a:avLst/>
            <a:gdLst/>
            <a:ahLst/>
            <a:cxnLst/>
            <a:rect r="r" b="b" t="t" l="l"/>
            <a:pathLst>
              <a:path h="9940114" w="9940114">
                <a:moveTo>
                  <a:pt x="0" y="0"/>
                </a:moveTo>
                <a:lnTo>
                  <a:pt x="9940114" y="0"/>
                </a:lnTo>
                <a:lnTo>
                  <a:pt x="9940114" y="9940114"/>
                </a:lnTo>
                <a:lnTo>
                  <a:pt x="0" y="99401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15258" y="-565078"/>
            <a:ext cx="18718516" cy="6370573"/>
            <a:chOff x="0" y="0"/>
            <a:chExt cx="13651561" cy="4646109"/>
          </a:xfrm>
        </p:grpSpPr>
        <p:sp>
          <p:nvSpPr>
            <p:cNvPr name="Freeform 5" id="5"/>
            <p:cNvSpPr/>
            <p:nvPr/>
          </p:nvSpPr>
          <p:spPr>
            <a:xfrm flipH="false" flipV="false" rot="0">
              <a:off x="0" y="0"/>
              <a:ext cx="13651561" cy="4646109"/>
            </a:xfrm>
            <a:custGeom>
              <a:avLst/>
              <a:gdLst/>
              <a:ahLst/>
              <a:cxnLst/>
              <a:rect r="r" b="b" t="t" l="l"/>
              <a:pathLst>
                <a:path h="4646109" w="13651561">
                  <a:moveTo>
                    <a:pt x="0" y="0"/>
                  </a:moveTo>
                  <a:lnTo>
                    <a:pt x="13651561" y="0"/>
                  </a:lnTo>
                  <a:lnTo>
                    <a:pt x="13651561" y="4646109"/>
                  </a:lnTo>
                  <a:lnTo>
                    <a:pt x="0" y="4646109"/>
                  </a:lnTo>
                  <a:close/>
                </a:path>
              </a:pathLst>
            </a:custGeom>
            <a:solidFill>
              <a:srgbClr val="4F406B"/>
            </a:solidFill>
          </p:spPr>
        </p:sp>
        <p:sp>
          <p:nvSpPr>
            <p:cNvPr name="TextBox 6" id="6"/>
            <p:cNvSpPr txBox="true"/>
            <p:nvPr/>
          </p:nvSpPr>
          <p:spPr>
            <a:xfrm>
              <a:off x="0" y="-19050"/>
              <a:ext cx="13651561" cy="4665159"/>
            </a:xfrm>
            <a:prstGeom prst="rect">
              <a:avLst/>
            </a:prstGeom>
          </p:spPr>
          <p:txBody>
            <a:bodyPr anchor="ctr" rtlCol="false" tIns="24766" lIns="24766" bIns="24766" rIns="24766"/>
            <a:lstStyle/>
            <a:p>
              <a:pPr algn="ctr">
                <a:lnSpc>
                  <a:spcPts val="955"/>
                </a:lnSpc>
                <a:spcBef>
                  <a:spcPct val="0"/>
                </a:spcBef>
              </a:pPr>
            </a:p>
          </p:txBody>
        </p:sp>
      </p:grpSp>
      <p:sp>
        <p:nvSpPr>
          <p:cNvPr name="Freeform 7" id="7"/>
          <p:cNvSpPr/>
          <p:nvPr/>
        </p:nvSpPr>
        <p:spPr>
          <a:xfrm flipH="false" flipV="false" rot="0">
            <a:off x="6883336" y="5143500"/>
            <a:ext cx="5999962" cy="5689619"/>
          </a:xfrm>
          <a:custGeom>
            <a:avLst/>
            <a:gdLst/>
            <a:ahLst/>
            <a:cxnLst/>
            <a:rect r="r" b="b" t="t" l="l"/>
            <a:pathLst>
              <a:path h="5689619" w="5999962">
                <a:moveTo>
                  <a:pt x="0" y="0"/>
                </a:moveTo>
                <a:lnTo>
                  <a:pt x="5999961" y="0"/>
                </a:lnTo>
                <a:lnTo>
                  <a:pt x="5999961" y="5689619"/>
                </a:lnTo>
                <a:lnTo>
                  <a:pt x="0" y="56896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215258" y="296375"/>
            <a:ext cx="4435509" cy="3422734"/>
            <a:chOff x="0" y="0"/>
            <a:chExt cx="5914012" cy="4563646"/>
          </a:xfrm>
        </p:grpSpPr>
        <p:sp>
          <p:nvSpPr>
            <p:cNvPr name="Freeform 9" id="9"/>
            <p:cNvSpPr/>
            <p:nvPr/>
          </p:nvSpPr>
          <p:spPr>
            <a:xfrm flipH="false" flipV="false" rot="0">
              <a:off x="0" y="0"/>
              <a:ext cx="5914012" cy="4563646"/>
            </a:xfrm>
            <a:custGeom>
              <a:avLst/>
              <a:gdLst/>
              <a:ahLst/>
              <a:cxnLst/>
              <a:rect r="r" b="b" t="t" l="l"/>
              <a:pathLst>
                <a:path h="4563646" w="5914012">
                  <a:moveTo>
                    <a:pt x="0" y="0"/>
                  </a:moveTo>
                  <a:lnTo>
                    <a:pt x="5914012" y="0"/>
                  </a:lnTo>
                  <a:lnTo>
                    <a:pt x="5914012" y="4563646"/>
                  </a:lnTo>
                  <a:lnTo>
                    <a:pt x="0" y="45636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2638539" y="2519808"/>
              <a:ext cx="1140763" cy="1462516"/>
            </a:xfrm>
            <a:custGeom>
              <a:avLst/>
              <a:gdLst/>
              <a:ahLst/>
              <a:cxnLst/>
              <a:rect r="r" b="b" t="t" l="l"/>
              <a:pathLst>
                <a:path h="1462516" w="1140763">
                  <a:moveTo>
                    <a:pt x="0" y="0"/>
                  </a:moveTo>
                  <a:lnTo>
                    <a:pt x="1140763" y="0"/>
                  </a:lnTo>
                  <a:lnTo>
                    <a:pt x="1140763" y="1462517"/>
                  </a:lnTo>
                  <a:lnTo>
                    <a:pt x="0" y="14625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1" id="11"/>
          <p:cNvSpPr txBox="true"/>
          <p:nvPr/>
        </p:nvSpPr>
        <p:spPr>
          <a:xfrm rot="0">
            <a:off x="1404879" y="4375390"/>
            <a:ext cx="15478242" cy="1323975"/>
          </a:xfrm>
          <a:prstGeom prst="rect">
            <a:avLst/>
          </a:prstGeom>
        </p:spPr>
        <p:txBody>
          <a:bodyPr anchor="t" rtlCol="false" tIns="0" lIns="0" bIns="0" rIns="0">
            <a:spAutoFit/>
          </a:bodyPr>
          <a:lstStyle/>
          <a:p>
            <a:pPr algn="ctr">
              <a:lnSpc>
                <a:spcPts val="10440"/>
              </a:lnSpc>
            </a:pPr>
            <a:r>
              <a:rPr lang="en-US" b="true" sz="8700">
                <a:solidFill>
                  <a:srgbClr val="FFFFFF"/>
                </a:solidFill>
                <a:latin typeface="League Spartan"/>
                <a:ea typeface="League Spartan"/>
                <a:cs typeface="League Spartan"/>
                <a:sym typeface="League Spartan"/>
              </a:rPr>
              <a:t>FAKTORISASI PANGKAT 3</a:t>
            </a:r>
          </a:p>
        </p:txBody>
      </p:sp>
      <p:sp>
        <p:nvSpPr>
          <p:cNvPr name="TextBox 12" id="12"/>
          <p:cNvSpPr txBox="true"/>
          <p:nvPr/>
        </p:nvSpPr>
        <p:spPr>
          <a:xfrm rot="0">
            <a:off x="1404879" y="5998757"/>
            <a:ext cx="15478242" cy="895350"/>
          </a:xfrm>
          <a:prstGeom prst="rect">
            <a:avLst/>
          </a:prstGeom>
        </p:spPr>
        <p:txBody>
          <a:bodyPr anchor="t" rtlCol="false" tIns="0" lIns="0" bIns="0" rIns="0">
            <a:spAutoFit/>
          </a:bodyPr>
          <a:lstStyle/>
          <a:p>
            <a:pPr algn="ctr">
              <a:lnSpc>
                <a:spcPts val="7079"/>
              </a:lnSpc>
            </a:pPr>
            <a:r>
              <a:rPr lang="en-US" b="true" sz="5899">
                <a:solidFill>
                  <a:srgbClr val="FFBD59"/>
                </a:solidFill>
                <a:latin typeface="Glacial Indifference Bold"/>
                <a:ea typeface="Glacial Indifference Bold"/>
                <a:cs typeface="Glacial Indifference Bold"/>
                <a:sym typeface="Glacial Indifference Bold"/>
              </a:rPr>
              <a:t>A09</a:t>
            </a:r>
          </a:p>
        </p:txBody>
      </p:sp>
      <p:sp>
        <p:nvSpPr>
          <p:cNvPr name="TextBox 13" id="13"/>
          <p:cNvSpPr txBox="true"/>
          <p:nvPr/>
        </p:nvSpPr>
        <p:spPr>
          <a:xfrm rot="0">
            <a:off x="1442800" y="3304772"/>
            <a:ext cx="15478242" cy="828675"/>
          </a:xfrm>
          <a:prstGeom prst="rect">
            <a:avLst/>
          </a:prstGeom>
        </p:spPr>
        <p:txBody>
          <a:bodyPr anchor="t" rtlCol="false" tIns="0" lIns="0" bIns="0" rIns="0">
            <a:spAutoFit/>
          </a:bodyPr>
          <a:lstStyle/>
          <a:p>
            <a:pPr algn="ctr">
              <a:lnSpc>
                <a:spcPts val="6599"/>
              </a:lnSpc>
            </a:pPr>
            <a:r>
              <a:rPr lang="en-US" b="true" sz="5499">
                <a:solidFill>
                  <a:srgbClr val="FFBD59"/>
                </a:solidFill>
                <a:latin typeface="Glacial Indifference Bold"/>
                <a:ea typeface="Glacial Indifference Bold"/>
                <a:cs typeface="Glacial Indifference Bold"/>
                <a:sym typeface="Glacial Indifference Bold"/>
              </a:rPr>
              <a:t>KOMPUTASI NUMERIK</a:t>
            </a:r>
          </a:p>
        </p:txBody>
      </p:sp>
      <p:sp>
        <p:nvSpPr>
          <p:cNvPr name="Freeform 14" id="14"/>
          <p:cNvSpPr/>
          <p:nvPr/>
        </p:nvSpPr>
        <p:spPr>
          <a:xfrm flipH="false" flipV="false" rot="-2966971">
            <a:off x="12844830" y="5417584"/>
            <a:ext cx="5999962" cy="5689619"/>
          </a:xfrm>
          <a:custGeom>
            <a:avLst/>
            <a:gdLst/>
            <a:ahLst/>
            <a:cxnLst/>
            <a:rect r="r" b="b" t="t" l="l"/>
            <a:pathLst>
              <a:path h="5689619" w="5999962">
                <a:moveTo>
                  <a:pt x="0" y="0"/>
                </a:moveTo>
                <a:lnTo>
                  <a:pt x="5999961" y="0"/>
                </a:lnTo>
                <a:lnTo>
                  <a:pt x="5999961" y="5689619"/>
                </a:lnTo>
                <a:lnTo>
                  <a:pt x="0" y="56896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2966971">
            <a:off x="-556791" y="5417584"/>
            <a:ext cx="5999962" cy="5689619"/>
          </a:xfrm>
          <a:custGeom>
            <a:avLst/>
            <a:gdLst/>
            <a:ahLst/>
            <a:cxnLst/>
            <a:rect r="r" b="b" t="t" l="l"/>
            <a:pathLst>
              <a:path h="5689619" w="5999962">
                <a:moveTo>
                  <a:pt x="0" y="0"/>
                </a:moveTo>
                <a:lnTo>
                  <a:pt x="5999961" y="0"/>
                </a:lnTo>
                <a:lnTo>
                  <a:pt x="5999961" y="5689619"/>
                </a:lnTo>
                <a:lnTo>
                  <a:pt x="0" y="56896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1375730">
            <a:off x="14428710" y="-74419"/>
            <a:ext cx="4555840" cy="5087309"/>
            <a:chOff x="0" y="0"/>
            <a:chExt cx="6074453" cy="6783079"/>
          </a:xfrm>
        </p:grpSpPr>
        <p:sp>
          <p:nvSpPr>
            <p:cNvPr name="Freeform 17" id="17"/>
            <p:cNvSpPr/>
            <p:nvPr/>
          </p:nvSpPr>
          <p:spPr>
            <a:xfrm flipH="false" flipV="false" rot="-7515856">
              <a:off x="-9676" y="1826193"/>
              <a:ext cx="6093805" cy="3130692"/>
            </a:xfrm>
            <a:custGeom>
              <a:avLst/>
              <a:gdLst/>
              <a:ahLst/>
              <a:cxnLst/>
              <a:rect r="r" b="b" t="t" l="l"/>
              <a:pathLst>
                <a:path h="3130692" w="6093805">
                  <a:moveTo>
                    <a:pt x="0" y="0"/>
                  </a:moveTo>
                  <a:lnTo>
                    <a:pt x="6093805" y="0"/>
                  </a:lnTo>
                  <a:lnTo>
                    <a:pt x="6093805" y="3130693"/>
                  </a:lnTo>
                  <a:lnTo>
                    <a:pt x="0" y="31306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2600436" y="3042995"/>
              <a:ext cx="1783904" cy="1174133"/>
            </a:xfrm>
            <a:custGeom>
              <a:avLst/>
              <a:gdLst/>
              <a:ahLst/>
              <a:cxnLst/>
              <a:rect r="r" b="b" t="t" l="l"/>
              <a:pathLst>
                <a:path h="1174133" w="1783904">
                  <a:moveTo>
                    <a:pt x="0" y="0"/>
                  </a:moveTo>
                  <a:lnTo>
                    <a:pt x="1783904" y="0"/>
                  </a:lnTo>
                  <a:lnTo>
                    <a:pt x="1783904" y="1174134"/>
                  </a:lnTo>
                  <a:lnTo>
                    <a:pt x="0" y="117413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Freeform 19" id="19"/>
          <p:cNvSpPr/>
          <p:nvPr/>
        </p:nvSpPr>
        <p:spPr>
          <a:xfrm flipH="false" flipV="false" rot="-2337430">
            <a:off x="4081740" y="7347439"/>
            <a:ext cx="3439326" cy="3469686"/>
          </a:xfrm>
          <a:custGeom>
            <a:avLst/>
            <a:gdLst/>
            <a:ahLst/>
            <a:cxnLst/>
            <a:rect r="r" b="b" t="t" l="l"/>
            <a:pathLst>
              <a:path h="3469686" w="3439326">
                <a:moveTo>
                  <a:pt x="0" y="0"/>
                </a:moveTo>
                <a:lnTo>
                  <a:pt x="3439326" y="0"/>
                </a:lnTo>
                <a:lnTo>
                  <a:pt x="3439326" y="3469685"/>
                </a:lnTo>
                <a:lnTo>
                  <a:pt x="0" y="34696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1031195">
            <a:off x="15208956" y="5937501"/>
            <a:ext cx="3439326" cy="3469686"/>
          </a:xfrm>
          <a:custGeom>
            <a:avLst/>
            <a:gdLst/>
            <a:ahLst/>
            <a:cxnLst/>
            <a:rect r="r" b="b" t="t" l="l"/>
            <a:pathLst>
              <a:path h="3469686" w="3439326">
                <a:moveTo>
                  <a:pt x="0" y="0"/>
                </a:moveTo>
                <a:lnTo>
                  <a:pt x="3439326" y="0"/>
                </a:lnTo>
                <a:lnTo>
                  <a:pt x="3439326" y="3469686"/>
                </a:lnTo>
                <a:lnTo>
                  <a:pt x="0" y="34696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1031195">
            <a:off x="15610485" y="7496413"/>
            <a:ext cx="1191819" cy="983792"/>
          </a:xfrm>
          <a:custGeom>
            <a:avLst/>
            <a:gdLst/>
            <a:ahLst/>
            <a:cxnLst/>
            <a:rect r="r" b="b" t="t" l="l"/>
            <a:pathLst>
              <a:path h="983792" w="1191819">
                <a:moveTo>
                  <a:pt x="0" y="0"/>
                </a:moveTo>
                <a:lnTo>
                  <a:pt x="1191818" y="0"/>
                </a:lnTo>
                <a:lnTo>
                  <a:pt x="1191818" y="983792"/>
                </a:lnTo>
                <a:lnTo>
                  <a:pt x="0" y="98379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89309" y="-407611"/>
            <a:ext cx="10816914" cy="10816914"/>
          </a:xfrm>
          <a:custGeom>
            <a:avLst/>
            <a:gdLst/>
            <a:ahLst/>
            <a:cxnLst/>
            <a:rect r="r" b="b" t="t" l="l"/>
            <a:pathLst>
              <a:path h="10816914" w="10816914">
                <a:moveTo>
                  <a:pt x="0" y="0"/>
                </a:moveTo>
                <a:lnTo>
                  <a:pt x="10816913" y="0"/>
                </a:lnTo>
                <a:lnTo>
                  <a:pt x="10816913"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485696" y="-692137"/>
            <a:ext cx="9978889" cy="11086709"/>
            <a:chOff x="0" y="0"/>
            <a:chExt cx="7277682" cy="8085624"/>
          </a:xfrm>
        </p:grpSpPr>
        <p:sp>
          <p:nvSpPr>
            <p:cNvPr name="Freeform 4" id="4"/>
            <p:cNvSpPr/>
            <p:nvPr/>
          </p:nvSpPr>
          <p:spPr>
            <a:xfrm flipH="false" flipV="false" rot="0">
              <a:off x="0" y="0"/>
              <a:ext cx="7277682" cy="8085624"/>
            </a:xfrm>
            <a:custGeom>
              <a:avLst/>
              <a:gdLst/>
              <a:ahLst/>
              <a:cxnLst/>
              <a:rect r="r" b="b" t="t" l="l"/>
              <a:pathLst>
                <a:path h="8085624" w="7277682">
                  <a:moveTo>
                    <a:pt x="0" y="0"/>
                  </a:moveTo>
                  <a:lnTo>
                    <a:pt x="7277682" y="0"/>
                  </a:lnTo>
                  <a:lnTo>
                    <a:pt x="7277682" y="8085624"/>
                  </a:lnTo>
                  <a:lnTo>
                    <a:pt x="0" y="8085624"/>
                  </a:lnTo>
                  <a:close/>
                </a:path>
              </a:pathLst>
            </a:custGeom>
            <a:solidFill>
              <a:srgbClr val="4F406B"/>
            </a:solidFill>
          </p:spPr>
        </p:sp>
        <p:sp>
          <p:nvSpPr>
            <p:cNvPr name="TextBox 5" id="5"/>
            <p:cNvSpPr txBox="true"/>
            <p:nvPr/>
          </p:nvSpPr>
          <p:spPr>
            <a:xfrm>
              <a:off x="0" y="-19050"/>
              <a:ext cx="7277682" cy="8104674"/>
            </a:xfrm>
            <a:prstGeom prst="rect">
              <a:avLst/>
            </a:prstGeom>
          </p:spPr>
          <p:txBody>
            <a:bodyPr anchor="ctr" rtlCol="false" tIns="24766" lIns="24766" bIns="24766" rIns="24766"/>
            <a:lstStyle/>
            <a:p>
              <a:pPr algn="ctr">
                <a:lnSpc>
                  <a:spcPts val="955"/>
                </a:lnSpc>
                <a:spcBef>
                  <a:spcPct val="0"/>
                </a:spcBef>
              </a:pPr>
            </a:p>
          </p:txBody>
        </p:sp>
      </p:grpSp>
      <p:grpSp>
        <p:nvGrpSpPr>
          <p:cNvPr name="Group 6" id="6"/>
          <p:cNvGrpSpPr/>
          <p:nvPr/>
        </p:nvGrpSpPr>
        <p:grpSpPr>
          <a:xfrm rot="0">
            <a:off x="377645" y="592769"/>
            <a:ext cx="7630499" cy="9154229"/>
            <a:chOff x="0" y="0"/>
            <a:chExt cx="2009679" cy="2410990"/>
          </a:xfrm>
        </p:grpSpPr>
        <p:sp>
          <p:nvSpPr>
            <p:cNvPr name="Freeform 7" id="7"/>
            <p:cNvSpPr/>
            <p:nvPr/>
          </p:nvSpPr>
          <p:spPr>
            <a:xfrm flipH="false" flipV="false" rot="0">
              <a:off x="0" y="0"/>
              <a:ext cx="2009679" cy="2410990"/>
            </a:xfrm>
            <a:custGeom>
              <a:avLst/>
              <a:gdLst/>
              <a:ahLst/>
              <a:cxnLst/>
              <a:rect r="r" b="b" t="t" l="l"/>
              <a:pathLst>
                <a:path h="2410990" w="2009679">
                  <a:moveTo>
                    <a:pt x="0" y="0"/>
                  </a:moveTo>
                  <a:lnTo>
                    <a:pt x="2009679" y="0"/>
                  </a:lnTo>
                  <a:lnTo>
                    <a:pt x="2009679" y="2410990"/>
                  </a:lnTo>
                  <a:lnTo>
                    <a:pt x="0" y="2410990"/>
                  </a:lnTo>
                  <a:close/>
                </a:path>
              </a:pathLst>
            </a:custGeom>
            <a:solidFill>
              <a:srgbClr val="EDEDED"/>
            </a:solidFill>
          </p:spPr>
        </p:sp>
        <p:sp>
          <p:nvSpPr>
            <p:cNvPr name="TextBox 8" id="8"/>
            <p:cNvSpPr txBox="true"/>
            <p:nvPr/>
          </p:nvSpPr>
          <p:spPr>
            <a:xfrm>
              <a:off x="0" y="-38100"/>
              <a:ext cx="2009679" cy="2449090"/>
            </a:xfrm>
            <a:prstGeom prst="rect">
              <a:avLst/>
            </a:prstGeom>
          </p:spPr>
          <p:txBody>
            <a:bodyPr anchor="ctr" rtlCol="false" tIns="50800" lIns="50800" bIns="50800" rIns="50800"/>
            <a:lstStyle/>
            <a:p>
              <a:pPr algn="ctr">
                <a:lnSpc>
                  <a:spcPts val="2659"/>
                </a:lnSpc>
              </a:pPr>
            </a:p>
          </p:txBody>
        </p:sp>
      </p:grpSp>
      <p:pic>
        <p:nvPicPr>
          <p:cNvPr name="Picture 9" id="9"/>
          <p:cNvPicPr>
            <a:picLocks noChangeAspect="true"/>
          </p:cNvPicPr>
          <p:nvPr/>
        </p:nvPicPr>
        <p:blipFill>
          <a:blip r:embed="rId4"/>
          <a:stretch>
            <a:fillRect/>
          </a:stretch>
        </p:blipFill>
        <p:spPr>
          <a:xfrm rot="0">
            <a:off x="260088" y="2534648"/>
            <a:ext cx="7750866" cy="1845444"/>
          </a:xfrm>
          <a:prstGeom prst="rect">
            <a:avLst/>
          </a:prstGeom>
        </p:spPr>
      </p:pic>
      <p:pic>
        <p:nvPicPr>
          <p:cNvPr name="Picture 10" id="10"/>
          <p:cNvPicPr>
            <a:picLocks noChangeAspect="true"/>
          </p:cNvPicPr>
          <p:nvPr/>
        </p:nvPicPr>
        <p:blipFill>
          <a:blip r:embed="rId5"/>
          <a:stretch>
            <a:fillRect/>
          </a:stretch>
        </p:blipFill>
        <p:spPr>
          <a:xfrm rot="0">
            <a:off x="198573" y="4687685"/>
            <a:ext cx="8489044" cy="1968474"/>
          </a:xfrm>
          <a:prstGeom prst="rect">
            <a:avLst/>
          </a:prstGeom>
        </p:spPr>
      </p:pic>
      <p:pic>
        <p:nvPicPr>
          <p:cNvPr name="Picture 11" id="11"/>
          <p:cNvPicPr>
            <a:picLocks noChangeAspect="true"/>
          </p:cNvPicPr>
          <p:nvPr/>
        </p:nvPicPr>
        <p:blipFill>
          <a:blip r:embed="rId6"/>
          <a:stretch>
            <a:fillRect/>
          </a:stretch>
        </p:blipFill>
        <p:spPr>
          <a:xfrm rot="0">
            <a:off x="223362" y="5466132"/>
            <a:ext cx="8191571" cy="1931500"/>
          </a:xfrm>
          <a:prstGeom prst="rect">
            <a:avLst/>
          </a:prstGeom>
        </p:spPr>
      </p:pic>
      <p:pic>
        <p:nvPicPr>
          <p:cNvPr name="Picture 12" id="12"/>
          <p:cNvPicPr>
            <a:picLocks noChangeAspect="true"/>
          </p:cNvPicPr>
          <p:nvPr/>
        </p:nvPicPr>
        <p:blipFill>
          <a:blip r:embed="rId7"/>
          <a:stretch>
            <a:fillRect/>
          </a:stretch>
        </p:blipFill>
        <p:spPr>
          <a:xfrm rot="0">
            <a:off x="626413" y="6635446"/>
            <a:ext cx="3354958" cy="1125398"/>
          </a:xfrm>
          <a:prstGeom prst="rect">
            <a:avLst/>
          </a:prstGeom>
        </p:spPr>
      </p:pic>
      <p:pic>
        <p:nvPicPr>
          <p:cNvPr name="Picture 13" id="13"/>
          <p:cNvPicPr>
            <a:picLocks noChangeAspect="true"/>
          </p:cNvPicPr>
          <p:nvPr/>
        </p:nvPicPr>
        <p:blipFill>
          <a:blip r:embed="rId8"/>
          <a:stretch>
            <a:fillRect/>
          </a:stretch>
        </p:blipFill>
        <p:spPr>
          <a:xfrm rot="0">
            <a:off x="602370" y="7377665"/>
            <a:ext cx="3643471" cy="1079547"/>
          </a:xfrm>
          <a:prstGeom prst="rect">
            <a:avLst/>
          </a:prstGeom>
        </p:spPr>
      </p:pic>
      <p:pic>
        <p:nvPicPr>
          <p:cNvPr name="Picture 14" id="14"/>
          <p:cNvPicPr>
            <a:picLocks noChangeAspect="true"/>
          </p:cNvPicPr>
          <p:nvPr/>
        </p:nvPicPr>
        <p:blipFill>
          <a:blip r:embed="rId9"/>
          <a:stretch>
            <a:fillRect/>
          </a:stretch>
        </p:blipFill>
        <p:spPr>
          <a:xfrm rot="0">
            <a:off x="514119" y="7961741"/>
            <a:ext cx="4702488" cy="1269256"/>
          </a:xfrm>
          <a:prstGeom prst="rect">
            <a:avLst/>
          </a:prstGeom>
        </p:spPr>
      </p:pic>
      <p:pic>
        <p:nvPicPr>
          <p:cNvPr name="Picture 15" id="15"/>
          <p:cNvPicPr>
            <a:picLocks noChangeAspect="true"/>
          </p:cNvPicPr>
          <p:nvPr/>
        </p:nvPicPr>
        <p:blipFill>
          <a:blip r:embed="rId10"/>
          <a:stretch>
            <a:fillRect/>
          </a:stretch>
        </p:blipFill>
        <p:spPr>
          <a:xfrm rot="0">
            <a:off x="8734924" y="2146644"/>
            <a:ext cx="3313046" cy="1112351"/>
          </a:xfrm>
          <a:prstGeom prst="rect">
            <a:avLst/>
          </a:prstGeom>
        </p:spPr>
      </p:pic>
      <p:pic>
        <p:nvPicPr>
          <p:cNvPr name="Picture 16" id="16"/>
          <p:cNvPicPr>
            <a:picLocks noChangeAspect="true"/>
          </p:cNvPicPr>
          <p:nvPr/>
        </p:nvPicPr>
        <p:blipFill>
          <a:blip r:embed="rId11"/>
          <a:stretch>
            <a:fillRect/>
          </a:stretch>
        </p:blipFill>
        <p:spPr>
          <a:xfrm rot="0">
            <a:off x="8687447" y="1371004"/>
            <a:ext cx="3882772" cy="1213367"/>
          </a:xfrm>
          <a:prstGeom prst="rect">
            <a:avLst/>
          </a:prstGeom>
        </p:spPr>
      </p:pic>
      <p:pic>
        <p:nvPicPr>
          <p:cNvPr name="Picture 17" id="17"/>
          <p:cNvPicPr>
            <a:picLocks noChangeAspect="true"/>
          </p:cNvPicPr>
          <p:nvPr/>
        </p:nvPicPr>
        <p:blipFill>
          <a:blip r:embed="rId12"/>
          <a:stretch>
            <a:fillRect/>
          </a:stretch>
        </p:blipFill>
        <p:spPr>
          <a:xfrm rot="0">
            <a:off x="8659058" y="2828600"/>
            <a:ext cx="4223431" cy="1257538"/>
          </a:xfrm>
          <a:prstGeom prst="rect">
            <a:avLst/>
          </a:prstGeom>
        </p:spPr>
      </p:pic>
      <p:sp>
        <p:nvSpPr>
          <p:cNvPr name="TextBox 18" id="18"/>
          <p:cNvSpPr txBox="true"/>
          <p:nvPr/>
        </p:nvSpPr>
        <p:spPr>
          <a:xfrm rot="0">
            <a:off x="598646" y="592769"/>
            <a:ext cx="7887049" cy="1285875"/>
          </a:xfrm>
          <a:prstGeom prst="rect">
            <a:avLst/>
          </a:prstGeom>
        </p:spPr>
        <p:txBody>
          <a:bodyPr anchor="t" rtlCol="false" tIns="0" lIns="0" bIns="0" rIns="0">
            <a:spAutoFit/>
          </a:bodyPr>
          <a:lstStyle/>
          <a:p>
            <a:pPr algn="ctr">
              <a:lnSpc>
                <a:spcPts val="10199"/>
              </a:lnSpc>
            </a:pPr>
            <a:r>
              <a:rPr lang="en-US" b="true" sz="8499">
                <a:solidFill>
                  <a:srgbClr val="E59134"/>
                </a:solidFill>
                <a:latin typeface="League Spartan"/>
                <a:ea typeface="League Spartan"/>
                <a:cs typeface="League Spartan"/>
                <a:sym typeface="League Spartan"/>
              </a:rPr>
              <a:t>HASIL</a:t>
            </a:r>
          </a:p>
        </p:txBody>
      </p:sp>
      <p:sp>
        <p:nvSpPr>
          <p:cNvPr name="TextBox 19" id="19"/>
          <p:cNvSpPr txBox="true"/>
          <p:nvPr/>
        </p:nvSpPr>
        <p:spPr>
          <a:xfrm rot="0">
            <a:off x="-1703135" y="2300918"/>
            <a:ext cx="7887049" cy="681990"/>
          </a:xfrm>
          <a:prstGeom prst="rect">
            <a:avLst/>
          </a:prstGeom>
        </p:spPr>
        <p:txBody>
          <a:bodyPr anchor="t" rtlCol="false" tIns="0" lIns="0" bIns="0" rIns="0">
            <a:spAutoFit/>
          </a:bodyPr>
          <a:lstStyle/>
          <a:p>
            <a:pPr algn="ctr">
              <a:lnSpc>
                <a:spcPts val="5355"/>
              </a:lnSpc>
            </a:pPr>
            <a:r>
              <a:rPr lang="en-US" sz="4500">
                <a:solidFill>
                  <a:srgbClr val="000000"/>
                </a:solidFill>
                <a:latin typeface="Glacial Indifference"/>
                <a:ea typeface="Glacial Indifference"/>
                <a:cs typeface="Glacial Indifference"/>
                <a:sym typeface="Glacial Indifference"/>
              </a:rPr>
              <a:t>Diketahui :</a:t>
            </a:r>
          </a:p>
        </p:txBody>
      </p:sp>
      <p:sp>
        <p:nvSpPr>
          <p:cNvPr name="TextBox 20" id="20"/>
          <p:cNvSpPr txBox="true"/>
          <p:nvPr/>
        </p:nvSpPr>
        <p:spPr>
          <a:xfrm rot="0">
            <a:off x="9144000" y="687705"/>
            <a:ext cx="7887049" cy="681990"/>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Dari kelima iterasi diperoleh: </a:t>
            </a:r>
          </a:p>
        </p:txBody>
      </p:sp>
      <p:pic>
        <p:nvPicPr>
          <p:cNvPr name="Picture 21" id="21"/>
          <p:cNvPicPr>
            <a:picLocks noChangeAspect="true"/>
          </p:cNvPicPr>
          <p:nvPr/>
        </p:nvPicPr>
        <p:blipFill>
          <a:blip r:embed="rId13"/>
          <a:stretch>
            <a:fillRect/>
          </a:stretch>
        </p:blipFill>
        <p:spPr>
          <a:xfrm rot="0">
            <a:off x="285105" y="3433445"/>
            <a:ext cx="7700831" cy="1849710"/>
          </a:xfrm>
          <a:prstGeom prst="rect">
            <a:avLst/>
          </a:prstGeom>
        </p:spPr>
      </p:pic>
      <p:sp>
        <p:nvSpPr>
          <p:cNvPr name="TextBox 22" id="22"/>
          <p:cNvSpPr txBox="true"/>
          <p:nvPr/>
        </p:nvSpPr>
        <p:spPr>
          <a:xfrm rot="0">
            <a:off x="8835068" y="4419223"/>
            <a:ext cx="4955385" cy="509143"/>
          </a:xfrm>
          <a:prstGeom prst="rect">
            <a:avLst/>
          </a:prstGeom>
        </p:spPr>
        <p:txBody>
          <a:bodyPr anchor="t" rtlCol="false" tIns="0" lIns="0" bIns="0" rIns="0">
            <a:spAutoFit/>
          </a:bodyPr>
          <a:lstStyle/>
          <a:p>
            <a:pPr algn="l">
              <a:lnSpc>
                <a:spcPts val="4046"/>
              </a:lnSpc>
            </a:pPr>
            <a:r>
              <a:rPr lang="en-US" sz="3400">
                <a:solidFill>
                  <a:srgbClr val="FFFFFF"/>
                </a:solidFill>
                <a:latin typeface="Glacial Indifference"/>
                <a:ea typeface="Glacial Indifference"/>
                <a:cs typeface="Glacial Indifference"/>
                <a:sym typeface="Glacial Indifference"/>
              </a:rPr>
              <a:t>Dapat disimpulkan bahwa</a:t>
            </a:r>
          </a:p>
        </p:txBody>
      </p:sp>
      <p:pic>
        <p:nvPicPr>
          <p:cNvPr name="Picture 23" id="23"/>
          <p:cNvPicPr>
            <a:picLocks noChangeAspect="true"/>
          </p:cNvPicPr>
          <p:nvPr/>
        </p:nvPicPr>
        <p:blipFill>
          <a:blip r:embed="rId14"/>
          <a:stretch>
            <a:fillRect/>
          </a:stretch>
        </p:blipFill>
        <p:spPr>
          <a:xfrm rot="0">
            <a:off x="13764818" y="4334051"/>
            <a:ext cx="679486" cy="679486"/>
          </a:xfrm>
          <a:prstGeom prst="rect">
            <a:avLst/>
          </a:prstGeom>
        </p:spPr>
      </p:pic>
      <p:sp>
        <p:nvSpPr>
          <p:cNvPr name="TextBox 24" id="24"/>
          <p:cNvSpPr txBox="true"/>
          <p:nvPr/>
        </p:nvSpPr>
        <p:spPr>
          <a:xfrm rot="0">
            <a:off x="14547132" y="4419223"/>
            <a:ext cx="3568080" cy="509143"/>
          </a:xfrm>
          <a:prstGeom prst="rect">
            <a:avLst/>
          </a:prstGeom>
        </p:spPr>
        <p:txBody>
          <a:bodyPr anchor="t" rtlCol="false" tIns="0" lIns="0" bIns="0" rIns="0">
            <a:spAutoFit/>
          </a:bodyPr>
          <a:lstStyle/>
          <a:p>
            <a:pPr algn="l">
              <a:lnSpc>
                <a:spcPts val="4046"/>
              </a:lnSpc>
            </a:pPr>
            <a:r>
              <a:rPr lang="en-US" sz="3400">
                <a:solidFill>
                  <a:srgbClr val="FFFFFF"/>
                </a:solidFill>
                <a:latin typeface="Glacial Indifference"/>
                <a:ea typeface="Glacial Indifference"/>
                <a:cs typeface="Glacial Indifference"/>
                <a:sym typeface="Glacial Indifference"/>
              </a:rPr>
              <a:t>mendekati nilai -9 </a:t>
            </a:r>
          </a:p>
        </p:txBody>
      </p:sp>
      <p:sp>
        <p:nvSpPr>
          <p:cNvPr name="TextBox 25" id="25"/>
          <p:cNvSpPr txBox="true"/>
          <p:nvPr/>
        </p:nvSpPr>
        <p:spPr>
          <a:xfrm rot="0">
            <a:off x="8835068" y="5033222"/>
            <a:ext cx="871996" cy="509143"/>
          </a:xfrm>
          <a:prstGeom prst="rect">
            <a:avLst/>
          </a:prstGeom>
        </p:spPr>
        <p:txBody>
          <a:bodyPr anchor="t" rtlCol="false" tIns="0" lIns="0" bIns="0" rIns="0">
            <a:spAutoFit/>
          </a:bodyPr>
          <a:lstStyle/>
          <a:p>
            <a:pPr algn="l">
              <a:lnSpc>
                <a:spcPts val="4046"/>
              </a:lnSpc>
            </a:pPr>
            <a:r>
              <a:rPr lang="en-US" sz="3400">
                <a:solidFill>
                  <a:srgbClr val="FFFFFF"/>
                </a:solidFill>
                <a:latin typeface="Glacial Indifference"/>
                <a:ea typeface="Glacial Indifference"/>
                <a:cs typeface="Glacial Indifference"/>
                <a:sym typeface="Glacial Indifference"/>
              </a:rPr>
              <a:t>dari</a:t>
            </a:r>
          </a:p>
        </p:txBody>
      </p:sp>
      <p:pic>
        <p:nvPicPr>
          <p:cNvPr name="Picture 26" id="26"/>
          <p:cNvPicPr>
            <a:picLocks noChangeAspect="true"/>
          </p:cNvPicPr>
          <p:nvPr/>
        </p:nvPicPr>
        <p:blipFill>
          <a:blip r:embed="rId15"/>
          <a:stretch>
            <a:fillRect/>
          </a:stretch>
        </p:blipFill>
        <p:spPr>
          <a:xfrm rot="0">
            <a:off x="9688820" y="4856273"/>
            <a:ext cx="2123390" cy="920136"/>
          </a:xfrm>
          <a:prstGeom prst="rect">
            <a:avLst/>
          </a:prstGeom>
        </p:spPr>
      </p:pic>
      <p:sp>
        <p:nvSpPr>
          <p:cNvPr name="TextBox 27" id="27"/>
          <p:cNvSpPr txBox="true"/>
          <p:nvPr/>
        </p:nvSpPr>
        <p:spPr>
          <a:xfrm rot="0">
            <a:off x="11797186" y="5033222"/>
            <a:ext cx="5845355" cy="509143"/>
          </a:xfrm>
          <a:prstGeom prst="rect">
            <a:avLst/>
          </a:prstGeom>
        </p:spPr>
        <p:txBody>
          <a:bodyPr anchor="t" rtlCol="false" tIns="0" lIns="0" bIns="0" rIns="0">
            <a:spAutoFit/>
          </a:bodyPr>
          <a:lstStyle/>
          <a:p>
            <a:pPr algn="l">
              <a:lnSpc>
                <a:spcPts val="4046"/>
              </a:lnSpc>
            </a:pPr>
            <a:r>
              <a:rPr lang="en-US" sz="3400">
                <a:solidFill>
                  <a:srgbClr val="FFFFFF"/>
                </a:solidFill>
                <a:latin typeface="Glacial Indifference"/>
                <a:ea typeface="Glacial Indifference"/>
                <a:cs typeface="Glacial Indifference"/>
                <a:sym typeface="Glacial Indifference"/>
              </a:rPr>
              <a:t>,  a1 mendekati nilai 2,  dan a0  </a:t>
            </a:r>
          </a:p>
        </p:txBody>
      </p:sp>
      <p:sp>
        <p:nvSpPr>
          <p:cNvPr name="TextBox 28" id="28"/>
          <p:cNvSpPr txBox="true"/>
          <p:nvPr/>
        </p:nvSpPr>
        <p:spPr>
          <a:xfrm rot="0">
            <a:off x="8835068" y="5704234"/>
            <a:ext cx="5635950" cy="509143"/>
          </a:xfrm>
          <a:prstGeom prst="rect">
            <a:avLst/>
          </a:prstGeom>
        </p:spPr>
        <p:txBody>
          <a:bodyPr anchor="t" rtlCol="false" tIns="0" lIns="0" bIns="0" rIns="0">
            <a:spAutoFit/>
          </a:bodyPr>
          <a:lstStyle/>
          <a:p>
            <a:pPr algn="l">
              <a:lnSpc>
                <a:spcPts val="4046"/>
              </a:lnSpc>
            </a:pPr>
            <a:r>
              <a:rPr lang="en-US" sz="3400">
                <a:solidFill>
                  <a:srgbClr val="FFFFFF"/>
                </a:solidFill>
                <a:latin typeface="Glacial Indifference"/>
                <a:ea typeface="Glacial Indifference"/>
                <a:cs typeface="Glacial Indifference"/>
                <a:sym typeface="Glacial Indifference"/>
              </a:rPr>
              <a:t>mendekati nilai -99 pada </a:t>
            </a:r>
          </a:p>
        </p:txBody>
      </p:sp>
      <p:pic>
        <p:nvPicPr>
          <p:cNvPr name="Picture 29" id="29"/>
          <p:cNvPicPr>
            <a:picLocks noChangeAspect="true"/>
          </p:cNvPicPr>
          <p:nvPr/>
        </p:nvPicPr>
        <p:blipFill>
          <a:blip r:embed="rId16"/>
          <a:stretch>
            <a:fillRect/>
          </a:stretch>
        </p:blipFill>
        <p:spPr>
          <a:xfrm rot="0">
            <a:off x="13292437" y="5377127"/>
            <a:ext cx="3850416" cy="1207974"/>
          </a:xfrm>
          <a:prstGeom prst="rect">
            <a:avLst/>
          </a:prstGeom>
        </p:spPr>
      </p:pic>
      <p:sp>
        <p:nvSpPr>
          <p:cNvPr name="TextBox 30" id="30"/>
          <p:cNvSpPr txBox="true"/>
          <p:nvPr/>
        </p:nvSpPr>
        <p:spPr>
          <a:xfrm rot="0">
            <a:off x="8866056" y="6892883"/>
            <a:ext cx="7258836" cy="1013968"/>
          </a:xfrm>
          <a:prstGeom prst="rect">
            <a:avLst/>
          </a:prstGeom>
        </p:spPr>
        <p:txBody>
          <a:bodyPr anchor="t" rtlCol="false" tIns="0" lIns="0" bIns="0" rIns="0">
            <a:spAutoFit/>
          </a:bodyPr>
          <a:lstStyle/>
          <a:p>
            <a:pPr algn="l">
              <a:lnSpc>
                <a:spcPts val="4046"/>
              </a:lnSpc>
            </a:pPr>
            <a:r>
              <a:rPr lang="en-US" sz="3400">
                <a:solidFill>
                  <a:srgbClr val="FFFFFF"/>
                </a:solidFill>
                <a:latin typeface="Glacial Indifference"/>
                <a:ea typeface="Glacial Indifference"/>
                <a:cs typeface="Glacial Indifference"/>
                <a:sym typeface="Glacial Indifference"/>
              </a:rPr>
              <a:t>di mana, nilai X sebenarnya, yakni:</a:t>
            </a:r>
          </a:p>
          <a:p>
            <a:pPr algn="l">
              <a:lnSpc>
                <a:spcPts val="4046"/>
              </a:lnSpc>
            </a:pPr>
            <a:r>
              <a:rPr lang="en-US" sz="3400">
                <a:solidFill>
                  <a:srgbClr val="FFFFFF"/>
                </a:solidFill>
                <a:latin typeface="Glacial Indifference"/>
                <a:ea typeface="Glacial Indifference"/>
                <a:cs typeface="Glacial Indifference"/>
                <a:sym typeface="Glacial Indifference"/>
              </a:rPr>
              <a:t> X = 9 dan X = -11</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63632" y="-264957"/>
            <a:ext cx="10816914" cy="10816914"/>
          </a:xfrm>
          <a:custGeom>
            <a:avLst/>
            <a:gdLst/>
            <a:ahLst/>
            <a:cxnLst/>
            <a:rect r="r" b="b" t="t" l="l"/>
            <a:pathLst>
              <a:path h="10816914" w="10816914">
                <a:moveTo>
                  <a:pt x="0" y="0"/>
                </a:moveTo>
                <a:lnTo>
                  <a:pt x="10816913" y="0"/>
                </a:lnTo>
                <a:lnTo>
                  <a:pt x="10816913"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15258" y="3131420"/>
            <a:ext cx="18718516" cy="4024159"/>
            <a:chOff x="0" y="0"/>
            <a:chExt cx="13651561" cy="2934851"/>
          </a:xfrm>
        </p:grpSpPr>
        <p:sp>
          <p:nvSpPr>
            <p:cNvPr name="Freeform 5" id="5"/>
            <p:cNvSpPr/>
            <p:nvPr/>
          </p:nvSpPr>
          <p:spPr>
            <a:xfrm flipH="false" flipV="false" rot="0">
              <a:off x="0" y="0"/>
              <a:ext cx="13651561" cy="2934851"/>
            </a:xfrm>
            <a:custGeom>
              <a:avLst/>
              <a:gdLst/>
              <a:ahLst/>
              <a:cxnLst/>
              <a:rect r="r" b="b" t="t" l="l"/>
              <a:pathLst>
                <a:path h="2934851" w="13651561">
                  <a:moveTo>
                    <a:pt x="0" y="0"/>
                  </a:moveTo>
                  <a:lnTo>
                    <a:pt x="13651561" y="0"/>
                  </a:lnTo>
                  <a:lnTo>
                    <a:pt x="13651561" y="2934851"/>
                  </a:lnTo>
                  <a:lnTo>
                    <a:pt x="0" y="2934851"/>
                  </a:lnTo>
                  <a:close/>
                </a:path>
              </a:pathLst>
            </a:custGeom>
            <a:solidFill>
              <a:srgbClr val="4F406B"/>
            </a:solidFill>
          </p:spPr>
        </p:sp>
        <p:sp>
          <p:nvSpPr>
            <p:cNvPr name="TextBox 6" id="6"/>
            <p:cNvSpPr txBox="true"/>
            <p:nvPr/>
          </p:nvSpPr>
          <p:spPr>
            <a:xfrm>
              <a:off x="0" y="-19050"/>
              <a:ext cx="13651561" cy="2953901"/>
            </a:xfrm>
            <a:prstGeom prst="rect">
              <a:avLst/>
            </a:prstGeom>
          </p:spPr>
          <p:txBody>
            <a:bodyPr anchor="ctr" rtlCol="false" tIns="24766" lIns="24766" bIns="24766" rIns="24766"/>
            <a:lstStyle/>
            <a:p>
              <a:pPr algn="ctr">
                <a:lnSpc>
                  <a:spcPts val="955"/>
                </a:lnSpc>
                <a:spcBef>
                  <a:spcPct val="0"/>
                </a:spcBef>
              </a:pPr>
            </a:p>
          </p:txBody>
        </p:sp>
      </p:grpSp>
      <p:sp>
        <p:nvSpPr>
          <p:cNvPr name="TextBox 7" id="7"/>
          <p:cNvSpPr txBox="true"/>
          <p:nvPr/>
        </p:nvSpPr>
        <p:spPr>
          <a:xfrm rot="0">
            <a:off x="1541090" y="4271822"/>
            <a:ext cx="15205820" cy="885825"/>
          </a:xfrm>
          <a:prstGeom prst="rect">
            <a:avLst/>
          </a:prstGeom>
        </p:spPr>
        <p:txBody>
          <a:bodyPr anchor="t" rtlCol="false" tIns="0" lIns="0" bIns="0" rIns="0">
            <a:spAutoFit/>
          </a:bodyPr>
          <a:lstStyle/>
          <a:p>
            <a:pPr algn="ctr">
              <a:lnSpc>
                <a:spcPts val="7080"/>
              </a:lnSpc>
            </a:pPr>
            <a:r>
              <a:rPr lang="en-US" b="true" sz="5900">
                <a:solidFill>
                  <a:srgbClr val="FFBD59"/>
                </a:solidFill>
                <a:latin typeface="League Spartan"/>
                <a:ea typeface="League Spartan"/>
                <a:cs typeface="League Spartan"/>
                <a:sym typeface="League Spartan"/>
              </a:rPr>
              <a:t>APLIKASI DALAM KEHIDUPAN NYATA</a:t>
            </a:r>
          </a:p>
        </p:txBody>
      </p:sp>
      <p:sp>
        <p:nvSpPr>
          <p:cNvPr name="TextBox 8" id="8"/>
          <p:cNvSpPr txBox="true"/>
          <p:nvPr/>
        </p:nvSpPr>
        <p:spPr>
          <a:xfrm rot="0">
            <a:off x="1541090" y="5465268"/>
            <a:ext cx="15205820" cy="695325"/>
          </a:xfrm>
          <a:prstGeom prst="rect">
            <a:avLst/>
          </a:prstGeom>
        </p:spPr>
        <p:txBody>
          <a:bodyPr anchor="t" rtlCol="false" tIns="0" lIns="0" bIns="0" rIns="0">
            <a:spAutoFit/>
          </a:bodyPr>
          <a:lstStyle/>
          <a:p>
            <a:pPr algn="ctr">
              <a:lnSpc>
                <a:spcPts val="5400"/>
              </a:lnSpc>
            </a:pPr>
            <a:r>
              <a:rPr lang="en-US" b="true" sz="4500">
                <a:solidFill>
                  <a:srgbClr val="FFFFFF"/>
                </a:solidFill>
                <a:latin typeface="Glacial Indifference Bold"/>
                <a:ea typeface="Glacial Indifference Bold"/>
                <a:cs typeface="Glacial Indifference Bold"/>
                <a:sym typeface="Glacial Indifference Bold"/>
              </a:rPr>
              <a:t>PADA FAKTORISASI PANGKAT 3</a:t>
            </a:r>
          </a:p>
        </p:txBody>
      </p:sp>
      <p:sp>
        <p:nvSpPr>
          <p:cNvPr name="Freeform 9" id="9"/>
          <p:cNvSpPr/>
          <p:nvPr/>
        </p:nvSpPr>
        <p:spPr>
          <a:xfrm flipH="false" flipV="false" rot="-2966971">
            <a:off x="14009851" y="-1816109"/>
            <a:ext cx="5999962" cy="5689619"/>
          </a:xfrm>
          <a:custGeom>
            <a:avLst/>
            <a:gdLst/>
            <a:ahLst/>
            <a:cxnLst/>
            <a:rect r="r" b="b" t="t" l="l"/>
            <a:pathLst>
              <a:path h="5689619" w="5999962">
                <a:moveTo>
                  <a:pt x="0" y="0"/>
                </a:moveTo>
                <a:lnTo>
                  <a:pt x="5999961" y="0"/>
                </a:lnTo>
                <a:lnTo>
                  <a:pt x="5999961" y="5689618"/>
                </a:lnTo>
                <a:lnTo>
                  <a:pt x="0" y="56896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2966971">
            <a:off x="-1458891" y="5758566"/>
            <a:ext cx="5999962" cy="5689619"/>
          </a:xfrm>
          <a:custGeom>
            <a:avLst/>
            <a:gdLst/>
            <a:ahLst/>
            <a:cxnLst/>
            <a:rect r="r" b="b" t="t" l="l"/>
            <a:pathLst>
              <a:path h="5689619" w="5999962">
                <a:moveTo>
                  <a:pt x="0" y="0"/>
                </a:moveTo>
                <a:lnTo>
                  <a:pt x="5999962" y="0"/>
                </a:lnTo>
                <a:lnTo>
                  <a:pt x="5999962" y="5689618"/>
                </a:lnTo>
                <a:lnTo>
                  <a:pt x="0" y="56896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60226" y="360119"/>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95923" y="1028700"/>
            <a:ext cx="16496154" cy="8410660"/>
            <a:chOff x="0" y="0"/>
            <a:chExt cx="12030775" cy="6133960"/>
          </a:xfrm>
        </p:grpSpPr>
        <p:sp>
          <p:nvSpPr>
            <p:cNvPr name="Freeform 5" id="5"/>
            <p:cNvSpPr/>
            <p:nvPr/>
          </p:nvSpPr>
          <p:spPr>
            <a:xfrm flipH="false" flipV="false" rot="0">
              <a:off x="0" y="0"/>
              <a:ext cx="12030775" cy="6133960"/>
            </a:xfrm>
            <a:custGeom>
              <a:avLst/>
              <a:gdLst/>
              <a:ahLst/>
              <a:cxnLst/>
              <a:rect r="r" b="b" t="t" l="l"/>
              <a:pathLst>
                <a:path h="6133960" w="12030775">
                  <a:moveTo>
                    <a:pt x="0" y="0"/>
                  </a:moveTo>
                  <a:lnTo>
                    <a:pt x="12030775" y="0"/>
                  </a:lnTo>
                  <a:lnTo>
                    <a:pt x="12030775" y="6133960"/>
                  </a:lnTo>
                  <a:lnTo>
                    <a:pt x="0" y="6133960"/>
                  </a:lnTo>
                  <a:close/>
                </a:path>
              </a:pathLst>
            </a:custGeom>
            <a:solidFill>
              <a:srgbClr val="4F406B"/>
            </a:solidFill>
          </p:spPr>
        </p:sp>
        <p:sp>
          <p:nvSpPr>
            <p:cNvPr name="TextBox 6" id="6"/>
            <p:cNvSpPr txBox="true"/>
            <p:nvPr/>
          </p:nvSpPr>
          <p:spPr>
            <a:xfrm>
              <a:off x="0" y="-19050"/>
              <a:ext cx="12030775" cy="6153010"/>
            </a:xfrm>
            <a:prstGeom prst="rect">
              <a:avLst/>
            </a:prstGeom>
          </p:spPr>
          <p:txBody>
            <a:bodyPr anchor="ctr" rtlCol="false" tIns="24766" lIns="24766" bIns="24766" rIns="24766"/>
            <a:lstStyle/>
            <a:p>
              <a:pPr algn="ctr">
                <a:lnSpc>
                  <a:spcPts val="955"/>
                </a:lnSpc>
                <a:spcBef>
                  <a:spcPct val="0"/>
                </a:spcBef>
              </a:pPr>
            </a:p>
          </p:txBody>
        </p:sp>
      </p:grpSp>
      <p:sp>
        <p:nvSpPr>
          <p:cNvPr name="Freeform 7" id="7"/>
          <p:cNvSpPr/>
          <p:nvPr/>
        </p:nvSpPr>
        <p:spPr>
          <a:xfrm flipH="true" flipV="false" rot="0">
            <a:off x="14219530" y="8250157"/>
            <a:ext cx="3831424" cy="2016287"/>
          </a:xfrm>
          <a:custGeom>
            <a:avLst/>
            <a:gdLst/>
            <a:ahLst/>
            <a:cxnLst/>
            <a:rect r="r" b="b" t="t" l="l"/>
            <a:pathLst>
              <a:path h="2016287" w="3831424">
                <a:moveTo>
                  <a:pt x="3831424" y="0"/>
                </a:moveTo>
                <a:lnTo>
                  <a:pt x="0" y="0"/>
                </a:lnTo>
                <a:lnTo>
                  <a:pt x="0" y="2016286"/>
                </a:lnTo>
                <a:lnTo>
                  <a:pt x="3831424" y="2016286"/>
                </a:lnTo>
                <a:lnTo>
                  <a:pt x="38314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6271" y="6537264"/>
            <a:ext cx="6198797" cy="2624245"/>
          </a:xfrm>
          <a:custGeom>
            <a:avLst/>
            <a:gdLst/>
            <a:ahLst/>
            <a:cxnLst/>
            <a:rect r="r" b="b" t="t" l="l"/>
            <a:pathLst>
              <a:path h="2624245" w="6198797">
                <a:moveTo>
                  <a:pt x="0" y="0"/>
                </a:moveTo>
                <a:lnTo>
                  <a:pt x="6198797" y="0"/>
                </a:lnTo>
                <a:lnTo>
                  <a:pt x="6198797" y="2624245"/>
                </a:lnTo>
                <a:lnTo>
                  <a:pt x="0" y="2624245"/>
                </a:lnTo>
                <a:lnTo>
                  <a:pt x="0" y="0"/>
                </a:lnTo>
                <a:close/>
              </a:path>
            </a:pathLst>
          </a:custGeom>
          <a:blipFill>
            <a:blip r:embed="rId6"/>
            <a:stretch>
              <a:fillRect l="0" t="0" r="0" b="0"/>
            </a:stretch>
          </a:blipFill>
        </p:spPr>
      </p:sp>
      <p:grpSp>
        <p:nvGrpSpPr>
          <p:cNvPr name="Group 9" id="9"/>
          <p:cNvGrpSpPr/>
          <p:nvPr/>
        </p:nvGrpSpPr>
        <p:grpSpPr>
          <a:xfrm rot="0">
            <a:off x="6343534" y="5402325"/>
            <a:ext cx="5600931" cy="751551"/>
            <a:chOff x="0" y="0"/>
            <a:chExt cx="1475142" cy="197939"/>
          </a:xfrm>
        </p:grpSpPr>
        <p:sp>
          <p:nvSpPr>
            <p:cNvPr name="Freeform 10" id="10"/>
            <p:cNvSpPr/>
            <p:nvPr/>
          </p:nvSpPr>
          <p:spPr>
            <a:xfrm flipH="false" flipV="false" rot="0">
              <a:off x="0" y="0"/>
              <a:ext cx="1475142" cy="197939"/>
            </a:xfrm>
            <a:custGeom>
              <a:avLst/>
              <a:gdLst/>
              <a:ahLst/>
              <a:cxnLst/>
              <a:rect r="r" b="b" t="t" l="l"/>
              <a:pathLst>
                <a:path h="197939" w="1475142">
                  <a:moveTo>
                    <a:pt x="0" y="0"/>
                  </a:moveTo>
                  <a:lnTo>
                    <a:pt x="1475142" y="0"/>
                  </a:lnTo>
                  <a:lnTo>
                    <a:pt x="1475142" y="197939"/>
                  </a:lnTo>
                  <a:lnTo>
                    <a:pt x="0" y="197939"/>
                  </a:lnTo>
                  <a:close/>
                </a:path>
              </a:pathLst>
            </a:custGeom>
            <a:solidFill>
              <a:srgbClr val="000000">
                <a:alpha val="0"/>
              </a:srgbClr>
            </a:solidFill>
            <a:ln w="47625" cap="sq">
              <a:solidFill>
                <a:srgbClr val="FFFFFF"/>
              </a:solidFill>
              <a:prstDash val="solid"/>
              <a:miter/>
            </a:ln>
          </p:spPr>
        </p:sp>
        <p:sp>
          <p:nvSpPr>
            <p:cNvPr name="TextBox 11" id="11"/>
            <p:cNvSpPr txBox="true"/>
            <p:nvPr/>
          </p:nvSpPr>
          <p:spPr>
            <a:xfrm>
              <a:off x="0" y="-38100"/>
              <a:ext cx="1475142" cy="236039"/>
            </a:xfrm>
            <a:prstGeom prst="rect">
              <a:avLst/>
            </a:prstGeom>
          </p:spPr>
          <p:txBody>
            <a:bodyPr anchor="ctr" rtlCol="false" tIns="50800" lIns="50800" bIns="50800" rIns="50800"/>
            <a:lstStyle/>
            <a:p>
              <a:pPr algn="ctr">
                <a:lnSpc>
                  <a:spcPts val="2659"/>
                </a:lnSpc>
              </a:pPr>
            </a:p>
          </p:txBody>
        </p:sp>
      </p:grpSp>
      <p:pic>
        <p:nvPicPr>
          <p:cNvPr name="Picture 12" id="12"/>
          <p:cNvPicPr>
            <a:picLocks noChangeAspect="true"/>
          </p:cNvPicPr>
          <p:nvPr/>
        </p:nvPicPr>
        <p:blipFill>
          <a:blip r:embed="rId7"/>
          <a:stretch>
            <a:fillRect/>
          </a:stretch>
        </p:blipFill>
        <p:spPr>
          <a:xfrm rot="0">
            <a:off x="5940364" y="4957266"/>
            <a:ext cx="6407272" cy="1622621"/>
          </a:xfrm>
          <a:prstGeom prst="rect">
            <a:avLst/>
          </a:prstGeom>
        </p:spPr>
      </p:pic>
      <p:sp>
        <p:nvSpPr>
          <p:cNvPr name="TextBox 13" id="13"/>
          <p:cNvSpPr txBox="true"/>
          <p:nvPr/>
        </p:nvSpPr>
        <p:spPr>
          <a:xfrm rot="0">
            <a:off x="1798342" y="199940"/>
            <a:ext cx="14691315" cy="647700"/>
          </a:xfrm>
          <a:prstGeom prst="rect">
            <a:avLst/>
          </a:prstGeom>
        </p:spPr>
        <p:txBody>
          <a:bodyPr anchor="t" rtlCol="false" tIns="0" lIns="0" bIns="0" rIns="0">
            <a:spAutoFit/>
          </a:bodyPr>
          <a:lstStyle/>
          <a:p>
            <a:pPr algn="ctr">
              <a:lnSpc>
                <a:spcPts val="5160"/>
              </a:lnSpc>
            </a:pPr>
            <a:r>
              <a:rPr lang="en-US" b="true" sz="4300">
                <a:solidFill>
                  <a:srgbClr val="FFBD59"/>
                </a:solidFill>
                <a:latin typeface="League Spartan"/>
                <a:ea typeface="League Spartan"/>
                <a:cs typeface="League Spartan"/>
                <a:sym typeface="League Spartan"/>
              </a:rPr>
              <a:t>APLIKASI DALAM KEHIDUPAN NYATA</a:t>
            </a:r>
          </a:p>
        </p:txBody>
      </p:sp>
      <p:sp>
        <p:nvSpPr>
          <p:cNvPr name="TextBox 14" id="14"/>
          <p:cNvSpPr txBox="true"/>
          <p:nvPr/>
        </p:nvSpPr>
        <p:spPr>
          <a:xfrm rot="0">
            <a:off x="1798342" y="1301931"/>
            <a:ext cx="14691315" cy="681990"/>
          </a:xfrm>
          <a:prstGeom prst="rect">
            <a:avLst/>
          </a:prstGeom>
        </p:spPr>
        <p:txBody>
          <a:bodyPr anchor="t" rtlCol="false" tIns="0" lIns="0" bIns="0" rIns="0">
            <a:spAutoFit/>
          </a:bodyPr>
          <a:lstStyle/>
          <a:p>
            <a:pPr algn="ctr">
              <a:lnSpc>
                <a:spcPts val="5355"/>
              </a:lnSpc>
            </a:pPr>
            <a:r>
              <a:rPr lang="en-US" b="true" sz="4500">
                <a:solidFill>
                  <a:srgbClr val="FFFFFF"/>
                </a:solidFill>
                <a:latin typeface="Glacial Indifference Bold"/>
                <a:ea typeface="Glacial Indifference Bold"/>
                <a:cs typeface="Glacial Indifference Bold"/>
                <a:sym typeface="Glacial Indifference Bold"/>
              </a:rPr>
              <a:t>Analisis Frekuensi Alami pada Struktur Jembatan</a:t>
            </a:r>
          </a:p>
        </p:txBody>
      </p:sp>
      <p:sp>
        <p:nvSpPr>
          <p:cNvPr name="TextBox 15" id="15"/>
          <p:cNvSpPr txBox="true"/>
          <p:nvPr/>
        </p:nvSpPr>
        <p:spPr>
          <a:xfrm rot="0">
            <a:off x="1323004" y="2431596"/>
            <a:ext cx="15641991" cy="1460373"/>
          </a:xfrm>
          <a:prstGeom prst="rect">
            <a:avLst/>
          </a:prstGeom>
        </p:spPr>
        <p:txBody>
          <a:bodyPr anchor="t" rtlCol="false" tIns="0" lIns="0" bIns="0" rIns="0">
            <a:spAutoFit/>
          </a:bodyPr>
          <a:lstStyle/>
          <a:p>
            <a:pPr algn="just">
              <a:lnSpc>
                <a:spcPts val="2855"/>
              </a:lnSpc>
            </a:pPr>
            <a:r>
              <a:rPr lang="en-US" sz="2399">
                <a:solidFill>
                  <a:srgbClr val="FFFFFF"/>
                </a:solidFill>
                <a:latin typeface="Glacial Indifference"/>
                <a:ea typeface="Glacial Indifference"/>
                <a:cs typeface="Glacial Indifference"/>
                <a:sym typeface="Glacial Indifference"/>
              </a:rPr>
              <a:t>Dalam rekayasa sipil, terutama pada jembatan, salah satu aspek yang paling penting adalah memastikan bahwa frekuensi struktur tidak berdekatan dengan frekuensi beban eksternal (seperti angin atau getaran lalu lintas). Jika ada resonansi (peristiwa getaran yang menyebabkan benda lain bergetar dengan amplitudo yang lebih tinggi), struktur bisa saja mengalami kerusakan serius. </a:t>
            </a:r>
          </a:p>
        </p:txBody>
      </p:sp>
      <p:sp>
        <p:nvSpPr>
          <p:cNvPr name="TextBox 16" id="16"/>
          <p:cNvSpPr txBox="true"/>
          <p:nvPr/>
        </p:nvSpPr>
        <p:spPr>
          <a:xfrm rot="0">
            <a:off x="1323004" y="4135607"/>
            <a:ext cx="15641991" cy="1098423"/>
          </a:xfrm>
          <a:prstGeom prst="rect">
            <a:avLst/>
          </a:prstGeom>
        </p:spPr>
        <p:txBody>
          <a:bodyPr anchor="t" rtlCol="false" tIns="0" lIns="0" bIns="0" rIns="0">
            <a:spAutoFit/>
          </a:bodyPr>
          <a:lstStyle/>
          <a:p>
            <a:pPr algn="just">
              <a:lnSpc>
                <a:spcPts val="2855"/>
              </a:lnSpc>
            </a:pPr>
            <a:r>
              <a:rPr lang="en-US" sz="2399">
                <a:solidFill>
                  <a:srgbClr val="FFFFFF"/>
                </a:solidFill>
                <a:latin typeface="Glacial Indifference"/>
                <a:ea typeface="Glacial Indifference"/>
                <a:cs typeface="Glacial Indifference"/>
                <a:sym typeface="Glacial Indifference"/>
              </a:rPr>
              <a:t>Untuk menganalisis frekuensi alami ini, insinyur akan menyusun model matematis struktur. Dalam sistem dengan tiga elemen yang berinteraksi (misalnya tiga massa yang terhubung oleh pegas dan peredam), persamaan karakteristik yang diperoleh sering kali berbentuk polinomial berderajat tiga, misalnya:</a:t>
            </a:r>
          </a:p>
        </p:txBody>
      </p:sp>
      <p:sp>
        <p:nvSpPr>
          <p:cNvPr name="TextBox 17" id="17"/>
          <p:cNvSpPr txBox="true"/>
          <p:nvPr/>
        </p:nvSpPr>
        <p:spPr>
          <a:xfrm rot="0">
            <a:off x="8166214" y="6600087"/>
            <a:ext cx="7969028" cy="2546223"/>
          </a:xfrm>
          <a:prstGeom prst="rect">
            <a:avLst/>
          </a:prstGeom>
        </p:spPr>
        <p:txBody>
          <a:bodyPr anchor="t" rtlCol="false" tIns="0" lIns="0" bIns="0" rIns="0">
            <a:spAutoFit/>
          </a:bodyPr>
          <a:lstStyle/>
          <a:p>
            <a:pPr algn="just">
              <a:lnSpc>
                <a:spcPts val="2855"/>
              </a:lnSpc>
            </a:pPr>
            <a:r>
              <a:rPr lang="en-US" sz="2399">
                <a:solidFill>
                  <a:srgbClr val="FFFFFF"/>
                </a:solidFill>
                <a:latin typeface="Glacial Indifference"/>
                <a:ea typeface="Glacial Indifference"/>
                <a:cs typeface="Glacial Indifference"/>
                <a:sym typeface="Glacial Indifference"/>
              </a:rPr>
              <a:t>Dengan menggunakan penyelesaian faktorisasi derajat 3, insinyur dapat menghitung akar persamaan dengan akurasi yang tinggi. Solusi akar tersebut kemudian digunakan untuk menentukan nilai-nilai frekuensi alami. Jika salah satu akar (misalnya λ1​) mendekati frekuensi getaran beban yang diperkirakan, maka segera diperlukan evaluasi ulang dan modifikasi desain agar resonansi tidak terjadi.</a:t>
            </a:r>
          </a:p>
        </p:txBody>
      </p:sp>
    </p:spTree>
  </p:cSld>
  <p:clrMapOvr>
    <a:masterClrMapping/>
  </p:clrMapOvr>
  <p:transition spd="fast">
    <p:wipe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63632" y="-264957"/>
            <a:ext cx="10816914" cy="10816914"/>
          </a:xfrm>
          <a:custGeom>
            <a:avLst/>
            <a:gdLst/>
            <a:ahLst/>
            <a:cxnLst/>
            <a:rect r="r" b="b" t="t" l="l"/>
            <a:pathLst>
              <a:path h="10816914" w="10816914">
                <a:moveTo>
                  <a:pt x="0" y="0"/>
                </a:moveTo>
                <a:lnTo>
                  <a:pt x="10816913" y="0"/>
                </a:lnTo>
                <a:lnTo>
                  <a:pt x="10816913"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15258" y="3131420"/>
            <a:ext cx="18718516" cy="4024159"/>
            <a:chOff x="0" y="0"/>
            <a:chExt cx="13651561" cy="2934851"/>
          </a:xfrm>
        </p:grpSpPr>
        <p:sp>
          <p:nvSpPr>
            <p:cNvPr name="Freeform 5" id="5"/>
            <p:cNvSpPr/>
            <p:nvPr/>
          </p:nvSpPr>
          <p:spPr>
            <a:xfrm flipH="false" flipV="false" rot="0">
              <a:off x="0" y="0"/>
              <a:ext cx="13651561" cy="2934851"/>
            </a:xfrm>
            <a:custGeom>
              <a:avLst/>
              <a:gdLst/>
              <a:ahLst/>
              <a:cxnLst/>
              <a:rect r="r" b="b" t="t" l="l"/>
              <a:pathLst>
                <a:path h="2934851" w="13651561">
                  <a:moveTo>
                    <a:pt x="0" y="0"/>
                  </a:moveTo>
                  <a:lnTo>
                    <a:pt x="13651561" y="0"/>
                  </a:lnTo>
                  <a:lnTo>
                    <a:pt x="13651561" y="2934851"/>
                  </a:lnTo>
                  <a:lnTo>
                    <a:pt x="0" y="2934851"/>
                  </a:lnTo>
                  <a:close/>
                </a:path>
              </a:pathLst>
            </a:custGeom>
            <a:solidFill>
              <a:srgbClr val="4F406B"/>
            </a:solidFill>
          </p:spPr>
        </p:sp>
        <p:sp>
          <p:nvSpPr>
            <p:cNvPr name="TextBox 6" id="6"/>
            <p:cNvSpPr txBox="true"/>
            <p:nvPr/>
          </p:nvSpPr>
          <p:spPr>
            <a:xfrm>
              <a:off x="0" y="-19050"/>
              <a:ext cx="13651561" cy="2953901"/>
            </a:xfrm>
            <a:prstGeom prst="rect">
              <a:avLst/>
            </a:prstGeom>
          </p:spPr>
          <p:txBody>
            <a:bodyPr anchor="ctr" rtlCol="false" tIns="24766" lIns="24766" bIns="24766" rIns="24766"/>
            <a:lstStyle/>
            <a:p>
              <a:pPr algn="ctr">
                <a:lnSpc>
                  <a:spcPts val="955"/>
                </a:lnSpc>
                <a:spcBef>
                  <a:spcPct val="0"/>
                </a:spcBef>
              </a:pPr>
            </a:p>
          </p:txBody>
        </p:sp>
      </p:grpSp>
      <p:sp>
        <p:nvSpPr>
          <p:cNvPr name="TextBox 7" id="7"/>
          <p:cNvSpPr txBox="true"/>
          <p:nvPr/>
        </p:nvSpPr>
        <p:spPr>
          <a:xfrm rot="0">
            <a:off x="1541090" y="4162011"/>
            <a:ext cx="15205820" cy="1285875"/>
          </a:xfrm>
          <a:prstGeom prst="rect">
            <a:avLst/>
          </a:prstGeom>
        </p:spPr>
        <p:txBody>
          <a:bodyPr anchor="t" rtlCol="false" tIns="0" lIns="0" bIns="0" rIns="0">
            <a:spAutoFit/>
          </a:bodyPr>
          <a:lstStyle/>
          <a:p>
            <a:pPr algn="ctr">
              <a:lnSpc>
                <a:spcPts val="10199"/>
              </a:lnSpc>
            </a:pPr>
            <a:r>
              <a:rPr lang="en-US" b="true" sz="8499">
                <a:solidFill>
                  <a:srgbClr val="FFBD59"/>
                </a:solidFill>
                <a:latin typeface="League Spartan"/>
                <a:ea typeface="League Spartan"/>
                <a:cs typeface="League Spartan"/>
                <a:sym typeface="League Spartan"/>
              </a:rPr>
              <a:t>TERIMA KASIH</a:t>
            </a:r>
          </a:p>
        </p:txBody>
      </p:sp>
      <p:sp>
        <p:nvSpPr>
          <p:cNvPr name="TextBox 8" id="8"/>
          <p:cNvSpPr txBox="true"/>
          <p:nvPr/>
        </p:nvSpPr>
        <p:spPr>
          <a:xfrm rot="0">
            <a:off x="1541090" y="5436290"/>
            <a:ext cx="15205820" cy="695325"/>
          </a:xfrm>
          <a:prstGeom prst="rect">
            <a:avLst/>
          </a:prstGeom>
        </p:spPr>
        <p:txBody>
          <a:bodyPr anchor="t" rtlCol="false" tIns="0" lIns="0" bIns="0" rIns="0">
            <a:spAutoFit/>
          </a:bodyPr>
          <a:lstStyle/>
          <a:p>
            <a:pPr algn="ctr">
              <a:lnSpc>
                <a:spcPts val="5400"/>
              </a:lnSpc>
            </a:pPr>
            <a:r>
              <a:rPr lang="en-US" b="true" sz="4500">
                <a:solidFill>
                  <a:srgbClr val="FFFFFF"/>
                </a:solidFill>
                <a:latin typeface="Glacial Indifference Bold"/>
                <a:ea typeface="Glacial Indifference Bold"/>
                <a:cs typeface="Glacial Indifference Bold"/>
                <a:sym typeface="Glacial Indifference Bold"/>
              </a:rPr>
              <a:t> </a:t>
            </a:r>
            <a:r>
              <a:rPr lang="en-US" b="true" sz="4500">
                <a:solidFill>
                  <a:srgbClr val="FFFFFF"/>
                </a:solidFill>
                <a:latin typeface="Glacial Indifference Bold"/>
                <a:ea typeface="Glacial Indifference Bold"/>
                <a:cs typeface="Glacial Indifference Bold"/>
                <a:sym typeface="Glacial Indifference Bold"/>
              </a:rPr>
              <a:t>Ke</a:t>
            </a:r>
            <a:r>
              <a:rPr lang="en-US" b="true" sz="4500">
                <a:solidFill>
                  <a:srgbClr val="FFFFFF"/>
                </a:solidFill>
                <a:latin typeface="Glacial Indifference Bold"/>
                <a:ea typeface="Glacial Indifference Bold"/>
                <a:cs typeface="Glacial Indifference Bold"/>
                <a:sym typeface="Glacial Indifference Bold"/>
              </a:rPr>
              <a:t>EP UP THE GOOD WORK!</a:t>
            </a:r>
          </a:p>
        </p:txBody>
      </p:sp>
      <p:sp>
        <p:nvSpPr>
          <p:cNvPr name="Freeform 9" id="9"/>
          <p:cNvSpPr/>
          <p:nvPr/>
        </p:nvSpPr>
        <p:spPr>
          <a:xfrm flipH="false" flipV="false" rot="-1014762">
            <a:off x="13150211" y="6195512"/>
            <a:ext cx="5999962" cy="5689619"/>
          </a:xfrm>
          <a:custGeom>
            <a:avLst/>
            <a:gdLst/>
            <a:ahLst/>
            <a:cxnLst/>
            <a:rect r="r" b="b" t="t" l="l"/>
            <a:pathLst>
              <a:path h="5689619" w="5999962">
                <a:moveTo>
                  <a:pt x="0" y="0"/>
                </a:moveTo>
                <a:lnTo>
                  <a:pt x="5999962" y="0"/>
                </a:lnTo>
                <a:lnTo>
                  <a:pt x="5999962" y="5689619"/>
                </a:lnTo>
                <a:lnTo>
                  <a:pt x="0" y="56896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49712">
            <a:off x="-1259985" y="-1527941"/>
            <a:ext cx="5999962" cy="5689619"/>
          </a:xfrm>
          <a:custGeom>
            <a:avLst/>
            <a:gdLst/>
            <a:ahLst/>
            <a:cxnLst/>
            <a:rect r="r" b="b" t="t" l="l"/>
            <a:pathLst>
              <a:path h="5689619" w="5999962">
                <a:moveTo>
                  <a:pt x="0" y="0"/>
                </a:moveTo>
                <a:lnTo>
                  <a:pt x="5999962" y="0"/>
                </a:lnTo>
                <a:lnTo>
                  <a:pt x="5999962" y="5689619"/>
                </a:lnTo>
                <a:lnTo>
                  <a:pt x="0" y="56896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grpSp>
        <p:nvGrpSpPr>
          <p:cNvPr name="Group 2" id="2"/>
          <p:cNvGrpSpPr/>
          <p:nvPr/>
        </p:nvGrpSpPr>
        <p:grpSpPr>
          <a:xfrm rot="0">
            <a:off x="530491" y="591455"/>
            <a:ext cx="17227018" cy="9104091"/>
            <a:chOff x="0" y="0"/>
            <a:chExt cx="12563799" cy="6639685"/>
          </a:xfrm>
        </p:grpSpPr>
        <p:sp>
          <p:nvSpPr>
            <p:cNvPr name="Freeform 3" id="3"/>
            <p:cNvSpPr/>
            <p:nvPr/>
          </p:nvSpPr>
          <p:spPr>
            <a:xfrm flipH="false" flipV="false" rot="0">
              <a:off x="0" y="0"/>
              <a:ext cx="12563799" cy="6639685"/>
            </a:xfrm>
            <a:custGeom>
              <a:avLst/>
              <a:gdLst/>
              <a:ahLst/>
              <a:cxnLst/>
              <a:rect r="r" b="b" t="t" l="l"/>
              <a:pathLst>
                <a:path h="6639685" w="12563799">
                  <a:moveTo>
                    <a:pt x="0" y="0"/>
                  </a:moveTo>
                  <a:lnTo>
                    <a:pt x="12563799" y="0"/>
                  </a:lnTo>
                  <a:lnTo>
                    <a:pt x="12563799" y="6639685"/>
                  </a:lnTo>
                  <a:lnTo>
                    <a:pt x="0" y="6639685"/>
                  </a:lnTo>
                  <a:close/>
                </a:path>
              </a:pathLst>
            </a:custGeom>
            <a:solidFill>
              <a:srgbClr val="4F406B"/>
            </a:solidFill>
          </p:spPr>
        </p:sp>
        <p:sp>
          <p:nvSpPr>
            <p:cNvPr name="TextBox 4" id="4"/>
            <p:cNvSpPr txBox="true"/>
            <p:nvPr/>
          </p:nvSpPr>
          <p:spPr>
            <a:xfrm>
              <a:off x="0" y="-9525"/>
              <a:ext cx="12563799" cy="6649210"/>
            </a:xfrm>
            <a:prstGeom prst="rect">
              <a:avLst/>
            </a:prstGeom>
          </p:spPr>
          <p:txBody>
            <a:bodyPr anchor="ctr" rtlCol="false" tIns="0" lIns="0" bIns="0" rIns="0"/>
            <a:lstStyle/>
            <a:p>
              <a:pPr algn="ctr">
                <a:lnSpc>
                  <a:spcPts val="819"/>
                </a:lnSpc>
              </a:pPr>
            </a:p>
          </p:txBody>
        </p:sp>
      </p:grpSp>
      <p:grpSp>
        <p:nvGrpSpPr>
          <p:cNvPr name="Group 5" id="5"/>
          <p:cNvGrpSpPr/>
          <p:nvPr/>
        </p:nvGrpSpPr>
        <p:grpSpPr>
          <a:xfrm rot="985217">
            <a:off x="206225" y="-251773"/>
            <a:ext cx="3507645" cy="3031190"/>
            <a:chOff x="0" y="0"/>
            <a:chExt cx="4676860" cy="4041586"/>
          </a:xfrm>
        </p:grpSpPr>
        <p:sp>
          <p:nvSpPr>
            <p:cNvPr name="Freeform 6" id="6"/>
            <p:cNvSpPr/>
            <p:nvPr/>
          </p:nvSpPr>
          <p:spPr>
            <a:xfrm flipH="false" flipV="false" rot="0">
              <a:off x="0" y="0"/>
              <a:ext cx="4676860" cy="4041586"/>
            </a:xfrm>
            <a:custGeom>
              <a:avLst/>
              <a:gdLst/>
              <a:ahLst/>
              <a:cxnLst/>
              <a:rect r="r" b="b" t="t" l="l"/>
              <a:pathLst>
                <a:path h="4041586" w="4676860">
                  <a:moveTo>
                    <a:pt x="0" y="0"/>
                  </a:moveTo>
                  <a:lnTo>
                    <a:pt x="4676860" y="0"/>
                  </a:lnTo>
                  <a:lnTo>
                    <a:pt x="4676860" y="4041586"/>
                  </a:lnTo>
                  <a:lnTo>
                    <a:pt x="0" y="4041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19833" y="2404759"/>
              <a:ext cx="1471083" cy="1035108"/>
            </a:xfrm>
            <a:custGeom>
              <a:avLst/>
              <a:gdLst/>
              <a:ahLst/>
              <a:cxnLst/>
              <a:rect r="r" b="b" t="t" l="l"/>
              <a:pathLst>
                <a:path h="1035108" w="1471083">
                  <a:moveTo>
                    <a:pt x="0" y="0"/>
                  </a:moveTo>
                  <a:lnTo>
                    <a:pt x="1471084" y="0"/>
                  </a:lnTo>
                  <a:lnTo>
                    <a:pt x="1471084" y="1035108"/>
                  </a:lnTo>
                  <a:lnTo>
                    <a:pt x="0" y="10351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8" id="8"/>
          <p:cNvSpPr txBox="true"/>
          <p:nvPr/>
        </p:nvSpPr>
        <p:spPr>
          <a:xfrm rot="0">
            <a:off x="1028700" y="1353828"/>
            <a:ext cx="16042661" cy="1000125"/>
          </a:xfrm>
          <a:prstGeom prst="rect">
            <a:avLst/>
          </a:prstGeom>
        </p:spPr>
        <p:txBody>
          <a:bodyPr anchor="t" rtlCol="false" tIns="0" lIns="0" bIns="0" rIns="0">
            <a:spAutoFit/>
          </a:bodyPr>
          <a:lstStyle/>
          <a:p>
            <a:pPr algn="ctr">
              <a:lnSpc>
                <a:spcPts val="7800"/>
              </a:lnSpc>
            </a:pPr>
            <a:r>
              <a:rPr lang="en-US" sz="6500">
                <a:solidFill>
                  <a:srgbClr val="FFBD59"/>
                </a:solidFill>
                <a:latin typeface="League Spartan"/>
                <a:ea typeface="League Spartan"/>
                <a:cs typeface="League Spartan"/>
                <a:sym typeface="League Spartan"/>
              </a:rPr>
              <a:t>NAMA ANGGOTA KELOMPOK:</a:t>
            </a:r>
          </a:p>
        </p:txBody>
      </p:sp>
      <p:grpSp>
        <p:nvGrpSpPr>
          <p:cNvPr name="Group 9" id="9"/>
          <p:cNvGrpSpPr/>
          <p:nvPr/>
        </p:nvGrpSpPr>
        <p:grpSpPr>
          <a:xfrm rot="0">
            <a:off x="1956807" y="2778712"/>
            <a:ext cx="869324" cy="8693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TextBox 11" id="11"/>
          <p:cNvSpPr txBox="true"/>
          <p:nvPr/>
        </p:nvSpPr>
        <p:spPr>
          <a:xfrm rot="0">
            <a:off x="3275215" y="2876662"/>
            <a:ext cx="11737570" cy="695325"/>
          </a:xfrm>
          <a:prstGeom prst="rect">
            <a:avLst/>
          </a:prstGeom>
        </p:spPr>
        <p:txBody>
          <a:bodyPr anchor="t" rtlCol="false" tIns="0" lIns="0" bIns="0" rIns="0">
            <a:spAutoFit/>
          </a:bodyPr>
          <a:lstStyle/>
          <a:p>
            <a:pPr algn="l">
              <a:lnSpc>
                <a:spcPts val="5400"/>
              </a:lnSpc>
            </a:pPr>
            <a:r>
              <a:rPr lang="en-US" sz="4500">
                <a:solidFill>
                  <a:srgbClr val="FFFFFF"/>
                </a:solidFill>
                <a:latin typeface="Glacial Indifference"/>
                <a:ea typeface="Glacial Indifference"/>
                <a:cs typeface="Glacial Indifference"/>
                <a:sym typeface="Glacial Indifference"/>
              </a:rPr>
              <a:t>Dimas Setiaji (5025241056)</a:t>
            </a:r>
          </a:p>
        </p:txBody>
      </p:sp>
      <p:sp>
        <p:nvSpPr>
          <p:cNvPr name="TextBox 12" id="12"/>
          <p:cNvSpPr txBox="true"/>
          <p:nvPr/>
        </p:nvSpPr>
        <p:spPr>
          <a:xfrm rot="0">
            <a:off x="1955727" y="2936810"/>
            <a:ext cx="869324" cy="485955"/>
          </a:xfrm>
          <a:prstGeom prst="rect">
            <a:avLst/>
          </a:prstGeom>
        </p:spPr>
        <p:txBody>
          <a:bodyPr anchor="t" rtlCol="false" tIns="0" lIns="0" bIns="0" rIns="0">
            <a:spAutoFit/>
          </a:bodyPr>
          <a:lstStyle/>
          <a:p>
            <a:pPr algn="ctr" marL="0" indent="0" lvl="1">
              <a:lnSpc>
                <a:spcPts val="3788"/>
              </a:lnSpc>
            </a:pPr>
            <a:r>
              <a:rPr lang="en-US" b="true" sz="3156" u="none">
                <a:solidFill>
                  <a:srgbClr val="000000"/>
                </a:solidFill>
                <a:latin typeface="Glacial Indifference Bold"/>
                <a:ea typeface="Glacial Indifference Bold"/>
                <a:cs typeface="Glacial Indifference Bold"/>
                <a:sym typeface="Glacial Indifference Bold"/>
              </a:rPr>
              <a:t>1</a:t>
            </a:r>
          </a:p>
        </p:txBody>
      </p:sp>
      <p:grpSp>
        <p:nvGrpSpPr>
          <p:cNvPr name="Group 13" id="13"/>
          <p:cNvGrpSpPr/>
          <p:nvPr/>
        </p:nvGrpSpPr>
        <p:grpSpPr>
          <a:xfrm rot="0">
            <a:off x="1956807" y="4076661"/>
            <a:ext cx="869324" cy="869324"/>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TextBox 15" id="15"/>
          <p:cNvSpPr txBox="true"/>
          <p:nvPr/>
        </p:nvSpPr>
        <p:spPr>
          <a:xfrm rot="0">
            <a:off x="3275215" y="4174611"/>
            <a:ext cx="11737570" cy="695325"/>
          </a:xfrm>
          <a:prstGeom prst="rect">
            <a:avLst/>
          </a:prstGeom>
        </p:spPr>
        <p:txBody>
          <a:bodyPr anchor="t" rtlCol="false" tIns="0" lIns="0" bIns="0" rIns="0">
            <a:spAutoFit/>
          </a:bodyPr>
          <a:lstStyle/>
          <a:p>
            <a:pPr algn="l">
              <a:lnSpc>
                <a:spcPts val="5400"/>
              </a:lnSpc>
            </a:pPr>
            <a:r>
              <a:rPr lang="en-US" sz="4500">
                <a:solidFill>
                  <a:srgbClr val="FFFFFF"/>
                </a:solidFill>
                <a:latin typeface="Glacial Indifference"/>
                <a:ea typeface="Glacial Indifference"/>
                <a:cs typeface="Glacial Indifference"/>
                <a:sym typeface="Glacial Indifference"/>
              </a:rPr>
              <a:t>Addien Zafriyan Al Akhsan (5025241058)</a:t>
            </a:r>
          </a:p>
        </p:txBody>
      </p:sp>
      <p:sp>
        <p:nvSpPr>
          <p:cNvPr name="TextBox 16" id="16"/>
          <p:cNvSpPr txBox="true"/>
          <p:nvPr/>
        </p:nvSpPr>
        <p:spPr>
          <a:xfrm rot="0">
            <a:off x="1955727" y="4234759"/>
            <a:ext cx="869324" cy="490603"/>
          </a:xfrm>
          <a:prstGeom prst="rect">
            <a:avLst/>
          </a:prstGeom>
        </p:spPr>
        <p:txBody>
          <a:bodyPr anchor="t" rtlCol="false" tIns="0" lIns="0" bIns="0" rIns="0">
            <a:spAutoFit/>
          </a:bodyPr>
          <a:lstStyle/>
          <a:p>
            <a:pPr algn="ctr" marL="0" indent="0" lvl="1">
              <a:lnSpc>
                <a:spcPts val="3788"/>
              </a:lnSpc>
            </a:pPr>
            <a:r>
              <a:rPr lang="en-US" b="true" sz="3156">
                <a:solidFill>
                  <a:srgbClr val="000000"/>
                </a:solidFill>
                <a:latin typeface="Glacial Indifference Bold"/>
                <a:ea typeface="Glacial Indifference Bold"/>
                <a:cs typeface="Glacial Indifference Bold"/>
                <a:sym typeface="Glacial Indifference Bold"/>
              </a:rPr>
              <a:t>2</a:t>
            </a:r>
          </a:p>
        </p:txBody>
      </p:sp>
      <p:grpSp>
        <p:nvGrpSpPr>
          <p:cNvPr name="Group 17" id="17"/>
          <p:cNvGrpSpPr/>
          <p:nvPr/>
        </p:nvGrpSpPr>
        <p:grpSpPr>
          <a:xfrm rot="0">
            <a:off x="1957887" y="5374610"/>
            <a:ext cx="869324" cy="869324"/>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TextBox 19" id="19"/>
          <p:cNvSpPr txBox="true"/>
          <p:nvPr/>
        </p:nvSpPr>
        <p:spPr>
          <a:xfrm rot="0">
            <a:off x="3276295" y="5472560"/>
            <a:ext cx="11737570" cy="695325"/>
          </a:xfrm>
          <a:prstGeom prst="rect">
            <a:avLst/>
          </a:prstGeom>
        </p:spPr>
        <p:txBody>
          <a:bodyPr anchor="t" rtlCol="false" tIns="0" lIns="0" bIns="0" rIns="0">
            <a:spAutoFit/>
          </a:bodyPr>
          <a:lstStyle/>
          <a:p>
            <a:pPr algn="l">
              <a:lnSpc>
                <a:spcPts val="5400"/>
              </a:lnSpc>
            </a:pPr>
            <a:r>
              <a:rPr lang="en-US" sz="4500">
                <a:solidFill>
                  <a:srgbClr val="FFFFFF"/>
                </a:solidFill>
                <a:latin typeface="Glacial Indifference"/>
                <a:ea typeface="Glacial Indifference"/>
                <a:cs typeface="Glacial Indifference"/>
                <a:sym typeface="Glacial Indifference"/>
              </a:rPr>
              <a:t>Riyan Fadli Amazzadin (5025241068)</a:t>
            </a:r>
          </a:p>
        </p:txBody>
      </p:sp>
      <p:sp>
        <p:nvSpPr>
          <p:cNvPr name="TextBox 20" id="20"/>
          <p:cNvSpPr txBox="true"/>
          <p:nvPr/>
        </p:nvSpPr>
        <p:spPr>
          <a:xfrm rot="0">
            <a:off x="1956807" y="5532708"/>
            <a:ext cx="869324" cy="490603"/>
          </a:xfrm>
          <a:prstGeom prst="rect">
            <a:avLst/>
          </a:prstGeom>
        </p:spPr>
        <p:txBody>
          <a:bodyPr anchor="t" rtlCol="false" tIns="0" lIns="0" bIns="0" rIns="0">
            <a:spAutoFit/>
          </a:bodyPr>
          <a:lstStyle/>
          <a:p>
            <a:pPr algn="ctr" marL="0" indent="0" lvl="1">
              <a:lnSpc>
                <a:spcPts val="3788"/>
              </a:lnSpc>
            </a:pPr>
            <a:r>
              <a:rPr lang="en-US" b="true" sz="3156">
                <a:solidFill>
                  <a:srgbClr val="000000"/>
                </a:solidFill>
                <a:latin typeface="Glacial Indifference Bold"/>
                <a:ea typeface="Glacial Indifference Bold"/>
                <a:cs typeface="Glacial Indifference Bold"/>
                <a:sym typeface="Glacial Indifference Bold"/>
              </a:rPr>
              <a:t>3</a:t>
            </a:r>
          </a:p>
        </p:txBody>
      </p:sp>
      <p:grpSp>
        <p:nvGrpSpPr>
          <p:cNvPr name="Group 21" id="21"/>
          <p:cNvGrpSpPr/>
          <p:nvPr/>
        </p:nvGrpSpPr>
        <p:grpSpPr>
          <a:xfrm rot="0">
            <a:off x="1958967" y="6672559"/>
            <a:ext cx="869324" cy="869324"/>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TextBox 23" id="23"/>
          <p:cNvSpPr txBox="true"/>
          <p:nvPr/>
        </p:nvSpPr>
        <p:spPr>
          <a:xfrm rot="0">
            <a:off x="3277375" y="6770509"/>
            <a:ext cx="11737570" cy="695325"/>
          </a:xfrm>
          <a:prstGeom prst="rect">
            <a:avLst/>
          </a:prstGeom>
        </p:spPr>
        <p:txBody>
          <a:bodyPr anchor="t" rtlCol="false" tIns="0" lIns="0" bIns="0" rIns="0">
            <a:spAutoFit/>
          </a:bodyPr>
          <a:lstStyle/>
          <a:p>
            <a:pPr algn="l">
              <a:lnSpc>
                <a:spcPts val="5400"/>
              </a:lnSpc>
            </a:pPr>
            <a:r>
              <a:rPr lang="en-US" sz="4500">
                <a:solidFill>
                  <a:srgbClr val="FFFFFF"/>
                </a:solidFill>
                <a:latin typeface="Glacial Indifference"/>
                <a:ea typeface="Glacial Indifference"/>
                <a:cs typeface="Glacial Indifference"/>
                <a:sym typeface="Glacial Indifference"/>
              </a:rPr>
              <a:t>Fauzan Hafiz Amandani (5025241087)</a:t>
            </a:r>
          </a:p>
        </p:txBody>
      </p:sp>
      <p:sp>
        <p:nvSpPr>
          <p:cNvPr name="TextBox 24" id="24"/>
          <p:cNvSpPr txBox="true"/>
          <p:nvPr/>
        </p:nvSpPr>
        <p:spPr>
          <a:xfrm rot="0">
            <a:off x="1957887" y="6830657"/>
            <a:ext cx="869324" cy="490603"/>
          </a:xfrm>
          <a:prstGeom prst="rect">
            <a:avLst/>
          </a:prstGeom>
        </p:spPr>
        <p:txBody>
          <a:bodyPr anchor="t" rtlCol="false" tIns="0" lIns="0" bIns="0" rIns="0">
            <a:spAutoFit/>
          </a:bodyPr>
          <a:lstStyle/>
          <a:p>
            <a:pPr algn="ctr" marL="0" indent="0" lvl="1">
              <a:lnSpc>
                <a:spcPts val="3788"/>
              </a:lnSpc>
            </a:pPr>
            <a:r>
              <a:rPr lang="en-US" b="true" sz="3156">
                <a:solidFill>
                  <a:srgbClr val="000000"/>
                </a:solidFill>
                <a:latin typeface="Glacial Indifference Bold"/>
                <a:ea typeface="Glacial Indifference Bold"/>
                <a:cs typeface="Glacial Indifference Bold"/>
                <a:sym typeface="Glacial Indifference Bold"/>
              </a:rPr>
              <a:t>4</a:t>
            </a:r>
          </a:p>
        </p:txBody>
      </p:sp>
      <p:grpSp>
        <p:nvGrpSpPr>
          <p:cNvPr name="Group 25" id="25"/>
          <p:cNvGrpSpPr/>
          <p:nvPr/>
        </p:nvGrpSpPr>
        <p:grpSpPr>
          <a:xfrm rot="0">
            <a:off x="1960047" y="7970508"/>
            <a:ext cx="869324" cy="869324"/>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TextBox 27" id="27"/>
          <p:cNvSpPr txBox="true"/>
          <p:nvPr/>
        </p:nvSpPr>
        <p:spPr>
          <a:xfrm rot="0">
            <a:off x="3278455" y="8068458"/>
            <a:ext cx="12346103" cy="695325"/>
          </a:xfrm>
          <a:prstGeom prst="rect">
            <a:avLst/>
          </a:prstGeom>
        </p:spPr>
        <p:txBody>
          <a:bodyPr anchor="t" rtlCol="false" tIns="0" lIns="0" bIns="0" rIns="0">
            <a:spAutoFit/>
          </a:bodyPr>
          <a:lstStyle/>
          <a:p>
            <a:pPr algn="l">
              <a:lnSpc>
                <a:spcPts val="5400"/>
              </a:lnSpc>
            </a:pPr>
            <a:r>
              <a:rPr lang="en-US" sz="4500">
                <a:solidFill>
                  <a:srgbClr val="FFFFFF"/>
                </a:solidFill>
                <a:latin typeface="Glacial Indifference"/>
                <a:ea typeface="Glacial Indifference"/>
                <a:cs typeface="Glacial Indifference"/>
                <a:sym typeface="Glacial Indifference"/>
              </a:rPr>
              <a:t>Nyoman Surya Hutama Andyartha (5025241093)</a:t>
            </a:r>
          </a:p>
        </p:txBody>
      </p:sp>
      <p:sp>
        <p:nvSpPr>
          <p:cNvPr name="TextBox 28" id="28"/>
          <p:cNvSpPr txBox="true"/>
          <p:nvPr/>
        </p:nvSpPr>
        <p:spPr>
          <a:xfrm rot="0">
            <a:off x="1958967" y="8128606"/>
            <a:ext cx="869324" cy="490603"/>
          </a:xfrm>
          <a:prstGeom prst="rect">
            <a:avLst/>
          </a:prstGeom>
        </p:spPr>
        <p:txBody>
          <a:bodyPr anchor="t" rtlCol="false" tIns="0" lIns="0" bIns="0" rIns="0">
            <a:spAutoFit/>
          </a:bodyPr>
          <a:lstStyle/>
          <a:p>
            <a:pPr algn="ctr" marL="0" indent="0" lvl="1">
              <a:lnSpc>
                <a:spcPts val="3788"/>
              </a:lnSpc>
            </a:pPr>
            <a:r>
              <a:rPr lang="en-US" b="true" sz="3156">
                <a:solidFill>
                  <a:srgbClr val="000000"/>
                </a:solidFill>
                <a:latin typeface="Glacial Indifference Bold"/>
                <a:ea typeface="Glacial Indifference Bold"/>
                <a:cs typeface="Glacial Indifference Bold"/>
                <a:sym typeface="Glacial Indifference Bold"/>
              </a:rPr>
              <a:t>5</a:t>
            </a:r>
          </a:p>
        </p:txBody>
      </p:sp>
      <p:sp>
        <p:nvSpPr>
          <p:cNvPr name="Freeform 29" id="29"/>
          <p:cNvSpPr/>
          <p:nvPr/>
        </p:nvSpPr>
        <p:spPr>
          <a:xfrm flipH="false" flipV="false" rot="552187">
            <a:off x="15539637" y="6179979"/>
            <a:ext cx="3439326" cy="3469686"/>
          </a:xfrm>
          <a:custGeom>
            <a:avLst/>
            <a:gdLst/>
            <a:ahLst/>
            <a:cxnLst/>
            <a:rect r="r" b="b" t="t" l="l"/>
            <a:pathLst>
              <a:path h="3469686" w="3439326">
                <a:moveTo>
                  <a:pt x="0" y="0"/>
                </a:moveTo>
                <a:lnTo>
                  <a:pt x="3439326" y="0"/>
                </a:lnTo>
                <a:lnTo>
                  <a:pt x="3439326" y="3469686"/>
                </a:lnTo>
                <a:lnTo>
                  <a:pt x="0" y="34696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552187">
            <a:off x="15812605" y="8045882"/>
            <a:ext cx="1191819" cy="983792"/>
          </a:xfrm>
          <a:custGeom>
            <a:avLst/>
            <a:gdLst/>
            <a:ahLst/>
            <a:cxnLst/>
            <a:rect r="r" b="b" t="t" l="l"/>
            <a:pathLst>
              <a:path h="983792" w="1191819">
                <a:moveTo>
                  <a:pt x="0" y="0"/>
                </a:moveTo>
                <a:lnTo>
                  <a:pt x="1191819" y="0"/>
                </a:lnTo>
                <a:lnTo>
                  <a:pt x="1191819" y="983792"/>
                </a:lnTo>
                <a:lnTo>
                  <a:pt x="0" y="9837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63632" y="-264957"/>
            <a:ext cx="10816914" cy="10816914"/>
          </a:xfrm>
          <a:custGeom>
            <a:avLst/>
            <a:gdLst/>
            <a:ahLst/>
            <a:cxnLst/>
            <a:rect r="r" b="b" t="t" l="l"/>
            <a:pathLst>
              <a:path h="10816914" w="10816914">
                <a:moveTo>
                  <a:pt x="0" y="0"/>
                </a:moveTo>
                <a:lnTo>
                  <a:pt x="10816913" y="0"/>
                </a:lnTo>
                <a:lnTo>
                  <a:pt x="10816913"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15258" y="1028700"/>
            <a:ext cx="18718516" cy="8229600"/>
            <a:chOff x="0" y="0"/>
            <a:chExt cx="13651561" cy="6001912"/>
          </a:xfrm>
        </p:grpSpPr>
        <p:sp>
          <p:nvSpPr>
            <p:cNvPr name="Freeform 5" id="5"/>
            <p:cNvSpPr/>
            <p:nvPr/>
          </p:nvSpPr>
          <p:spPr>
            <a:xfrm flipH="false" flipV="false" rot="0">
              <a:off x="0" y="0"/>
              <a:ext cx="13651561" cy="6001912"/>
            </a:xfrm>
            <a:custGeom>
              <a:avLst/>
              <a:gdLst/>
              <a:ahLst/>
              <a:cxnLst/>
              <a:rect r="r" b="b" t="t" l="l"/>
              <a:pathLst>
                <a:path h="6001912" w="13651561">
                  <a:moveTo>
                    <a:pt x="0" y="0"/>
                  </a:moveTo>
                  <a:lnTo>
                    <a:pt x="13651561" y="0"/>
                  </a:lnTo>
                  <a:lnTo>
                    <a:pt x="13651561" y="6001912"/>
                  </a:lnTo>
                  <a:lnTo>
                    <a:pt x="0" y="6001912"/>
                  </a:lnTo>
                  <a:close/>
                </a:path>
              </a:pathLst>
            </a:custGeom>
            <a:solidFill>
              <a:srgbClr val="4F406B"/>
            </a:solidFill>
          </p:spPr>
        </p:sp>
        <p:sp>
          <p:nvSpPr>
            <p:cNvPr name="TextBox 6" id="6"/>
            <p:cNvSpPr txBox="true"/>
            <p:nvPr/>
          </p:nvSpPr>
          <p:spPr>
            <a:xfrm>
              <a:off x="0" y="-19050"/>
              <a:ext cx="13651561" cy="6020962"/>
            </a:xfrm>
            <a:prstGeom prst="rect">
              <a:avLst/>
            </a:prstGeom>
          </p:spPr>
          <p:txBody>
            <a:bodyPr anchor="ctr" rtlCol="false" tIns="24766" lIns="24766" bIns="24766" rIns="24766"/>
            <a:lstStyle/>
            <a:p>
              <a:pPr algn="ctr">
                <a:lnSpc>
                  <a:spcPts val="955"/>
                </a:lnSpc>
                <a:spcBef>
                  <a:spcPct val="0"/>
                </a:spcBef>
              </a:pPr>
            </a:p>
          </p:txBody>
        </p:sp>
      </p:grpSp>
      <p:sp>
        <p:nvSpPr>
          <p:cNvPr name="TextBox 7" id="7"/>
          <p:cNvSpPr txBox="true"/>
          <p:nvPr/>
        </p:nvSpPr>
        <p:spPr>
          <a:xfrm rot="0">
            <a:off x="1541090" y="133074"/>
            <a:ext cx="15205820" cy="952500"/>
          </a:xfrm>
          <a:prstGeom prst="rect">
            <a:avLst/>
          </a:prstGeom>
        </p:spPr>
        <p:txBody>
          <a:bodyPr anchor="t" rtlCol="false" tIns="0" lIns="0" bIns="0" rIns="0">
            <a:spAutoFit/>
          </a:bodyPr>
          <a:lstStyle/>
          <a:p>
            <a:pPr algn="ctr">
              <a:lnSpc>
                <a:spcPts val="7560"/>
              </a:lnSpc>
            </a:pPr>
            <a:r>
              <a:rPr lang="en-US" b="true" sz="6300">
                <a:solidFill>
                  <a:srgbClr val="FFBD59"/>
                </a:solidFill>
                <a:latin typeface="League Spartan"/>
                <a:ea typeface="League Spartan"/>
                <a:cs typeface="League Spartan"/>
                <a:sym typeface="League Spartan"/>
              </a:rPr>
              <a:t>SOAL DAN RUMUS</a:t>
            </a:r>
          </a:p>
        </p:txBody>
      </p:sp>
      <p:sp>
        <p:nvSpPr>
          <p:cNvPr name="TextBox 8" id="8"/>
          <p:cNvSpPr txBox="true"/>
          <p:nvPr/>
        </p:nvSpPr>
        <p:spPr>
          <a:xfrm rot="0">
            <a:off x="336954" y="1293084"/>
            <a:ext cx="7795846" cy="532847"/>
          </a:xfrm>
          <a:prstGeom prst="rect">
            <a:avLst/>
          </a:prstGeom>
        </p:spPr>
        <p:txBody>
          <a:bodyPr anchor="t" rtlCol="false" tIns="0" lIns="0" bIns="0" rIns="0">
            <a:spAutoFit/>
          </a:bodyPr>
          <a:lstStyle/>
          <a:p>
            <a:pPr algn="l">
              <a:lnSpc>
                <a:spcPts val="4120"/>
              </a:lnSpc>
            </a:pPr>
            <a:r>
              <a:rPr lang="en-US" sz="3433">
                <a:solidFill>
                  <a:srgbClr val="FFFFFF"/>
                </a:solidFill>
                <a:latin typeface="Glacial Indifference"/>
                <a:ea typeface="Glacial Indifference"/>
                <a:cs typeface="Glacial Indifference"/>
                <a:sym typeface="Glacial Indifference"/>
              </a:rPr>
              <a:t>Diketahui:</a:t>
            </a:r>
          </a:p>
        </p:txBody>
      </p:sp>
      <p:sp>
        <p:nvSpPr>
          <p:cNvPr name="TextBox 9" id="9"/>
          <p:cNvSpPr txBox="true"/>
          <p:nvPr/>
        </p:nvSpPr>
        <p:spPr>
          <a:xfrm rot="0">
            <a:off x="297525" y="3213445"/>
            <a:ext cx="16150471" cy="1102172"/>
          </a:xfrm>
          <a:prstGeom prst="rect">
            <a:avLst/>
          </a:prstGeom>
        </p:spPr>
        <p:txBody>
          <a:bodyPr anchor="t" rtlCol="false" tIns="0" lIns="0" bIns="0" rIns="0">
            <a:spAutoFit/>
          </a:bodyPr>
          <a:lstStyle/>
          <a:p>
            <a:pPr algn="l">
              <a:lnSpc>
                <a:spcPts val="4301"/>
              </a:lnSpc>
            </a:pPr>
            <a:r>
              <a:rPr lang="en-US" sz="3584">
                <a:solidFill>
                  <a:srgbClr val="FFFFFF"/>
                </a:solidFill>
                <a:latin typeface="Glacial Indifference"/>
                <a:ea typeface="Glacial Indifference"/>
                <a:cs typeface="Glacial Indifference"/>
                <a:sym typeface="Glacial Indifference"/>
              </a:rPr>
              <a:t>Ditanya:</a:t>
            </a:r>
          </a:p>
          <a:p>
            <a:pPr algn="l" marL="773958" indent="-386979" lvl="1">
              <a:lnSpc>
                <a:spcPts val="4301"/>
              </a:lnSpc>
              <a:buFont typeface="Arial"/>
              <a:buChar char="•"/>
            </a:pPr>
            <a:r>
              <a:rPr lang="en-US" sz="3584">
                <a:solidFill>
                  <a:srgbClr val="FFFFFF"/>
                </a:solidFill>
                <a:latin typeface="Glacial Indifference"/>
                <a:ea typeface="Glacial Indifference"/>
                <a:cs typeface="Glacial Indifference"/>
                <a:sym typeface="Glacial Indifference"/>
              </a:rPr>
              <a:t>Dapatkan nilai b0, a0, dan a1 menggunakan metode faktorisasi pangkat 3!</a:t>
            </a:r>
          </a:p>
        </p:txBody>
      </p:sp>
      <p:pic>
        <p:nvPicPr>
          <p:cNvPr name="Picture 10" id="10"/>
          <p:cNvPicPr>
            <a:picLocks noChangeAspect="true"/>
          </p:cNvPicPr>
          <p:nvPr/>
        </p:nvPicPr>
        <p:blipFill>
          <a:blip r:embed="rId4"/>
          <a:stretch>
            <a:fillRect/>
          </a:stretch>
        </p:blipFill>
        <p:spPr>
          <a:xfrm rot="0">
            <a:off x="-473239" y="1254675"/>
            <a:ext cx="8449074" cy="2000404"/>
          </a:xfrm>
          <a:prstGeom prst="rect">
            <a:avLst/>
          </a:prstGeom>
        </p:spPr>
      </p:pic>
      <p:sp>
        <p:nvSpPr>
          <p:cNvPr name="TextBox 11" id="11"/>
          <p:cNvSpPr txBox="true"/>
          <p:nvPr/>
        </p:nvSpPr>
        <p:spPr>
          <a:xfrm rot="0">
            <a:off x="297525" y="4978072"/>
            <a:ext cx="7795846" cy="532847"/>
          </a:xfrm>
          <a:prstGeom prst="rect">
            <a:avLst/>
          </a:prstGeom>
        </p:spPr>
        <p:txBody>
          <a:bodyPr anchor="t" rtlCol="false" tIns="0" lIns="0" bIns="0" rIns="0">
            <a:spAutoFit/>
          </a:bodyPr>
          <a:lstStyle/>
          <a:p>
            <a:pPr algn="l">
              <a:lnSpc>
                <a:spcPts val="4120"/>
              </a:lnSpc>
            </a:pPr>
            <a:r>
              <a:rPr lang="en-US" sz="3433">
                <a:solidFill>
                  <a:srgbClr val="FFFFFF"/>
                </a:solidFill>
                <a:latin typeface="Glacial Indifference"/>
                <a:ea typeface="Glacial Indifference"/>
                <a:cs typeface="Glacial Indifference"/>
                <a:sym typeface="Glacial Indifference"/>
              </a:rPr>
              <a:t>Rumus:</a:t>
            </a:r>
          </a:p>
        </p:txBody>
      </p:sp>
      <p:pic>
        <p:nvPicPr>
          <p:cNvPr name="Picture 12" id="12"/>
          <p:cNvPicPr>
            <a:picLocks noChangeAspect="true"/>
          </p:cNvPicPr>
          <p:nvPr/>
        </p:nvPicPr>
        <p:blipFill>
          <a:blip r:embed="rId5"/>
          <a:stretch>
            <a:fillRect/>
          </a:stretch>
        </p:blipFill>
        <p:spPr>
          <a:xfrm rot="0">
            <a:off x="493766" y="5468438"/>
            <a:ext cx="2567170" cy="1670041"/>
          </a:xfrm>
          <a:prstGeom prst="rect">
            <a:avLst/>
          </a:prstGeom>
        </p:spPr>
      </p:pic>
      <p:pic>
        <p:nvPicPr>
          <p:cNvPr name="Picture 13" id="13"/>
          <p:cNvPicPr>
            <a:picLocks noChangeAspect="true"/>
          </p:cNvPicPr>
          <p:nvPr/>
        </p:nvPicPr>
        <p:blipFill>
          <a:blip r:embed="rId6"/>
          <a:stretch>
            <a:fillRect/>
          </a:stretch>
        </p:blipFill>
        <p:spPr>
          <a:xfrm rot="0">
            <a:off x="358922" y="6928198"/>
            <a:ext cx="4185301" cy="1234127"/>
          </a:xfrm>
          <a:prstGeom prst="rect">
            <a:avLst/>
          </a:prstGeom>
        </p:spPr>
      </p:pic>
      <p:pic>
        <p:nvPicPr>
          <p:cNvPr name="Picture 14" id="14"/>
          <p:cNvPicPr>
            <a:picLocks noChangeAspect="true"/>
          </p:cNvPicPr>
          <p:nvPr/>
        </p:nvPicPr>
        <p:blipFill>
          <a:blip r:embed="rId7"/>
          <a:stretch>
            <a:fillRect/>
          </a:stretch>
        </p:blipFill>
        <p:spPr>
          <a:xfrm rot="0">
            <a:off x="259941" y="7830345"/>
            <a:ext cx="5373074" cy="1450254"/>
          </a:xfrm>
          <a:prstGeom prst="rect">
            <a:avLst/>
          </a:prstGeom>
        </p:spPr>
      </p:pic>
      <p:sp>
        <p:nvSpPr>
          <p:cNvPr name="AutoShape 15" id="15"/>
          <p:cNvSpPr/>
          <p:nvPr/>
        </p:nvSpPr>
        <p:spPr>
          <a:xfrm>
            <a:off x="7488141" y="1825931"/>
            <a:ext cx="0" cy="944133"/>
          </a:xfrm>
          <a:prstGeom prst="line">
            <a:avLst/>
          </a:prstGeom>
          <a:ln cap="flat" w="38100">
            <a:solidFill>
              <a:srgbClr val="FFFFFF"/>
            </a:solidFill>
            <a:prstDash val="solid"/>
            <a:headEnd type="none" len="sm" w="sm"/>
            <a:tailEnd type="none" len="sm" w="sm"/>
          </a:ln>
        </p:spPr>
      </p:sp>
      <p:pic>
        <p:nvPicPr>
          <p:cNvPr name="Picture 16" id="16"/>
          <p:cNvPicPr>
            <a:picLocks noChangeAspect="true"/>
          </p:cNvPicPr>
          <p:nvPr/>
        </p:nvPicPr>
        <p:blipFill>
          <a:blip r:embed="rId8"/>
          <a:stretch>
            <a:fillRect/>
          </a:stretch>
        </p:blipFill>
        <p:spPr>
          <a:xfrm rot="0">
            <a:off x="6704981" y="938038"/>
            <a:ext cx="12248707" cy="2596193"/>
          </a:xfrm>
          <a:prstGeom prst="rect">
            <a:avLst/>
          </a:prstGeom>
        </p:spPr>
      </p:pic>
      <p:sp>
        <p:nvSpPr>
          <p:cNvPr name="TextBox 17" id="17"/>
          <p:cNvSpPr txBox="true"/>
          <p:nvPr/>
        </p:nvSpPr>
        <p:spPr>
          <a:xfrm rot="0">
            <a:off x="6145278" y="8231974"/>
            <a:ext cx="11914522" cy="646996"/>
          </a:xfrm>
          <a:prstGeom prst="rect">
            <a:avLst/>
          </a:prstGeom>
        </p:spPr>
        <p:txBody>
          <a:bodyPr anchor="t" rtlCol="false" tIns="0" lIns="0" bIns="0" rIns="0">
            <a:spAutoFit/>
          </a:bodyPr>
          <a:lstStyle/>
          <a:p>
            <a:pPr algn="l">
              <a:lnSpc>
                <a:spcPts val="2547"/>
              </a:lnSpc>
            </a:pPr>
            <a:r>
              <a:rPr lang="en-US" sz="2122">
                <a:solidFill>
                  <a:srgbClr val="FFFFFF"/>
                </a:solidFill>
                <a:latin typeface="Glacial Indifference"/>
                <a:ea typeface="Glacial Indifference"/>
                <a:cs typeface="Glacial Indifference"/>
                <a:sym typeface="Glacial Indifference"/>
              </a:rPr>
              <a:t>Catatan:</a:t>
            </a:r>
          </a:p>
          <a:p>
            <a:pPr algn="l" marL="458289" indent="-229144" lvl="1">
              <a:lnSpc>
                <a:spcPts val="2547"/>
              </a:lnSpc>
              <a:buFont typeface="Arial"/>
              <a:buChar char="•"/>
            </a:pPr>
            <a:r>
              <a:rPr lang="en-US" sz="2122">
                <a:solidFill>
                  <a:srgbClr val="FFFFFF"/>
                </a:solidFill>
                <a:latin typeface="Glacial Indifference"/>
                <a:ea typeface="Glacial Indifference"/>
                <a:cs typeface="Glacial Indifference"/>
                <a:sym typeface="Glacial Indifference"/>
              </a:rPr>
              <a:t>Pada iterasi pertama, b0 dimisalkan sebagai 0 terlebih dahulu karena belum diketahui nilainya. </a:t>
            </a:r>
          </a:p>
        </p:txBody>
      </p:sp>
      <p:pic>
        <p:nvPicPr>
          <p:cNvPr name="Picture 18" id="18"/>
          <p:cNvPicPr>
            <a:picLocks noChangeAspect="true"/>
          </p:cNvPicPr>
          <p:nvPr/>
        </p:nvPicPr>
        <p:blipFill>
          <a:blip r:embed="rId9"/>
          <a:stretch>
            <a:fillRect/>
          </a:stretch>
        </p:blipFill>
        <p:spPr>
          <a:xfrm rot="0">
            <a:off x="7356632" y="5039329"/>
            <a:ext cx="8525952" cy="1974625"/>
          </a:xfrm>
          <a:prstGeom prst="rect">
            <a:avLst/>
          </a:prstGeom>
        </p:spPr>
      </p:pic>
      <p:pic>
        <p:nvPicPr>
          <p:cNvPr name="Picture 19" id="19"/>
          <p:cNvPicPr>
            <a:picLocks noChangeAspect="true"/>
          </p:cNvPicPr>
          <p:nvPr/>
        </p:nvPicPr>
        <p:blipFill>
          <a:blip r:embed="rId10"/>
          <a:stretch>
            <a:fillRect/>
          </a:stretch>
        </p:blipFill>
        <p:spPr>
          <a:xfrm rot="0">
            <a:off x="7381351" y="5855807"/>
            <a:ext cx="8229319" cy="1937791"/>
          </a:xfrm>
          <a:prstGeom prst="rect">
            <a:avLst/>
          </a:prstGeom>
        </p:spPr>
      </p:pic>
      <p:sp>
        <p:nvSpPr>
          <p:cNvPr name="TextBox 20" id="20"/>
          <p:cNvSpPr txBox="true"/>
          <p:nvPr/>
        </p:nvSpPr>
        <p:spPr>
          <a:xfrm rot="0">
            <a:off x="8132800" y="4978853"/>
            <a:ext cx="7795846" cy="532847"/>
          </a:xfrm>
          <a:prstGeom prst="rect">
            <a:avLst/>
          </a:prstGeom>
        </p:spPr>
        <p:txBody>
          <a:bodyPr anchor="t" rtlCol="false" tIns="0" lIns="0" bIns="0" rIns="0">
            <a:spAutoFit/>
          </a:bodyPr>
          <a:lstStyle/>
          <a:p>
            <a:pPr algn="l">
              <a:lnSpc>
                <a:spcPts val="4120"/>
              </a:lnSpc>
            </a:pPr>
            <a:r>
              <a:rPr lang="en-US" sz="3433">
                <a:solidFill>
                  <a:srgbClr val="FFFFFF"/>
                </a:solidFill>
                <a:latin typeface="Glacial Indifference"/>
                <a:ea typeface="Glacial Indifference"/>
                <a:cs typeface="Glacial Indifference"/>
                <a:sym typeface="Glacial Indifference"/>
              </a:rPr>
              <a:t>Bentuk umum:</a:t>
            </a:r>
          </a:p>
        </p:txBody>
      </p:sp>
    </p:spTree>
  </p:cSld>
  <p:clrMapOvr>
    <a:masterClrMapping/>
  </p:clrMapOvr>
  <p:transition spd="fast">
    <p:wipe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63632" y="-264957"/>
            <a:ext cx="10816914" cy="10816914"/>
          </a:xfrm>
          <a:custGeom>
            <a:avLst/>
            <a:gdLst/>
            <a:ahLst/>
            <a:cxnLst/>
            <a:rect r="r" b="b" t="t" l="l"/>
            <a:pathLst>
              <a:path h="10816914" w="10816914">
                <a:moveTo>
                  <a:pt x="0" y="0"/>
                </a:moveTo>
                <a:lnTo>
                  <a:pt x="10816913" y="0"/>
                </a:lnTo>
                <a:lnTo>
                  <a:pt x="10816913"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15258" y="3131420"/>
            <a:ext cx="18718516" cy="4024159"/>
            <a:chOff x="0" y="0"/>
            <a:chExt cx="13651561" cy="2934851"/>
          </a:xfrm>
        </p:grpSpPr>
        <p:sp>
          <p:nvSpPr>
            <p:cNvPr name="Freeform 5" id="5"/>
            <p:cNvSpPr/>
            <p:nvPr/>
          </p:nvSpPr>
          <p:spPr>
            <a:xfrm flipH="false" flipV="false" rot="0">
              <a:off x="0" y="0"/>
              <a:ext cx="13651561" cy="2934851"/>
            </a:xfrm>
            <a:custGeom>
              <a:avLst/>
              <a:gdLst/>
              <a:ahLst/>
              <a:cxnLst/>
              <a:rect r="r" b="b" t="t" l="l"/>
              <a:pathLst>
                <a:path h="2934851" w="13651561">
                  <a:moveTo>
                    <a:pt x="0" y="0"/>
                  </a:moveTo>
                  <a:lnTo>
                    <a:pt x="13651561" y="0"/>
                  </a:lnTo>
                  <a:lnTo>
                    <a:pt x="13651561" y="2934851"/>
                  </a:lnTo>
                  <a:lnTo>
                    <a:pt x="0" y="2934851"/>
                  </a:lnTo>
                  <a:close/>
                </a:path>
              </a:pathLst>
            </a:custGeom>
            <a:solidFill>
              <a:srgbClr val="4F406B"/>
            </a:solidFill>
          </p:spPr>
        </p:sp>
        <p:sp>
          <p:nvSpPr>
            <p:cNvPr name="TextBox 6" id="6"/>
            <p:cNvSpPr txBox="true"/>
            <p:nvPr/>
          </p:nvSpPr>
          <p:spPr>
            <a:xfrm>
              <a:off x="0" y="-19050"/>
              <a:ext cx="13651561" cy="2953901"/>
            </a:xfrm>
            <a:prstGeom prst="rect">
              <a:avLst/>
            </a:prstGeom>
          </p:spPr>
          <p:txBody>
            <a:bodyPr anchor="ctr" rtlCol="false" tIns="24766" lIns="24766" bIns="24766" rIns="24766"/>
            <a:lstStyle/>
            <a:p>
              <a:pPr algn="ctr">
                <a:lnSpc>
                  <a:spcPts val="955"/>
                </a:lnSpc>
                <a:spcBef>
                  <a:spcPct val="0"/>
                </a:spcBef>
              </a:pPr>
            </a:p>
          </p:txBody>
        </p:sp>
      </p:grpSp>
      <p:sp>
        <p:nvSpPr>
          <p:cNvPr name="TextBox 7" id="7"/>
          <p:cNvSpPr txBox="true"/>
          <p:nvPr/>
        </p:nvSpPr>
        <p:spPr>
          <a:xfrm rot="0">
            <a:off x="1541090" y="4162011"/>
            <a:ext cx="15205820" cy="1285875"/>
          </a:xfrm>
          <a:prstGeom prst="rect">
            <a:avLst/>
          </a:prstGeom>
        </p:spPr>
        <p:txBody>
          <a:bodyPr anchor="t" rtlCol="false" tIns="0" lIns="0" bIns="0" rIns="0">
            <a:spAutoFit/>
          </a:bodyPr>
          <a:lstStyle/>
          <a:p>
            <a:pPr algn="ctr">
              <a:lnSpc>
                <a:spcPts val="10199"/>
              </a:lnSpc>
            </a:pPr>
            <a:r>
              <a:rPr lang="en-US" b="true" sz="8499">
                <a:solidFill>
                  <a:srgbClr val="FFBD59"/>
                </a:solidFill>
                <a:latin typeface="League Spartan"/>
                <a:ea typeface="League Spartan"/>
                <a:cs typeface="League Spartan"/>
                <a:sym typeface="League Spartan"/>
              </a:rPr>
              <a:t>PENYELESAIAN SOAL</a:t>
            </a:r>
          </a:p>
        </p:txBody>
      </p:sp>
      <p:sp>
        <p:nvSpPr>
          <p:cNvPr name="TextBox 8" id="8"/>
          <p:cNvSpPr txBox="true"/>
          <p:nvPr/>
        </p:nvSpPr>
        <p:spPr>
          <a:xfrm rot="0">
            <a:off x="1541090" y="5436290"/>
            <a:ext cx="15205820" cy="695325"/>
          </a:xfrm>
          <a:prstGeom prst="rect">
            <a:avLst/>
          </a:prstGeom>
        </p:spPr>
        <p:txBody>
          <a:bodyPr anchor="t" rtlCol="false" tIns="0" lIns="0" bIns="0" rIns="0">
            <a:spAutoFit/>
          </a:bodyPr>
          <a:lstStyle/>
          <a:p>
            <a:pPr algn="ctr">
              <a:lnSpc>
                <a:spcPts val="5400"/>
              </a:lnSpc>
            </a:pPr>
            <a:r>
              <a:rPr lang="en-US" b="true" sz="4500">
                <a:solidFill>
                  <a:srgbClr val="FFFFFF"/>
                </a:solidFill>
                <a:latin typeface="Glacial Indifference Bold"/>
                <a:ea typeface="Glacial Indifference Bold"/>
                <a:cs typeface="Glacial Indifference Bold"/>
                <a:sym typeface="Glacial Indifference Bold"/>
              </a:rPr>
              <a:t>DENGAN FAKTORISASI PANGKAT 3</a:t>
            </a:r>
          </a:p>
        </p:txBody>
      </p:sp>
      <p:sp>
        <p:nvSpPr>
          <p:cNvPr name="Freeform 9" id="9"/>
          <p:cNvSpPr/>
          <p:nvPr/>
        </p:nvSpPr>
        <p:spPr>
          <a:xfrm flipH="false" flipV="false" rot="-2966971">
            <a:off x="14009851" y="-1816109"/>
            <a:ext cx="5999962" cy="5689619"/>
          </a:xfrm>
          <a:custGeom>
            <a:avLst/>
            <a:gdLst/>
            <a:ahLst/>
            <a:cxnLst/>
            <a:rect r="r" b="b" t="t" l="l"/>
            <a:pathLst>
              <a:path h="5689619" w="5999962">
                <a:moveTo>
                  <a:pt x="0" y="0"/>
                </a:moveTo>
                <a:lnTo>
                  <a:pt x="5999961" y="0"/>
                </a:lnTo>
                <a:lnTo>
                  <a:pt x="5999961" y="5689618"/>
                </a:lnTo>
                <a:lnTo>
                  <a:pt x="0" y="56896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2966971">
            <a:off x="-1458891" y="5758566"/>
            <a:ext cx="5999962" cy="5689619"/>
          </a:xfrm>
          <a:custGeom>
            <a:avLst/>
            <a:gdLst/>
            <a:ahLst/>
            <a:cxnLst/>
            <a:rect r="r" b="b" t="t" l="l"/>
            <a:pathLst>
              <a:path h="5689619" w="5999962">
                <a:moveTo>
                  <a:pt x="0" y="0"/>
                </a:moveTo>
                <a:lnTo>
                  <a:pt x="5999962" y="0"/>
                </a:lnTo>
                <a:lnTo>
                  <a:pt x="5999962" y="5689618"/>
                </a:lnTo>
                <a:lnTo>
                  <a:pt x="0" y="56896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fast">
    <p:wipe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63632" y="-264957"/>
            <a:ext cx="10816914" cy="10816914"/>
          </a:xfrm>
          <a:custGeom>
            <a:avLst/>
            <a:gdLst/>
            <a:ahLst/>
            <a:cxnLst/>
            <a:rect r="r" b="b" t="t" l="l"/>
            <a:pathLst>
              <a:path h="10816914" w="10816914">
                <a:moveTo>
                  <a:pt x="0" y="0"/>
                </a:moveTo>
                <a:lnTo>
                  <a:pt x="10816913" y="0"/>
                </a:lnTo>
                <a:lnTo>
                  <a:pt x="10816913"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485696" y="-534753"/>
            <a:ext cx="9978889" cy="11086709"/>
            <a:chOff x="0" y="0"/>
            <a:chExt cx="7277682" cy="8085624"/>
          </a:xfrm>
        </p:grpSpPr>
        <p:sp>
          <p:nvSpPr>
            <p:cNvPr name="Freeform 5" id="5"/>
            <p:cNvSpPr/>
            <p:nvPr/>
          </p:nvSpPr>
          <p:spPr>
            <a:xfrm flipH="false" flipV="false" rot="0">
              <a:off x="0" y="0"/>
              <a:ext cx="7277682" cy="8085624"/>
            </a:xfrm>
            <a:custGeom>
              <a:avLst/>
              <a:gdLst/>
              <a:ahLst/>
              <a:cxnLst/>
              <a:rect r="r" b="b" t="t" l="l"/>
              <a:pathLst>
                <a:path h="8085624" w="7277682">
                  <a:moveTo>
                    <a:pt x="0" y="0"/>
                  </a:moveTo>
                  <a:lnTo>
                    <a:pt x="7277682" y="0"/>
                  </a:lnTo>
                  <a:lnTo>
                    <a:pt x="7277682" y="8085624"/>
                  </a:lnTo>
                  <a:lnTo>
                    <a:pt x="0" y="8085624"/>
                  </a:lnTo>
                  <a:close/>
                </a:path>
              </a:pathLst>
            </a:custGeom>
            <a:solidFill>
              <a:srgbClr val="4F406B"/>
            </a:solidFill>
          </p:spPr>
        </p:sp>
        <p:sp>
          <p:nvSpPr>
            <p:cNvPr name="TextBox 6" id="6"/>
            <p:cNvSpPr txBox="true"/>
            <p:nvPr/>
          </p:nvSpPr>
          <p:spPr>
            <a:xfrm>
              <a:off x="0" y="-19050"/>
              <a:ext cx="7277682" cy="8104674"/>
            </a:xfrm>
            <a:prstGeom prst="rect">
              <a:avLst/>
            </a:prstGeom>
          </p:spPr>
          <p:txBody>
            <a:bodyPr anchor="ctr" rtlCol="false" tIns="24766" lIns="24766" bIns="24766" rIns="24766"/>
            <a:lstStyle/>
            <a:p>
              <a:pPr algn="ctr">
                <a:lnSpc>
                  <a:spcPts val="955"/>
                </a:lnSpc>
                <a:spcBef>
                  <a:spcPct val="0"/>
                </a:spcBef>
              </a:pPr>
            </a:p>
          </p:txBody>
        </p:sp>
      </p:grpSp>
      <p:grpSp>
        <p:nvGrpSpPr>
          <p:cNvPr name="Group 7" id="7"/>
          <p:cNvGrpSpPr/>
          <p:nvPr/>
        </p:nvGrpSpPr>
        <p:grpSpPr>
          <a:xfrm rot="0">
            <a:off x="377645" y="592769"/>
            <a:ext cx="7630499" cy="9154229"/>
            <a:chOff x="0" y="0"/>
            <a:chExt cx="2009679" cy="2410990"/>
          </a:xfrm>
        </p:grpSpPr>
        <p:sp>
          <p:nvSpPr>
            <p:cNvPr name="Freeform 8" id="8"/>
            <p:cNvSpPr/>
            <p:nvPr/>
          </p:nvSpPr>
          <p:spPr>
            <a:xfrm flipH="false" flipV="false" rot="0">
              <a:off x="0" y="0"/>
              <a:ext cx="2009679" cy="2410990"/>
            </a:xfrm>
            <a:custGeom>
              <a:avLst/>
              <a:gdLst/>
              <a:ahLst/>
              <a:cxnLst/>
              <a:rect r="r" b="b" t="t" l="l"/>
              <a:pathLst>
                <a:path h="2410990" w="2009679">
                  <a:moveTo>
                    <a:pt x="0" y="0"/>
                  </a:moveTo>
                  <a:lnTo>
                    <a:pt x="2009679" y="0"/>
                  </a:lnTo>
                  <a:lnTo>
                    <a:pt x="2009679" y="2410990"/>
                  </a:lnTo>
                  <a:lnTo>
                    <a:pt x="0" y="2410990"/>
                  </a:lnTo>
                  <a:close/>
                </a:path>
              </a:pathLst>
            </a:custGeom>
            <a:solidFill>
              <a:srgbClr val="EDEDED"/>
            </a:solidFill>
          </p:spPr>
        </p:sp>
        <p:sp>
          <p:nvSpPr>
            <p:cNvPr name="TextBox 9" id="9"/>
            <p:cNvSpPr txBox="true"/>
            <p:nvPr/>
          </p:nvSpPr>
          <p:spPr>
            <a:xfrm>
              <a:off x="0" y="-38100"/>
              <a:ext cx="2009679" cy="244909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598646" y="592769"/>
            <a:ext cx="7887049" cy="1285875"/>
          </a:xfrm>
          <a:prstGeom prst="rect">
            <a:avLst/>
          </a:prstGeom>
        </p:spPr>
        <p:txBody>
          <a:bodyPr anchor="t" rtlCol="false" tIns="0" lIns="0" bIns="0" rIns="0">
            <a:spAutoFit/>
          </a:bodyPr>
          <a:lstStyle/>
          <a:p>
            <a:pPr algn="ctr">
              <a:lnSpc>
                <a:spcPts val="10199"/>
              </a:lnSpc>
            </a:pPr>
            <a:r>
              <a:rPr lang="en-US" b="true" sz="8499">
                <a:solidFill>
                  <a:srgbClr val="E59134"/>
                </a:solidFill>
                <a:latin typeface="League Spartan"/>
                <a:ea typeface="League Spartan"/>
                <a:cs typeface="League Spartan"/>
                <a:sym typeface="League Spartan"/>
              </a:rPr>
              <a:t>ITERASI 1</a:t>
            </a:r>
          </a:p>
        </p:txBody>
      </p:sp>
      <p:sp>
        <p:nvSpPr>
          <p:cNvPr name="TextBox 11" id="11"/>
          <p:cNvSpPr txBox="true"/>
          <p:nvPr/>
        </p:nvSpPr>
        <p:spPr>
          <a:xfrm rot="0">
            <a:off x="-1703135" y="2300918"/>
            <a:ext cx="7887049" cy="681990"/>
          </a:xfrm>
          <a:prstGeom prst="rect">
            <a:avLst/>
          </a:prstGeom>
        </p:spPr>
        <p:txBody>
          <a:bodyPr anchor="t" rtlCol="false" tIns="0" lIns="0" bIns="0" rIns="0">
            <a:spAutoFit/>
          </a:bodyPr>
          <a:lstStyle/>
          <a:p>
            <a:pPr algn="ctr">
              <a:lnSpc>
                <a:spcPts val="5355"/>
              </a:lnSpc>
            </a:pPr>
            <a:r>
              <a:rPr lang="en-US" sz="4500">
                <a:solidFill>
                  <a:srgbClr val="000000"/>
                </a:solidFill>
                <a:latin typeface="Glacial Indifference"/>
                <a:ea typeface="Glacial Indifference"/>
                <a:cs typeface="Glacial Indifference"/>
                <a:sym typeface="Glacial Indifference"/>
              </a:rPr>
              <a:t>Diketahui :</a:t>
            </a:r>
          </a:p>
        </p:txBody>
      </p:sp>
      <p:pic>
        <p:nvPicPr>
          <p:cNvPr name="Picture 12" id="12"/>
          <p:cNvPicPr>
            <a:picLocks noChangeAspect="true"/>
          </p:cNvPicPr>
          <p:nvPr/>
        </p:nvPicPr>
        <p:blipFill>
          <a:blip r:embed="rId4"/>
          <a:stretch>
            <a:fillRect/>
          </a:stretch>
        </p:blipFill>
        <p:spPr>
          <a:xfrm rot="0">
            <a:off x="260088" y="2534648"/>
            <a:ext cx="7750866" cy="1845444"/>
          </a:xfrm>
          <a:prstGeom prst="rect">
            <a:avLst/>
          </a:prstGeom>
        </p:spPr>
      </p:pic>
      <p:pic>
        <p:nvPicPr>
          <p:cNvPr name="Picture 13" id="13"/>
          <p:cNvPicPr>
            <a:picLocks noChangeAspect="true"/>
          </p:cNvPicPr>
          <p:nvPr/>
        </p:nvPicPr>
        <p:blipFill>
          <a:blip r:embed="rId5"/>
          <a:stretch>
            <a:fillRect/>
          </a:stretch>
        </p:blipFill>
        <p:spPr>
          <a:xfrm rot="0">
            <a:off x="198573" y="4687685"/>
            <a:ext cx="8489044" cy="1968474"/>
          </a:xfrm>
          <a:prstGeom prst="rect">
            <a:avLst/>
          </a:prstGeom>
        </p:spPr>
      </p:pic>
      <p:pic>
        <p:nvPicPr>
          <p:cNvPr name="Picture 14" id="14"/>
          <p:cNvPicPr>
            <a:picLocks noChangeAspect="true"/>
          </p:cNvPicPr>
          <p:nvPr/>
        </p:nvPicPr>
        <p:blipFill>
          <a:blip r:embed="rId6"/>
          <a:stretch>
            <a:fillRect/>
          </a:stretch>
        </p:blipFill>
        <p:spPr>
          <a:xfrm rot="0">
            <a:off x="223362" y="5466132"/>
            <a:ext cx="8191571" cy="1931500"/>
          </a:xfrm>
          <a:prstGeom prst="rect">
            <a:avLst/>
          </a:prstGeom>
        </p:spPr>
      </p:pic>
      <p:pic>
        <p:nvPicPr>
          <p:cNvPr name="Picture 15" id="15"/>
          <p:cNvPicPr>
            <a:picLocks noChangeAspect="true"/>
          </p:cNvPicPr>
          <p:nvPr/>
        </p:nvPicPr>
        <p:blipFill>
          <a:blip r:embed="rId7"/>
          <a:stretch>
            <a:fillRect/>
          </a:stretch>
        </p:blipFill>
        <p:spPr>
          <a:xfrm rot="0">
            <a:off x="626413" y="6635446"/>
            <a:ext cx="3354958" cy="1125398"/>
          </a:xfrm>
          <a:prstGeom prst="rect">
            <a:avLst/>
          </a:prstGeom>
        </p:spPr>
      </p:pic>
      <p:pic>
        <p:nvPicPr>
          <p:cNvPr name="Picture 16" id="16"/>
          <p:cNvPicPr>
            <a:picLocks noChangeAspect="true"/>
          </p:cNvPicPr>
          <p:nvPr/>
        </p:nvPicPr>
        <p:blipFill>
          <a:blip r:embed="rId8"/>
          <a:stretch>
            <a:fillRect/>
          </a:stretch>
        </p:blipFill>
        <p:spPr>
          <a:xfrm rot="0">
            <a:off x="602370" y="7377665"/>
            <a:ext cx="3643471" cy="1079547"/>
          </a:xfrm>
          <a:prstGeom prst="rect">
            <a:avLst/>
          </a:prstGeom>
        </p:spPr>
      </p:pic>
      <p:pic>
        <p:nvPicPr>
          <p:cNvPr name="Picture 17" id="17"/>
          <p:cNvPicPr>
            <a:picLocks noChangeAspect="true"/>
          </p:cNvPicPr>
          <p:nvPr/>
        </p:nvPicPr>
        <p:blipFill>
          <a:blip r:embed="rId9"/>
          <a:stretch>
            <a:fillRect/>
          </a:stretch>
        </p:blipFill>
        <p:spPr>
          <a:xfrm rot="0">
            <a:off x="514119" y="7961741"/>
            <a:ext cx="4702488" cy="1269256"/>
          </a:xfrm>
          <a:prstGeom prst="rect">
            <a:avLst/>
          </a:prstGeom>
        </p:spPr>
      </p:pic>
      <p:sp>
        <p:nvSpPr>
          <p:cNvPr name="TextBox 18" id="18"/>
          <p:cNvSpPr txBox="true"/>
          <p:nvPr/>
        </p:nvSpPr>
        <p:spPr>
          <a:xfrm rot="0">
            <a:off x="-1931907" y="3934211"/>
            <a:ext cx="7887049" cy="682056"/>
          </a:xfrm>
          <a:prstGeom prst="rect">
            <a:avLst/>
          </a:prstGeom>
        </p:spPr>
        <p:txBody>
          <a:bodyPr anchor="t" rtlCol="false" tIns="0" lIns="0" bIns="0" rIns="0">
            <a:spAutoFit/>
          </a:bodyPr>
          <a:lstStyle/>
          <a:p>
            <a:pPr algn="ctr">
              <a:lnSpc>
                <a:spcPts val="5355"/>
              </a:lnSpc>
            </a:pPr>
            <a:r>
              <a:rPr lang="en-US" sz="4500">
                <a:solidFill>
                  <a:srgbClr val="000000"/>
                </a:solidFill>
                <a:latin typeface="Glacial Indifference"/>
                <a:ea typeface="Glacial Indifference"/>
                <a:cs typeface="Glacial Indifference"/>
                <a:sym typeface="Glacial Indifference"/>
              </a:rPr>
              <a:t>Anggap</a:t>
            </a:r>
            <a:r>
              <a:rPr lang="en-US" sz="4500">
                <a:solidFill>
                  <a:srgbClr val="000000"/>
                </a:solidFill>
                <a:latin typeface="Glacial Indifference"/>
                <a:ea typeface="Glacial Indifference"/>
                <a:cs typeface="Glacial Indifference"/>
                <a:sym typeface="Glacial Indifference"/>
              </a:rPr>
              <a:t> :</a:t>
            </a:r>
          </a:p>
        </p:txBody>
      </p:sp>
      <p:pic>
        <p:nvPicPr>
          <p:cNvPr name="Picture 19" id="19"/>
          <p:cNvPicPr>
            <a:picLocks noChangeAspect="true"/>
          </p:cNvPicPr>
          <p:nvPr/>
        </p:nvPicPr>
        <p:blipFill>
          <a:blip r:embed="rId10"/>
          <a:stretch>
            <a:fillRect/>
          </a:stretch>
        </p:blipFill>
        <p:spPr>
          <a:xfrm rot="0">
            <a:off x="3242942" y="4009487"/>
            <a:ext cx="1725590" cy="745141"/>
          </a:xfrm>
          <a:prstGeom prst="rect">
            <a:avLst/>
          </a:prstGeom>
        </p:spPr>
      </p:pic>
      <p:sp>
        <p:nvSpPr>
          <p:cNvPr name="TextBox 20" id="20"/>
          <p:cNvSpPr txBox="true"/>
          <p:nvPr/>
        </p:nvSpPr>
        <p:spPr>
          <a:xfrm rot="0">
            <a:off x="9531616" y="775742"/>
            <a:ext cx="7887049" cy="681990"/>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Dengan b0 = 0, maka</a:t>
            </a:r>
          </a:p>
        </p:txBody>
      </p:sp>
      <p:pic>
        <p:nvPicPr>
          <p:cNvPr name="Picture 21" id="21"/>
          <p:cNvPicPr>
            <a:picLocks noChangeAspect="true"/>
          </p:cNvPicPr>
          <p:nvPr/>
        </p:nvPicPr>
        <p:blipFill>
          <a:blip r:embed="rId11"/>
          <a:stretch>
            <a:fillRect/>
          </a:stretch>
        </p:blipFill>
        <p:spPr>
          <a:xfrm rot="0">
            <a:off x="8971476" y="2145650"/>
            <a:ext cx="3632188" cy="1076204"/>
          </a:xfrm>
          <a:prstGeom prst="rect">
            <a:avLst/>
          </a:prstGeom>
        </p:spPr>
      </p:pic>
      <p:pic>
        <p:nvPicPr>
          <p:cNvPr name="Picture 22" id="22"/>
          <p:cNvPicPr>
            <a:picLocks noChangeAspect="true"/>
          </p:cNvPicPr>
          <p:nvPr/>
        </p:nvPicPr>
        <p:blipFill>
          <a:blip r:embed="rId12"/>
          <a:stretch>
            <a:fillRect/>
          </a:stretch>
        </p:blipFill>
        <p:spPr>
          <a:xfrm rot="0">
            <a:off x="8971476" y="2926358"/>
            <a:ext cx="3632188" cy="1062908"/>
          </a:xfrm>
          <a:prstGeom prst="rect">
            <a:avLst/>
          </a:prstGeom>
        </p:spPr>
      </p:pic>
      <p:pic>
        <p:nvPicPr>
          <p:cNvPr name="Picture 23" id="23"/>
          <p:cNvPicPr>
            <a:picLocks noChangeAspect="true"/>
          </p:cNvPicPr>
          <p:nvPr/>
        </p:nvPicPr>
        <p:blipFill>
          <a:blip r:embed="rId13"/>
          <a:stretch>
            <a:fillRect/>
          </a:stretch>
        </p:blipFill>
        <p:spPr>
          <a:xfrm rot="0">
            <a:off x="9065068" y="3704316"/>
            <a:ext cx="2509086" cy="886832"/>
          </a:xfrm>
          <a:prstGeom prst="rect">
            <a:avLst/>
          </a:prstGeom>
        </p:spPr>
      </p:pic>
      <p:pic>
        <p:nvPicPr>
          <p:cNvPr name="Picture 24" id="24"/>
          <p:cNvPicPr>
            <a:picLocks noChangeAspect="true"/>
          </p:cNvPicPr>
          <p:nvPr/>
        </p:nvPicPr>
        <p:blipFill>
          <a:blip r:embed="rId14"/>
          <a:stretch>
            <a:fillRect/>
          </a:stretch>
        </p:blipFill>
        <p:spPr>
          <a:xfrm rot="0">
            <a:off x="8685588" y="5690351"/>
            <a:ext cx="5500949" cy="1440725"/>
          </a:xfrm>
          <a:prstGeom prst="rect">
            <a:avLst/>
          </a:prstGeom>
        </p:spPr>
      </p:pic>
      <p:pic>
        <p:nvPicPr>
          <p:cNvPr name="Picture 25" id="25"/>
          <p:cNvPicPr>
            <a:picLocks noChangeAspect="true"/>
          </p:cNvPicPr>
          <p:nvPr/>
        </p:nvPicPr>
        <p:blipFill>
          <a:blip r:embed="rId15"/>
          <a:stretch>
            <a:fillRect/>
          </a:stretch>
        </p:blipFill>
        <p:spPr>
          <a:xfrm rot="0">
            <a:off x="8788070" y="6545333"/>
            <a:ext cx="4271159" cy="1200391"/>
          </a:xfrm>
          <a:prstGeom prst="rect">
            <a:avLst/>
          </a:prstGeom>
        </p:spPr>
      </p:pic>
      <p:pic>
        <p:nvPicPr>
          <p:cNvPr name="Picture 26" id="26"/>
          <p:cNvPicPr>
            <a:picLocks noChangeAspect="true"/>
          </p:cNvPicPr>
          <p:nvPr/>
        </p:nvPicPr>
        <p:blipFill>
          <a:blip r:embed="rId16"/>
          <a:stretch>
            <a:fillRect/>
          </a:stretch>
        </p:blipFill>
        <p:spPr>
          <a:xfrm rot="0">
            <a:off x="8901794" y="7345013"/>
            <a:ext cx="2906472" cy="942640"/>
          </a:xfrm>
          <a:prstGeom prst="rect">
            <a:avLst/>
          </a:prstGeom>
        </p:spPr>
      </p:pic>
      <p:pic>
        <p:nvPicPr>
          <p:cNvPr name="Picture 27" id="27"/>
          <p:cNvPicPr>
            <a:picLocks noChangeAspect="true"/>
          </p:cNvPicPr>
          <p:nvPr/>
        </p:nvPicPr>
        <p:blipFill>
          <a:blip r:embed="rId17"/>
          <a:stretch>
            <a:fillRect/>
          </a:stretch>
        </p:blipFill>
        <p:spPr>
          <a:xfrm rot="0">
            <a:off x="8752126" y="5066508"/>
            <a:ext cx="4702488" cy="1269256"/>
          </a:xfrm>
          <a:prstGeom prst="rect">
            <a:avLst/>
          </a:prstGeom>
        </p:spPr>
      </p:pic>
    </p:spTree>
  </p:cSld>
  <p:clrMapOvr>
    <a:masterClrMapping/>
  </p:clrMapOvr>
  <p:transition spd="fast">
    <p:wipe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63632" y="-264957"/>
            <a:ext cx="10816914" cy="10816914"/>
          </a:xfrm>
          <a:custGeom>
            <a:avLst/>
            <a:gdLst/>
            <a:ahLst/>
            <a:cxnLst/>
            <a:rect r="r" b="b" t="t" l="l"/>
            <a:pathLst>
              <a:path h="10816914" w="10816914">
                <a:moveTo>
                  <a:pt x="0" y="0"/>
                </a:moveTo>
                <a:lnTo>
                  <a:pt x="10816913" y="0"/>
                </a:lnTo>
                <a:lnTo>
                  <a:pt x="10816913"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485696" y="-534753"/>
            <a:ext cx="9978889" cy="11086709"/>
            <a:chOff x="0" y="0"/>
            <a:chExt cx="7277682" cy="8085624"/>
          </a:xfrm>
        </p:grpSpPr>
        <p:sp>
          <p:nvSpPr>
            <p:cNvPr name="Freeform 5" id="5"/>
            <p:cNvSpPr/>
            <p:nvPr/>
          </p:nvSpPr>
          <p:spPr>
            <a:xfrm flipH="false" flipV="false" rot="0">
              <a:off x="0" y="0"/>
              <a:ext cx="7277682" cy="8085624"/>
            </a:xfrm>
            <a:custGeom>
              <a:avLst/>
              <a:gdLst/>
              <a:ahLst/>
              <a:cxnLst/>
              <a:rect r="r" b="b" t="t" l="l"/>
              <a:pathLst>
                <a:path h="8085624" w="7277682">
                  <a:moveTo>
                    <a:pt x="0" y="0"/>
                  </a:moveTo>
                  <a:lnTo>
                    <a:pt x="7277682" y="0"/>
                  </a:lnTo>
                  <a:lnTo>
                    <a:pt x="7277682" y="8085624"/>
                  </a:lnTo>
                  <a:lnTo>
                    <a:pt x="0" y="8085624"/>
                  </a:lnTo>
                  <a:close/>
                </a:path>
              </a:pathLst>
            </a:custGeom>
            <a:solidFill>
              <a:srgbClr val="4F406B"/>
            </a:solidFill>
          </p:spPr>
        </p:sp>
        <p:sp>
          <p:nvSpPr>
            <p:cNvPr name="TextBox 6" id="6"/>
            <p:cNvSpPr txBox="true"/>
            <p:nvPr/>
          </p:nvSpPr>
          <p:spPr>
            <a:xfrm>
              <a:off x="0" y="-19050"/>
              <a:ext cx="7277682" cy="8104674"/>
            </a:xfrm>
            <a:prstGeom prst="rect">
              <a:avLst/>
            </a:prstGeom>
          </p:spPr>
          <p:txBody>
            <a:bodyPr anchor="ctr" rtlCol="false" tIns="24766" lIns="24766" bIns="24766" rIns="24766"/>
            <a:lstStyle/>
            <a:p>
              <a:pPr algn="ctr">
                <a:lnSpc>
                  <a:spcPts val="955"/>
                </a:lnSpc>
                <a:spcBef>
                  <a:spcPct val="0"/>
                </a:spcBef>
              </a:pPr>
            </a:p>
          </p:txBody>
        </p:sp>
      </p:grpSp>
      <p:grpSp>
        <p:nvGrpSpPr>
          <p:cNvPr name="Group 7" id="7"/>
          <p:cNvGrpSpPr/>
          <p:nvPr/>
        </p:nvGrpSpPr>
        <p:grpSpPr>
          <a:xfrm rot="0">
            <a:off x="377645" y="592769"/>
            <a:ext cx="7630499" cy="9154229"/>
            <a:chOff x="0" y="0"/>
            <a:chExt cx="2009679" cy="2410990"/>
          </a:xfrm>
        </p:grpSpPr>
        <p:sp>
          <p:nvSpPr>
            <p:cNvPr name="Freeform 8" id="8"/>
            <p:cNvSpPr/>
            <p:nvPr/>
          </p:nvSpPr>
          <p:spPr>
            <a:xfrm flipH="false" flipV="false" rot="0">
              <a:off x="0" y="0"/>
              <a:ext cx="2009679" cy="2410990"/>
            </a:xfrm>
            <a:custGeom>
              <a:avLst/>
              <a:gdLst/>
              <a:ahLst/>
              <a:cxnLst/>
              <a:rect r="r" b="b" t="t" l="l"/>
              <a:pathLst>
                <a:path h="2410990" w="2009679">
                  <a:moveTo>
                    <a:pt x="0" y="0"/>
                  </a:moveTo>
                  <a:lnTo>
                    <a:pt x="2009679" y="0"/>
                  </a:lnTo>
                  <a:lnTo>
                    <a:pt x="2009679" y="2410990"/>
                  </a:lnTo>
                  <a:lnTo>
                    <a:pt x="0" y="2410990"/>
                  </a:lnTo>
                  <a:close/>
                </a:path>
              </a:pathLst>
            </a:custGeom>
            <a:solidFill>
              <a:srgbClr val="EDEDED"/>
            </a:solidFill>
          </p:spPr>
        </p:sp>
        <p:sp>
          <p:nvSpPr>
            <p:cNvPr name="TextBox 9" id="9"/>
            <p:cNvSpPr txBox="true"/>
            <p:nvPr/>
          </p:nvSpPr>
          <p:spPr>
            <a:xfrm>
              <a:off x="0" y="-38100"/>
              <a:ext cx="2009679" cy="244909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598646" y="592769"/>
            <a:ext cx="7887049" cy="1285875"/>
          </a:xfrm>
          <a:prstGeom prst="rect">
            <a:avLst/>
          </a:prstGeom>
        </p:spPr>
        <p:txBody>
          <a:bodyPr anchor="t" rtlCol="false" tIns="0" lIns="0" bIns="0" rIns="0">
            <a:spAutoFit/>
          </a:bodyPr>
          <a:lstStyle/>
          <a:p>
            <a:pPr algn="ctr">
              <a:lnSpc>
                <a:spcPts val="10199"/>
              </a:lnSpc>
            </a:pPr>
            <a:r>
              <a:rPr lang="en-US" b="true" sz="8499">
                <a:solidFill>
                  <a:srgbClr val="E59134"/>
                </a:solidFill>
                <a:latin typeface="League Spartan"/>
                <a:ea typeface="League Spartan"/>
                <a:cs typeface="League Spartan"/>
                <a:sym typeface="League Spartan"/>
              </a:rPr>
              <a:t>ITERASI 2</a:t>
            </a:r>
          </a:p>
        </p:txBody>
      </p:sp>
      <p:sp>
        <p:nvSpPr>
          <p:cNvPr name="TextBox 11" id="11"/>
          <p:cNvSpPr txBox="true"/>
          <p:nvPr/>
        </p:nvSpPr>
        <p:spPr>
          <a:xfrm rot="0">
            <a:off x="-1703135" y="2300918"/>
            <a:ext cx="7887049" cy="681990"/>
          </a:xfrm>
          <a:prstGeom prst="rect">
            <a:avLst/>
          </a:prstGeom>
        </p:spPr>
        <p:txBody>
          <a:bodyPr anchor="t" rtlCol="false" tIns="0" lIns="0" bIns="0" rIns="0">
            <a:spAutoFit/>
          </a:bodyPr>
          <a:lstStyle/>
          <a:p>
            <a:pPr algn="ctr">
              <a:lnSpc>
                <a:spcPts val="5355"/>
              </a:lnSpc>
            </a:pPr>
            <a:r>
              <a:rPr lang="en-US" sz="4500">
                <a:solidFill>
                  <a:srgbClr val="000000"/>
                </a:solidFill>
                <a:latin typeface="Glacial Indifference"/>
                <a:ea typeface="Glacial Indifference"/>
                <a:cs typeface="Glacial Indifference"/>
                <a:sym typeface="Glacial Indifference"/>
              </a:rPr>
              <a:t>Diketahui :</a:t>
            </a:r>
          </a:p>
        </p:txBody>
      </p:sp>
      <p:pic>
        <p:nvPicPr>
          <p:cNvPr name="Picture 12" id="12"/>
          <p:cNvPicPr>
            <a:picLocks noChangeAspect="true"/>
          </p:cNvPicPr>
          <p:nvPr/>
        </p:nvPicPr>
        <p:blipFill>
          <a:blip r:embed="rId4"/>
          <a:stretch>
            <a:fillRect/>
          </a:stretch>
        </p:blipFill>
        <p:spPr>
          <a:xfrm rot="0">
            <a:off x="260088" y="2534648"/>
            <a:ext cx="7750866" cy="1845444"/>
          </a:xfrm>
          <a:prstGeom prst="rect">
            <a:avLst/>
          </a:prstGeom>
        </p:spPr>
      </p:pic>
      <p:pic>
        <p:nvPicPr>
          <p:cNvPr name="Picture 13" id="13"/>
          <p:cNvPicPr>
            <a:picLocks noChangeAspect="true"/>
          </p:cNvPicPr>
          <p:nvPr/>
        </p:nvPicPr>
        <p:blipFill>
          <a:blip r:embed="rId5"/>
          <a:stretch>
            <a:fillRect/>
          </a:stretch>
        </p:blipFill>
        <p:spPr>
          <a:xfrm rot="0">
            <a:off x="198573" y="4687685"/>
            <a:ext cx="8489044" cy="1968474"/>
          </a:xfrm>
          <a:prstGeom prst="rect">
            <a:avLst/>
          </a:prstGeom>
        </p:spPr>
      </p:pic>
      <p:pic>
        <p:nvPicPr>
          <p:cNvPr name="Picture 14" id="14"/>
          <p:cNvPicPr>
            <a:picLocks noChangeAspect="true"/>
          </p:cNvPicPr>
          <p:nvPr/>
        </p:nvPicPr>
        <p:blipFill>
          <a:blip r:embed="rId6"/>
          <a:stretch>
            <a:fillRect/>
          </a:stretch>
        </p:blipFill>
        <p:spPr>
          <a:xfrm rot="0">
            <a:off x="223362" y="5466132"/>
            <a:ext cx="8191571" cy="1931500"/>
          </a:xfrm>
          <a:prstGeom prst="rect">
            <a:avLst/>
          </a:prstGeom>
        </p:spPr>
      </p:pic>
      <p:pic>
        <p:nvPicPr>
          <p:cNvPr name="Picture 15" id="15"/>
          <p:cNvPicPr>
            <a:picLocks noChangeAspect="true"/>
          </p:cNvPicPr>
          <p:nvPr/>
        </p:nvPicPr>
        <p:blipFill>
          <a:blip r:embed="rId7"/>
          <a:stretch>
            <a:fillRect/>
          </a:stretch>
        </p:blipFill>
        <p:spPr>
          <a:xfrm rot="0">
            <a:off x="626413" y="6635446"/>
            <a:ext cx="3354958" cy="1125398"/>
          </a:xfrm>
          <a:prstGeom prst="rect">
            <a:avLst/>
          </a:prstGeom>
        </p:spPr>
      </p:pic>
      <p:pic>
        <p:nvPicPr>
          <p:cNvPr name="Picture 16" id="16"/>
          <p:cNvPicPr>
            <a:picLocks noChangeAspect="true"/>
          </p:cNvPicPr>
          <p:nvPr/>
        </p:nvPicPr>
        <p:blipFill>
          <a:blip r:embed="rId8"/>
          <a:stretch>
            <a:fillRect/>
          </a:stretch>
        </p:blipFill>
        <p:spPr>
          <a:xfrm rot="0">
            <a:off x="602370" y="7377665"/>
            <a:ext cx="3643471" cy="1079547"/>
          </a:xfrm>
          <a:prstGeom prst="rect">
            <a:avLst/>
          </a:prstGeom>
        </p:spPr>
      </p:pic>
      <p:pic>
        <p:nvPicPr>
          <p:cNvPr name="Picture 17" id="17"/>
          <p:cNvPicPr>
            <a:picLocks noChangeAspect="true"/>
          </p:cNvPicPr>
          <p:nvPr/>
        </p:nvPicPr>
        <p:blipFill>
          <a:blip r:embed="rId9"/>
          <a:stretch>
            <a:fillRect/>
          </a:stretch>
        </p:blipFill>
        <p:spPr>
          <a:xfrm rot="0">
            <a:off x="514119" y="7961741"/>
            <a:ext cx="4702488" cy="1269256"/>
          </a:xfrm>
          <a:prstGeom prst="rect">
            <a:avLst/>
          </a:prstGeom>
        </p:spPr>
      </p:pic>
      <p:sp>
        <p:nvSpPr>
          <p:cNvPr name="TextBox 18" id="18"/>
          <p:cNvSpPr txBox="true"/>
          <p:nvPr/>
        </p:nvSpPr>
        <p:spPr>
          <a:xfrm rot="0">
            <a:off x="9144000" y="687705"/>
            <a:ext cx="7887049" cy="682056"/>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Diketahui nilai a0 dan A0, maka</a:t>
            </a:r>
          </a:p>
        </p:txBody>
      </p:sp>
      <p:pic>
        <p:nvPicPr>
          <p:cNvPr name="Picture 19" id="19"/>
          <p:cNvPicPr>
            <a:picLocks noChangeAspect="true"/>
          </p:cNvPicPr>
          <p:nvPr/>
        </p:nvPicPr>
        <p:blipFill>
          <a:blip r:embed="rId10"/>
          <a:stretch>
            <a:fillRect/>
          </a:stretch>
        </p:blipFill>
        <p:spPr>
          <a:xfrm rot="0">
            <a:off x="8841318" y="4741427"/>
            <a:ext cx="3632188" cy="1076204"/>
          </a:xfrm>
          <a:prstGeom prst="rect">
            <a:avLst/>
          </a:prstGeom>
        </p:spPr>
      </p:pic>
      <p:pic>
        <p:nvPicPr>
          <p:cNvPr name="Picture 20" id="20"/>
          <p:cNvPicPr>
            <a:picLocks noChangeAspect="true"/>
          </p:cNvPicPr>
          <p:nvPr/>
        </p:nvPicPr>
        <p:blipFill>
          <a:blip r:embed="rId11"/>
          <a:stretch>
            <a:fillRect/>
          </a:stretch>
        </p:blipFill>
        <p:spPr>
          <a:xfrm rot="0">
            <a:off x="8685570" y="5270199"/>
            <a:ext cx="5501162" cy="1464239"/>
          </a:xfrm>
          <a:prstGeom prst="rect">
            <a:avLst/>
          </a:prstGeom>
        </p:spPr>
      </p:pic>
      <p:pic>
        <p:nvPicPr>
          <p:cNvPr name="Picture 21" id="21"/>
          <p:cNvPicPr>
            <a:picLocks noChangeAspect="true"/>
          </p:cNvPicPr>
          <p:nvPr/>
        </p:nvPicPr>
        <p:blipFill>
          <a:blip r:embed="rId12"/>
          <a:stretch>
            <a:fillRect/>
          </a:stretch>
        </p:blipFill>
        <p:spPr>
          <a:xfrm rot="0">
            <a:off x="8903638" y="6245196"/>
            <a:ext cx="2884339" cy="968413"/>
          </a:xfrm>
          <a:prstGeom prst="rect">
            <a:avLst/>
          </a:prstGeom>
        </p:spPr>
      </p:pic>
      <p:pic>
        <p:nvPicPr>
          <p:cNvPr name="Picture 22" id="22"/>
          <p:cNvPicPr>
            <a:picLocks noChangeAspect="true"/>
          </p:cNvPicPr>
          <p:nvPr/>
        </p:nvPicPr>
        <p:blipFill>
          <a:blip r:embed="rId13"/>
          <a:stretch>
            <a:fillRect/>
          </a:stretch>
        </p:blipFill>
        <p:spPr>
          <a:xfrm rot="0">
            <a:off x="817981" y="3672960"/>
            <a:ext cx="2528632" cy="893741"/>
          </a:xfrm>
          <a:prstGeom prst="rect">
            <a:avLst/>
          </a:prstGeom>
        </p:spPr>
      </p:pic>
      <p:pic>
        <p:nvPicPr>
          <p:cNvPr name="Picture 23" id="23"/>
          <p:cNvPicPr>
            <a:picLocks noChangeAspect="true"/>
          </p:cNvPicPr>
          <p:nvPr/>
        </p:nvPicPr>
        <p:blipFill>
          <a:blip r:embed="rId14"/>
          <a:stretch>
            <a:fillRect/>
          </a:stretch>
        </p:blipFill>
        <p:spPr>
          <a:xfrm rot="0">
            <a:off x="4774792" y="3613848"/>
            <a:ext cx="3079505" cy="998759"/>
          </a:xfrm>
          <a:prstGeom prst="rect">
            <a:avLst/>
          </a:prstGeom>
        </p:spPr>
      </p:pic>
      <p:pic>
        <p:nvPicPr>
          <p:cNvPr name="Picture 24" id="24"/>
          <p:cNvPicPr>
            <a:picLocks noChangeAspect="true"/>
          </p:cNvPicPr>
          <p:nvPr/>
        </p:nvPicPr>
        <p:blipFill>
          <a:blip r:embed="rId15"/>
          <a:stretch>
            <a:fillRect/>
          </a:stretch>
        </p:blipFill>
        <p:spPr>
          <a:xfrm rot="0">
            <a:off x="8864420" y="1455100"/>
            <a:ext cx="3354958" cy="1125398"/>
          </a:xfrm>
          <a:prstGeom prst="rect">
            <a:avLst/>
          </a:prstGeom>
        </p:spPr>
      </p:pic>
      <p:pic>
        <p:nvPicPr>
          <p:cNvPr name="Picture 25" id="25"/>
          <p:cNvPicPr>
            <a:picLocks noChangeAspect="true"/>
          </p:cNvPicPr>
          <p:nvPr/>
        </p:nvPicPr>
        <p:blipFill>
          <a:blip r:embed="rId16"/>
          <a:stretch>
            <a:fillRect/>
          </a:stretch>
        </p:blipFill>
        <p:spPr>
          <a:xfrm rot="0">
            <a:off x="8729939" y="2037253"/>
            <a:ext cx="4968734" cy="1394360"/>
          </a:xfrm>
          <a:prstGeom prst="rect">
            <a:avLst/>
          </a:prstGeom>
        </p:spPr>
      </p:pic>
      <p:pic>
        <p:nvPicPr>
          <p:cNvPr name="Picture 26" id="26"/>
          <p:cNvPicPr>
            <a:picLocks noChangeAspect="true"/>
          </p:cNvPicPr>
          <p:nvPr/>
        </p:nvPicPr>
        <p:blipFill>
          <a:blip r:embed="rId17"/>
          <a:stretch>
            <a:fillRect/>
          </a:stretch>
        </p:blipFill>
        <p:spPr>
          <a:xfrm rot="0">
            <a:off x="8849329" y="2943052"/>
            <a:ext cx="3536048" cy="1105015"/>
          </a:xfrm>
          <a:prstGeom prst="rect">
            <a:avLst/>
          </a:prstGeom>
        </p:spPr>
      </p:pic>
      <p:sp>
        <p:nvSpPr>
          <p:cNvPr name="TextBox 27" id="27"/>
          <p:cNvSpPr txBox="true"/>
          <p:nvPr/>
        </p:nvSpPr>
        <p:spPr>
          <a:xfrm rot="0">
            <a:off x="6598374" y="4119830"/>
            <a:ext cx="7887049" cy="682056"/>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Sehingga,</a:t>
            </a:r>
          </a:p>
        </p:txBody>
      </p:sp>
      <p:pic>
        <p:nvPicPr>
          <p:cNvPr name="Picture 28" id="28"/>
          <p:cNvPicPr>
            <a:picLocks noChangeAspect="true"/>
          </p:cNvPicPr>
          <p:nvPr/>
        </p:nvPicPr>
        <p:blipFill>
          <a:blip r:embed="rId18"/>
          <a:stretch>
            <a:fillRect/>
          </a:stretch>
        </p:blipFill>
        <p:spPr>
          <a:xfrm rot="0">
            <a:off x="8450028" y="7456568"/>
            <a:ext cx="8327668" cy="1937626"/>
          </a:xfrm>
          <a:prstGeom prst="rect">
            <a:avLst/>
          </a:prstGeom>
        </p:spPr>
      </p:pic>
      <p:pic>
        <p:nvPicPr>
          <p:cNvPr name="Picture 29" id="29"/>
          <p:cNvPicPr>
            <a:picLocks noChangeAspect="true"/>
          </p:cNvPicPr>
          <p:nvPr/>
        </p:nvPicPr>
        <p:blipFill>
          <a:blip r:embed="rId19"/>
          <a:stretch>
            <a:fillRect/>
          </a:stretch>
        </p:blipFill>
        <p:spPr>
          <a:xfrm rot="0">
            <a:off x="8707811" y="8483107"/>
            <a:ext cx="5234264" cy="1360908"/>
          </a:xfrm>
          <a:prstGeom prst="rect">
            <a:avLst/>
          </a:prstGeom>
        </p:spPr>
      </p:pic>
      <p:pic>
        <p:nvPicPr>
          <p:cNvPr name="Picture 30" id="30"/>
          <p:cNvPicPr>
            <a:picLocks noChangeAspect="true"/>
          </p:cNvPicPr>
          <p:nvPr/>
        </p:nvPicPr>
        <p:blipFill>
          <a:blip r:embed="rId20"/>
          <a:stretch>
            <a:fillRect/>
          </a:stretch>
        </p:blipFill>
        <p:spPr>
          <a:xfrm rot="0">
            <a:off x="8797014" y="9227814"/>
            <a:ext cx="4163833" cy="1194777"/>
          </a:xfrm>
          <a:prstGeom prst="rect">
            <a:avLst/>
          </a:prstGeom>
        </p:spPr>
      </p:pic>
      <p:pic>
        <p:nvPicPr>
          <p:cNvPr name="Picture 31" id="31"/>
          <p:cNvPicPr>
            <a:picLocks noChangeAspect="true"/>
          </p:cNvPicPr>
          <p:nvPr/>
        </p:nvPicPr>
        <p:blipFill>
          <a:blip r:embed="rId21"/>
          <a:stretch>
            <a:fillRect/>
          </a:stretch>
        </p:blipFill>
        <p:spPr>
          <a:xfrm rot="0">
            <a:off x="8752126" y="7089389"/>
            <a:ext cx="4702488" cy="1269256"/>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485696" y="-692137"/>
            <a:ext cx="9978889" cy="11086709"/>
            <a:chOff x="0" y="0"/>
            <a:chExt cx="7277682" cy="8085624"/>
          </a:xfrm>
        </p:grpSpPr>
        <p:sp>
          <p:nvSpPr>
            <p:cNvPr name="Freeform 4" id="4"/>
            <p:cNvSpPr/>
            <p:nvPr/>
          </p:nvSpPr>
          <p:spPr>
            <a:xfrm flipH="false" flipV="false" rot="0">
              <a:off x="0" y="0"/>
              <a:ext cx="7277682" cy="8085624"/>
            </a:xfrm>
            <a:custGeom>
              <a:avLst/>
              <a:gdLst/>
              <a:ahLst/>
              <a:cxnLst/>
              <a:rect r="r" b="b" t="t" l="l"/>
              <a:pathLst>
                <a:path h="8085624" w="7277682">
                  <a:moveTo>
                    <a:pt x="0" y="0"/>
                  </a:moveTo>
                  <a:lnTo>
                    <a:pt x="7277682" y="0"/>
                  </a:lnTo>
                  <a:lnTo>
                    <a:pt x="7277682" y="8085624"/>
                  </a:lnTo>
                  <a:lnTo>
                    <a:pt x="0" y="8085624"/>
                  </a:lnTo>
                  <a:close/>
                </a:path>
              </a:pathLst>
            </a:custGeom>
            <a:solidFill>
              <a:srgbClr val="4F406B"/>
            </a:solidFill>
          </p:spPr>
        </p:sp>
        <p:sp>
          <p:nvSpPr>
            <p:cNvPr name="TextBox 5" id="5"/>
            <p:cNvSpPr txBox="true"/>
            <p:nvPr/>
          </p:nvSpPr>
          <p:spPr>
            <a:xfrm>
              <a:off x="0" y="-19050"/>
              <a:ext cx="7277682" cy="8104674"/>
            </a:xfrm>
            <a:prstGeom prst="rect">
              <a:avLst/>
            </a:prstGeom>
          </p:spPr>
          <p:txBody>
            <a:bodyPr anchor="ctr" rtlCol="false" tIns="24766" lIns="24766" bIns="24766" rIns="24766"/>
            <a:lstStyle/>
            <a:p>
              <a:pPr algn="ctr">
                <a:lnSpc>
                  <a:spcPts val="955"/>
                </a:lnSpc>
                <a:spcBef>
                  <a:spcPct val="0"/>
                </a:spcBef>
              </a:pPr>
            </a:p>
          </p:txBody>
        </p:sp>
      </p:grpSp>
      <p:grpSp>
        <p:nvGrpSpPr>
          <p:cNvPr name="Group 6" id="6"/>
          <p:cNvGrpSpPr/>
          <p:nvPr/>
        </p:nvGrpSpPr>
        <p:grpSpPr>
          <a:xfrm rot="0">
            <a:off x="377645" y="592769"/>
            <a:ext cx="7630499" cy="9154229"/>
            <a:chOff x="0" y="0"/>
            <a:chExt cx="2009679" cy="2410990"/>
          </a:xfrm>
        </p:grpSpPr>
        <p:sp>
          <p:nvSpPr>
            <p:cNvPr name="Freeform 7" id="7"/>
            <p:cNvSpPr/>
            <p:nvPr/>
          </p:nvSpPr>
          <p:spPr>
            <a:xfrm flipH="false" flipV="false" rot="0">
              <a:off x="0" y="0"/>
              <a:ext cx="2009679" cy="2410990"/>
            </a:xfrm>
            <a:custGeom>
              <a:avLst/>
              <a:gdLst/>
              <a:ahLst/>
              <a:cxnLst/>
              <a:rect r="r" b="b" t="t" l="l"/>
              <a:pathLst>
                <a:path h="2410990" w="2009679">
                  <a:moveTo>
                    <a:pt x="0" y="0"/>
                  </a:moveTo>
                  <a:lnTo>
                    <a:pt x="2009679" y="0"/>
                  </a:lnTo>
                  <a:lnTo>
                    <a:pt x="2009679" y="2410990"/>
                  </a:lnTo>
                  <a:lnTo>
                    <a:pt x="0" y="2410990"/>
                  </a:lnTo>
                  <a:close/>
                </a:path>
              </a:pathLst>
            </a:custGeom>
            <a:solidFill>
              <a:srgbClr val="EDEDED"/>
            </a:solidFill>
          </p:spPr>
        </p:sp>
        <p:sp>
          <p:nvSpPr>
            <p:cNvPr name="TextBox 8" id="8"/>
            <p:cNvSpPr txBox="true"/>
            <p:nvPr/>
          </p:nvSpPr>
          <p:spPr>
            <a:xfrm>
              <a:off x="0" y="-38100"/>
              <a:ext cx="2009679" cy="2449090"/>
            </a:xfrm>
            <a:prstGeom prst="rect">
              <a:avLst/>
            </a:prstGeom>
          </p:spPr>
          <p:txBody>
            <a:bodyPr anchor="ctr" rtlCol="false" tIns="50800" lIns="50800" bIns="50800" rIns="50800"/>
            <a:lstStyle/>
            <a:p>
              <a:pPr algn="ctr">
                <a:lnSpc>
                  <a:spcPts val="2659"/>
                </a:lnSpc>
              </a:pPr>
            </a:p>
          </p:txBody>
        </p:sp>
      </p:grpSp>
      <p:pic>
        <p:nvPicPr>
          <p:cNvPr name="Picture 9" id="9"/>
          <p:cNvPicPr>
            <a:picLocks noChangeAspect="true"/>
          </p:cNvPicPr>
          <p:nvPr/>
        </p:nvPicPr>
        <p:blipFill>
          <a:blip r:embed="rId4"/>
          <a:stretch>
            <a:fillRect/>
          </a:stretch>
        </p:blipFill>
        <p:spPr>
          <a:xfrm rot="0">
            <a:off x="260088" y="2534648"/>
            <a:ext cx="7750866" cy="1845444"/>
          </a:xfrm>
          <a:prstGeom prst="rect">
            <a:avLst/>
          </a:prstGeom>
        </p:spPr>
      </p:pic>
      <p:pic>
        <p:nvPicPr>
          <p:cNvPr name="Picture 10" id="10"/>
          <p:cNvPicPr>
            <a:picLocks noChangeAspect="true"/>
          </p:cNvPicPr>
          <p:nvPr/>
        </p:nvPicPr>
        <p:blipFill>
          <a:blip r:embed="rId5"/>
          <a:stretch>
            <a:fillRect/>
          </a:stretch>
        </p:blipFill>
        <p:spPr>
          <a:xfrm rot="0">
            <a:off x="198573" y="4687685"/>
            <a:ext cx="8489044" cy="1968474"/>
          </a:xfrm>
          <a:prstGeom prst="rect">
            <a:avLst/>
          </a:prstGeom>
        </p:spPr>
      </p:pic>
      <p:pic>
        <p:nvPicPr>
          <p:cNvPr name="Picture 11" id="11"/>
          <p:cNvPicPr>
            <a:picLocks noChangeAspect="true"/>
          </p:cNvPicPr>
          <p:nvPr/>
        </p:nvPicPr>
        <p:blipFill>
          <a:blip r:embed="rId6"/>
          <a:stretch>
            <a:fillRect/>
          </a:stretch>
        </p:blipFill>
        <p:spPr>
          <a:xfrm rot="0">
            <a:off x="223362" y="5466132"/>
            <a:ext cx="8191571" cy="1931500"/>
          </a:xfrm>
          <a:prstGeom prst="rect">
            <a:avLst/>
          </a:prstGeom>
        </p:spPr>
      </p:pic>
      <p:pic>
        <p:nvPicPr>
          <p:cNvPr name="Picture 12" id="12"/>
          <p:cNvPicPr>
            <a:picLocks noChangeAspect="true"/>
          </p:cNvPicPr>
          <p:nvPr/>
        </p:nvPicPr>
        <p:blipFill>
          <a:blip r:embed="rId7"/>
          <a:stretch>
            <a:fillRect/>
          </a:stretch>
        </p:blipFill>
        <p:spPr>
          <a:xfrm rot="0">
            <a:off x="626413" y="6635446"/>
            <a:ext cx="3354958" cy="1125398"/>
          </a:xfrm>
          <a:prstGeom prst="rect">
            <a:avLst/>
          </a:prstGeom>
        </p:spPr>
      </p:pic>
      <p:pic>
        <p:nvPicPr>
          <p:cNvPr name="Picture 13" id="13"/>
          <p:cNvPicPr>
            <a:picLocks noChangeAspect="true"/>
          </p:cNvPicPr>
          <p:nvPr/>
        </p:nvPicPr>
        <p:blipFill>
          <a:blip r:embed="rId8"/>
          <a:stretch>
            <a:fillRect/>
          </a:stretch>
        </p:blipFill>
        <p:spPr>
          <a:xfrm rot="0">
            <a:off x="602370" y="7377665"/>
            <a:ext cx="3643471" cy="1079547"/>
          </a:xfrm>
          <a:prstGeom prst="rect">
            <a:avLst/>
          </a:prstGeom>
        </p:spPr>
      </p:pic>
      <p:pic>
        <p:nvPicPr>
          <p:cNvPr name="Picture 14" id="14"/>
          <p:cNvPicPr>
            <a:picLocks noChangeAspect="true"/>
          </p:cNvPicPr>
          <p:nvPr/>
        </p:nvPicPr>
        <p:blipFill>
          <a:blip r:embed="rId9"/>
          <a:stretch>
            <a:fillRect/>
          </a:stretch>
        </p:blipFill>
        <p:spPr>
          <a:xfrm rot="0">
            <a:off x="514119" y="7961741"/>
            <a:ext cx="4702488" cy="1269256"/>
          </a:xfrm>
          <a:prstGeom prst="rect">
            <a:avLst/>
          </a:prstGeom>
        </p:spPr>
      </p:pic>
      <p:pic>
        <p:nvPicPr>
          <p:cNvPr name="Picture 15" id="15"/>
          <p:cNvPicPr>
            <a:picLocks noChangeAspect="true"/>
          </p:cNvPicPr>
          <p:nvPr/>
        </p:nvPicPr>
        <p:blipFill>
          <a:blip r:embed="rId10"/>
          <a:stretch>
            <a:fillRect/>
          </a:stretch>
        </p:blipFill>
        <p:spPr>
          <a:xfrm rot="0">
            <a:off x="8864276" y="4227325"/>
            <a:ext cx="3632188" cy="1076204"/>
          </a:xfrm>
          <a:prstGeom prst="rect">
            <a:avLst/>
          </a:prstGeom>
        </p:spPr>
      </p:pic>
      <p:pic>
        <p:nvPicPr>
          <p:cNvPr name="Picture 16" id="16"/>
          <p:cNvPicPr>
            <a:picLocks noChangeAspect="true"/>
          </p:cNvPicPr>
          <p:nvPr/>
        </p:nvPicPr>
        <p:blipFill>
          <a:blip r:embed="rId11"/>
          <a:stretch>
            <a:fillRect/>
          </a:stretch>
        </p:blipFill>
        <p:spPr>
          <a:xfrm rot="0">
            <a:off x="8697049" y="4738928"/>
            <a:ext cx="5501162" cy="1464239"/>
          </a:xfrm>
          <a:prstGeom prst="rect">
            <a:avLst/>
          </a:prstGeom>
        </p:spPr>
      </p:pic>
      <p:pic>
        <p:nvPicPr>
          <p:cNvPr name="Picture 17" id="17"/>
          <p:cNvPicPr>
            <a:picLocks noChangeAspect="true"/>
          </p:cNvPicPr>
          <p:nvPr/>
        </p:nvPicPr>
        <p:blipFill>
          <a:blip r:embed="rId12"/>
          <a:stretch>
            <a:fillRect/>
          </a:stretch>
        </p:blipFill>
        <p:spPr>
          <a:xfrm rot="0">
            <a:off x="8890871" y="5692488"/>
            <a:ext cx="3313046" cy="1112351"/>
          </a:xfrm>
          <a:prstGeom prst="rect">
            <a:avLst/>
          </a:prstGeom>
        </p:spPr>
      </p:pic>
      <p:pic>
        <p:nvPicPr>
          <p:cNvPr name="Picture 18" id="18"/>
          <p:cNvPicPr>
            <a:picLocks noChangeAspect="true"/>
          </p:cNvPicPr>
          <p:nvPr/>
        </p:nvPicPr>
        <p:blipFill>
          <a:blip r:embed="rId13"/>
          <a:stretch>
            <a:fillRect/>
          </a:stretch>
        </p:blipFill>
        <p:spPr>
          <a:xfrm rot="0">
            <a:off x="685633" y="3650902"/>
            <a:ext cx="2793329" cy="937857"/>
          </a:xfrm>
          <a:prstGeom prst="rect">
            <a:avLst/>
          </a:prstGeom>
        </p:spPr>
      </p:pic>
      <p:pic>
        <p:nvPicPr>
          <p:cNvPr name="Picture 19" id="19"/>
          <p:cNvPicPr>
            <a:picLocks noChangeAspect="true"/>
          </p:cNvPicPr>
          <p:nvPr/>
        </p:nvPicPr>
        <p:blipFill>
          <a:blip r:embed="rId14"/>
          <a:stretch>
            <a:fillRect/>
          </a:stretch>
        </p:blipFill>
        <p:spPr>
          <a:xfrm rot="0">
            <a:off x="4063596" y="3534086"/>
            <a:ext cx="4036649" cy="1158283"/>
          </a:xfrm>
          <a:prstGeom prst="rect">
            <a:avLst/>
          </a:prstGeom>
        </p:spPr>
      </p:pic>
      <p:pic>
        <p:nvPicPr>
          <p:cNvPr name="Picture 20" id="20"/>
          <p:cNvPicPr>
            <a:picLocks noChangeAspect="true"/>
          </p:cNvPicPr>
          <p:nvPr/>
        </p:nvPicPr>
        <p:blipFill>
          <a:blip r:embed="rId15"/>
          <a:stretch>
            <a:fillRect/>
          </a:stretch>
        </p:blipFill>
        <p:spPr>
          <a:xfrm rot="0">
            <a:off x="8951353" y="1190143"/>
            <a:ext cx="3354958" cy="1125398"/>
          </a:xfrm>
          <a:prstGeom prst="rect">
            <a:avLst/>
          </a:prstGeom>
        </p:spPr>
      </p:pic>
      <p:pic>
        <p:nvPicPr>
          <p:cNvPr name="Picture 21" id="21"/>
          <p:cNvPicPr>
            <a:picLocks noChangeAspect="true"/>
          </p:cNvPicPr>
          <p:nvPr/>
        </p:nvPicPr>
        <p:blipFill>
          <a:blip r:embed="rId16"/>
          <a:stretch>
            <a:fillRect/>
          </a:stretch>
        </p:blipFill>
        <p:spPr>
          <a:xfrm rot="0">
            <a:off x="8666237" y="1747790"/>
            <a:ext cx="5733156" cy="1521764"/>
          </a:xfrm>
          <a:prstGeom prst="rect">
            <a:avLst/>
          </a:prstGeom>
        </p:spPr>
      </p:pic>
      <p:pic>
        <p:nvPicPr>
          <p:cNvPr name="Picture 22" id="22"/>
          <p:cNvPicPr>
            <a:picLocks noChangeAspect="true"/>
          </p:cNvPicPr>
          <p:nvPr/>
        </p:nvPicPr>
        <p:blipFill>
          <a:blip r:embed="rId17"/>
          <a:stretch>
            <a:fillRect/>
          </a:stretch>
        </p:blipFill>
        <p:spPr>
          <a:xfrm rot="0">
            <a:off x="8860808" y="2761447"/>
            <a:ext cx="3536048" cy="1105015"/>
          </a:xfrm>
          <a:prstGeom prst="rect">
            <a:avLst/>
          </a:prstGeom>
        </p:spPr>
      </p:pic>
      <p:pic>
        <p:nvPicPr>
          <p:cNvPr name="Picture 23" id="23"/>
          <p:cNvPicPr>
            <a:picLocks noChangeAspect="true"/>
          </p:cNvPicPr>
          <p:nvPr/>
        </p:nvPicPr>
        <p:blipFill>
          <a:blip r:embed="rId18"/>
          <a:stretch>
            <a:fillRect/>
          </a:stretch>
        </p:blipFill>
        <p:spPr>
          <a:xfrm rot="0">
            <a:off x="8461507" y="7014844"/>
            <a:ext cx="8327668" cy="1937626"/>
          </a:xfrm>
          <a:prstGeom prst="rect">
            <a:avLst/>
          </a:prstGeom>
        </p:spPr>
      </p:pic>
      <p:pic>
        <p:nvPicPr>
          <p:cNvPr name="Picture 24" id="24"/>
          <p:cNvPicPr>
            <a:picLocks noChangeAspect="true"/>
          </p:cNvPicPr>
          <p:nvPr/>
        </p:nvPicPr>
        <p:blipFill>
          <a:blip r:embed="rId19"/>
          <a:stretch>
            <a:fillRect/>
          </a:stretch>
        </p:blipFill>
        <p:spPr>
          <a:xfrm rot="0">
            <a:off x="8705907" y="8020689"/>
            <a:ext cx="5532617" cy="1410634"/>
          </a:xfrm>
          <a:prstGeom prst="rect">
            <a:avLst/>
          </a:prstGeom>
        </p:spPr>
      </p:pic>
      <p:pic>
        <p:nvPicPr>
          <p:cNvPr name="Picture 25" id="25"/>
          <p:cNvPicPr>
            <a:picLocks noChangeAspect="true"/>
          </p:cNvPicPr>
          <p:nvPr/>
        </p:nvPicPr>
        <p:blipFill>
          <a:blip r:embed="rId20"/>
          <a:stretch>
            <a:fillRect/>
          </a:stretch>
        </p:blipFill>
        <p:spPr>
          <a:xfrm rot="0">
            <a:off x="8808493" y="8786090"/>
            <a:ext cx="4163833" cy="1194777"/>
          </a:xfrm>
          <a:prstGeom prst="rect">
            <a:avLst/>
          </a:prstGeom>
        </p:spPr>
      </p:pic>
      <p:pic>
        <p:nvPicPr>
          <p:cNvPr name="Picture 26" id="26"/>
          <p:cNvPicPr>
            <a:picLocks noChangeAspect="true"/>
          </p:cNvPicPr>
          <p:nvPr/>
        </p:nvPicPr>
        <p:blipFill>
          <a:blip r:embed="rId21"/>
          <a:stretch>
            <a:fillRect/>
          </a:stretch>
        </p:blipFill>
        <p:spPr>
          <a:xfrm rot="0">
            <a:off x="8763605" y="6647665"/>
            <a:ext cx="4702488" cy="1269256"/>
          </a:xfrm>
          <a:prstGeom prst="rect">
            <a:avLst/>
          </a:prstGeom>
        </p:spPr>
      </p:pic>
      <p:sp>
        <p:nvSpPr>
          <p:cNvPr name="TextBox 27" id="27"/>
          <p:cNvSpPr txBox="true"/>
          <p:nvPr/>
        </p:nvSpPr>
        <p:spPr>
          <a:xfrm rot="0">
            <a:off x="598646" y="592769"/>
            <a:ext cx="7887049" cy="1285875"/>
          </a:xfrm>
          <a:prstGeom prst="rect">
            <a:avLst/>
          </a:prstGeom>
        </p:spPr>
        <p:txBody>
          <a:bodyPr anchor="t" rtlCol="false" tIns="0" lIns="0" bIns="0" rIns="0">
            <a:spAutoFit/>
          </a:bodyPr>
          <a:lstStyle/>
          <a:p>
            <a:pPr algn="ctr">
              <a:lnSpc>
                <a:spcPts val="10199"/>
              </a:lnSpc>
            </a:pPr>
            <a:r>
              <a:rPr lang="en-US" b="true" sz="8499">
                <a:solidFill>
                  <a:srgbClr val="E59134"/>
                </a:solidFill>
                <a:latin typeface="League Spartan"/>
                <a:ea typeface="League Spartan"/>
                <a:cs typeface="League Spartan"/>
                <a:sym typeface="League Spartan"/>
              </a:rPr>
              <a:t>ITERASI 3</a:t>
            </a:r>
          </a:p>
        </p:txBody>
      </p:sp>
      <p:sp>
        <p:nvSpPr>
          <p:cNvPr name="TextBox 28" id="28"/>
          <p:cNvSpPr txBox="true"/>
          <p:nvPr/>
        </p:nvSpPr>
        <p:spPr>
          <a:xfrm rot="0">
            <a:off x="-1703135" y="2300918"/>
            <a:ext cx="7887049" cy="681990"/>
          </a:xfrm>
          <a:prstGeom prst="rect">
            <a:avLst/>
          </a:prstGeom>
        </p:spPr>
        <p:txBody>
          <a:bodyPr anchor="t" rtlCol="false" tIns="0" lIns="0" bIns="0" rIns="0">
            <a:spAutoFit/>
          </a:bodyPr>
          <a:lstStyle/>
          <a:p>
            <a:pPr algn="ctr">
              <a:lnSpc>
                <a:spcPts val="5355"/>
              </a:lnSpc>
            </a:pPr>
            <a:r>
              <a:rPr lang="en-US" sz="4500">
                <a:solidFill>
                  <a:srgbClr val="000000"/>
                </a:solidFill>
                <a:latin typeface="Glacial Indifference"/>
                <a:ea typeface="Glacial Indifference"/>
                <a:cs typeface="Glacial Indifference"/>
                <a:sym typeface="Glacial Indifference"/>
              </a:rPr>
              <a:t>Diketahui :</a:t>
            </a:r>
          </a:p>
        </p:txBody>
      </p:sp>
      <p:sp>
        <p:nvSpPr>
          <p:cNvPr name="TextBox 29" id="29"/>
          <p:cNvSpPr txBox="true"/>
          <p:nvPr/>
        </p:nvSpPr>
        <p:spPr>
          <a:xfrm rot="0">
            <a:off x="9144000" y="687705"/>
            <a:ext cx="7887049" cy="682056"/>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Diketahui nilai a0 dan A0, maka</a:t>
            </a:r>
          </a:p>
        </p:txBody>
      </p:sp>
      <p:sp>
        <p:nvSpPr>
          <p:cNvPr name="TextBox 30" id="30"/>
          <p:cNvSpPr txBox="true"/>
          <p:nvPr/>
        </p:nvSpPr>
        <p:spPr>
          <a:xfrm rot="0">
            <a:off x="6373305" y="3734186"/>
            <a:ext cx="7887049" cy="681990"/>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Sehingga,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485696" y="-692137"/>
            <a:ext cx="9978889" cy="11086709"/>
            <a:chOff x="0" y="0"/>
            <a:chExt cx="7277682" cy="8085624"/>
          </a:xfrm>
        </p:grpSpPr>
        <p:sp>
          <p:nvSpPr>
            <p:cNvPr name="Freeform 4" id="4"/>
            <p:cNvSpPr/>
            <p:nvPr/>
          </p:nvSpPr>
          <p:spPr>
            <a:xfrm flipH="false" flipV="false" rot="0">
              <a:off x="0" y="0"/>
              <a:ext cx="7277682" cy="8085624"/>
            </a:xfrm>
            <a:custGeom>
              <a:avLst/>
              <a:gdLst/>
              <a:ahLst/>
              <a:cxnLst/>
              <a:rect r="r" b="b" t="t" l="l"/>
              <a:pathLst>
                <a:path h="8085624" w="7277682">
                  <a:moveTo>
                    <a:pt x="0" y="0"/>
                  </a:moveTo>
                  <a:lnTo>
                    <a:pt x="7277682" y="0"/>
                  </a:lnTo>
                  <a:lnTo>
                    <a:pt x="7277682" y="8085624"/>
                  </a:lnTo>
                  <a:lnTo>
                    <a:pt x="0" y="8085624"/>
                  </a:lnTo>
                  <a:close/>
                </a:path>
              </a:pathLst>
            </a:custGeom>
            <a:solidFill>
              <a:srgbClr val="4F406B"/>
            </a:solidFill>
          </p:spPr>
        </p:sp>
        <p:sp>
          <p:nvSpPr>
            <p:cNvPr name="TextBox 5" id="5"/>
            <p:cNvSpPr txBox="true"/>
            <p:nvPr/>
          </p:nvSpPr>
          <p:spPr>
            <a:xfrm>
              <a:off x="0" y="-19050"/>
              <a:ext cx="7277682" cy="8104674"/>
            </a:xfrm>
            <a:prstGeom prst="rect">
              <a:avLst/>
            </a:prstGeom>
          </p:spPr>
          <p:txBody>
            <a:bodyPr anchor="ctr" rtlCol="false" tIns="24766" lIns="24766" bIns="24766" rIns="24766"/>
            <a:lstStyle/>
            <a:p>
              <a:pPr algn="ctr">
                <a:lnSpc>
                  <a:spcPts val="955"/>
                </a:lnSpc>
                <a:spcBef>
                  <a:spcPct val="0"/>
                </a:spcBef>
              </a:pPr>
            </a:p>
          </p:txBody>
        </p:sp>
      </p:grpSp>
      <p:grpSp>
        <p:nvGrpSpPr>
          <p:cNvPr name="Group 6" id="6"/>
          <p:cNvGrpSpPr/>
          <p:nvPr/>
        </p:nvGrpSpPr>
        <p:grpSpPr>
          <a:xfrm rot="0">
            <a:off x="377645" y="592769"/>
            <a:ext cx="7630499" cy="9154229"/>
            <a:chOff x="0" y="0"/>
            <a:chExt cx="2009679" cy="2410990"/>
          </a:xfrm>
        </p:grpSpPr>
        <p:sp>
          <p:nvSpPr>
            <p:cNvPr name="Freeform 7" id="7"/>
            <p:cNvSpPr/>
            <p:nvPr/>
          </p:nvSpPr>
          <p:spPr>
            <a:xfrm flipH="false" flipV="false" rot="0">
              <a:off x="0" y="0"/>
              <a:ext cx="2009679" cy="2410990"/>
            </a:xfrm>
            <a:custGeom>
              <a:avLst/>
              <a:gdLst/>
              <a:ahLst/>
              <a:cxnLst/>
              <a:rect r="r" b="b" t="t" l="l"/>
              <a:pathLst>
                <a:path h="2410990" w="2009679">
                  <a:moveTo>
                    <a:pt x="0" y="0"/>
                  </a:moveTo>
                  <a:lnTo>
                    <a:pt x="2009679" y="0"/>
                  </a:lnTo>
                  <a:lnTo>
                    <a:pt x="2009679" y="2410990"/>
                  </a:lnTo>
                  <a:lnTo>
                    <a:pt x="0" y="2410990"/>
                  </a:lnTo>
                  <a:close/>
                </a:path>
              </a:pathLst>
            </a:custGeom>
            <a:solidFill>
              <a:srgbClr val="EDEDED"/>
            </a:solidFill>
          </p:spPr>
        </p:sp>
        <p:sp>
          <p:nvSpPr>
            <p:cNvPr name="TextBox 8" id="8"/>
            <p:cNvSpPr txBox="true"/>
            <p:nvPr/>
          </p:nvSpPr>
          <p:spPr>
            <a:xfrm>
              <a:off x="0" y="-38100"/>
              <a:ext cx="2009679" cy="2449090"/>
            </a:xfrm>
            <a:prstGeom prst="rect">
              <a:avLst/>
            </a:prstGeom>
          </p:spPr>
          <p:txBody>
            <a:bodyPr anchor="ctr" rtlCol="false" tIns="50800" lIns="50800" bIns="50800" rIns="50800"/>
            <a:lstStyle/>
            <a:p>
              <a:pPr algn="ctr">
                <a:lnSpc>
                  <a:spcPts val="2659"/>
                </a:lnSpc>
              </a:pPr>
            </a:p>
          </p:txBody>
        </p:sp>
      </p:grpSp>
      <p:pic>
        <p:nvPicPr>
          <p:cNvPr name="Picture 9" id="9"/>
          <p:cNvPicPr>
            <a:picLocks noChangeAspect="true"/>
          </p:cNvPicPr>
          <p:nvPr/>
        </p:nvPicPr>
        <p:blipFill>
          <a:blip r:embed="rId4"/>
          <a:stretch>
            <a:fillRect/>
          </a:stretch>
        </p:blipFill>
        <p:spPr>
          <a:xfrm rot="0">
            <a:off x="260088" y="2534648"/>
            <a:ext cx="7750866" cy="1845444"/>
          </a:xfrm>
          <a:prstGeom prst="rect">
            <a:avLst/>
          </a:prstGeom>
        </p:spPr>
      </p:pic>
      <p:pic>
        <p:nvPicPr>
          <p:cNvPr name="Picture 10" id="10"/>
          <p:cNvPicPr>
            <a:picLocks noChangeAspect="true"/>
          </p:cNvPicPr>
          <p:nvPr/>
        </p:nvPicPr>
        <p:blipFill>
          <a:blip r:embed="rId5"/>
          <a:stretch>
            <a:fillRect/>
          </a:stretch>
        </p:blipFill>
        <p:spPr>
          <a:xfrm rot="0">
            <a:off x="198573" y="4687685"/>
            <a:ext cx="8489044" cy="1968474"/>
          </a:xfrm>
          <a:prstGeom prst="rect">
            <a:avLst/>
          </a:prstGeom>
        </p:spPr>
      </p:pic>
      <p:pic>
        <p:nvPicPr>
          <p:cNvPr name="Picture 11" id="11"/>
          <p:cNvPicPr>
            <a:picLocks noChangeAspect="true"/>
          </p:cNvPicPr>
          <p:nvPr/>
        </p:nvPicPr>
        <p:blipFill>
          <a:blip r:embed="rId6"/>
          <a:stretch>
            <a:fillRect/>
          </a:stretch>
        </p:blipFill>
        <p:spPr>
          <a:xfrm rot="0">
            <a:off x="223362" y="5466132"/>
            <a:ext cx="8191571" cy="1931500"/>
          </a:xfrm>
          <a:prstGeom prst="rect">
            <a:avLst/>
          </a:prstGeom>
        </p:spPr>
      </p:pic>
      <p:pic>
        <p:nvPicPr>
          <p:cNvPr name="Picture 12" id="12"/>
          <p:cNvPicPr>
            <a:picLocks noChangeAspect="true"/>
          </p:cNvPicPr>
          <p:nvPr/>
        </p:nvPicPr>
        <p:blipFill>
          <a:blip r:embed="rId7"/>
          <a:stretch>
            <a:fillRect/>
          </a:stretch>
        </p:blipFill>
        <p:spPr>
          <a:xfrm rot="0">
            <a:off x="626413" y="6635446"/>
            <a:ext cx="3354958" cy="1125398"/>
          </a:xfrm>
          <a:prstGeom prst="rect">
            <a:avLst/>
          </a:prstGeom>
        </p:spPr>
      </p:pic>
      <p:pic>
        <p:nvPicPr>
          <p:cNvPr name="Picture 13" id="13"/>
          <p:cNvPicPr>
            <a:picLocks noChangeAspect="true"/>
          </p:cNvPicPr>
          <p:nvPr/>
        </p:nvPicPr>
        <p:blipFill>
          <a:blip r:embed="rId8"/>
          <a:stretch>
            <a:fillRect/>
          </a:stretch>
        </p:blipFill>
        <p:spPr>
          <a:xfrm rot="0">
            <a:off x="602370" y="7377665"/>
            <a:ext cx="3643471" cy="1079547"/>
          </a:xfrm>
          <a:prstGeom prst="rect">
            <a:avLst/>
          </a:prstGeom>
        </p:spPr>
      </p:pic>
      <p:pic>
        <p:nvPicPr>
          <p:cNvPr name="Picture 14" id="14"/>
          <p:cNvPicPr>
            <a:picLocks noChangeAspect="true"/>
          </p:cNvPicPr>
          <p:nvPr/>
        </p:nvPicPr>
        <p:blipFill>
          <a:blip r:embed="rId9"/>
          <a:stretch>
            <a:fillRect/>
          </a:stretch>
        </p:blipFill>
        <p:spPr>
          <a:xfrm rot="0">
            <a:off x="514119" y="7961741"/>
            <a:ext cx="4702488" cy="1269256"/>
          </a:xfrm>
          <a:prstGeom prst="rect">
            <a:avLst/>
          </a:prstGeom>
        </p:spPr>
      </p:pic>
      <p:pic>
        <p:nvPicPr>
          <p:cNvPr name="Picture 15" id="15"/>
          <p:cNvPicPr>
            <a:picLocks noChangeAspect="true"/>
          </p:cNvPicPr>
          <p:nvPr/>
        </p:nvPicPr>
        <p:blipFill>
          <a:blip r:embed="rId10"/>
          <a:stretch>
            <a:fillRect/>
          </a:stretch>
        </p:blipFill>
        <p:spPr>
          <a:xfrm rot="0">
            <a:off x="8864276" y="4227325"/>
            <a:ext cx="3632188" cy="1076204"/>
          </a:xfrm>
          <a:prstGeom prst="rect">
            <a:avLst/>
          </a:prstGeom>
        </p:spPr>
      </p:pic>
      <p:pic>
        <p:nvPicPr>
          <p:cNvPr name="Picture 16" id="16"/>
          <p:cNvPicPr>
            <a:picLocks noChangeAspect="true"/>
          </p:cNvPicPr>
          <p:nvPr/>
        </p:nvPicPr>
        <p:blipFill>
          <a:blip r:embed="rId11"/>
          <a:stretch>
            <a:fillRect/>
          </a:stretch>
        </p:blipFill>
        <p:spPr>
          <a:xfrm rot="0">
            <a:off x="8697049" y="4738928"/>
            <a:ext cx="5501162" cy="1464239"/>
          </a:xfrm>
          <a:prstGeom prst="rect">
            <a:avLst/>
          </a:prstGeom>
        </p:spPr>
      </p:pic>
      <p:pic>
        <p:nvPicPr>
          <p:cNvPr name="Picture 17" id="17"/>
          <p:cNvPicPr>
            <a:picLocks noChangeAspect="true"/>
          </p:cNvPicPr>
          <p:nvPr/>
        </p:nvPicPr>
        <p:blipFill>
          <a:blip r:embed="rId12"/>
          <a:stretch>
            <a:fillRect/>
          </a:stretch>
        </p:blipFill>
        <p:spPr>
          <a:xfrm rot="0">
            <a:off x="8890871" y="5692488"/>
            <a:ext cx="3313046" cy="1112351"/>
          </a:xfrm>
          <a:prstGeom prst="rect">
            <a:avLst/>
          </a:prstGeom>
        </p:spPr>
      </p:pic>
      <p:pic>
        <p:nvPicPr>
          <p:cNvPr name="Picture 18" id="18"/>
          <p:cNvPicPr>
            <a:picLocks noChangeAspect="true"/>
          </p:cNvPicPr>
          <p:nvPr/>
        </p:nvPicPr>
        <p:blipFill>
          <a:blip r:embed="rId13"/>
          <a:stretch>
            <a:fillRect/>
          </a:stretch>
        </p:blipFill>
        <p:spPr>
          <a:xfrm rot="0">
            <a:off x="685633" y="3650902"/>
            <a:ext cx="2793329" cy="937857"/>
          </a:xfrm>
          <a:prstGeom prst="rect">
            <a:avLst/>
          </a:prstGeom>
        </p:spPr>
      </p:pic>
      <p:pic>
        <p:nvPicPr>
          <p:cNvPr name="Picture 19" id="19"/>
          <p:cNvPicPr>
            <a:picLocks noChangeAspect="true"/>
          </p:cNvPicPr>
          <p:nvPr/>
        </p:nvPicPr>
        <p:blipFill>
          <a:blip r:embed="rId14"/>
          <a:stretch>
            <a:fillRect/>
          </a:stretch>
        </p:blipFill>
        <p:spPr>
          <a:xfrm rot="0">
            <a:off x="4063596" y="3534086"/>
            <a:ext cx="4036649" cy="1158283"/>
          </a:xfrm>
          <a:prstGeom prst="rect">
            <a:avLst/>
          </a:prstGeom>
        </p:spPr>
      </p:pic>
      <p:pic>
        <p:nvPicPr>
          <p:cNvPr name="Picture 20" id="20"/>
          <p:cNvPicPr>
            <a:picLocks noChangeAspect="true"/>
          </p:cNvPicPr>
          <p:nvPr/>
        </p:nvPicPr>
        <p:blipFill>
          <a:blip r:embed="rId15"/>
          <a:stretch>
            <a:fillRect/>
          </a:stretch>
        </p:blipFill>
        <p:spPr>
          <a:xfrm rot="0">
            <a:off x="8951353" y="1190143"/>
            <a:ext cx="3354958" cy="1125398"/>
          </a:xfrm>
          <a:prstGeom prst="rect">
            <a:avLst/>
          </a:prstGeom>
        </p:spPr>
      </p:pic>
      <p:pic>
        <p:nvPicPr>
          <p:cNvPr name="Picture 21" id="21"/>
          <p:cNvPicPr>
            <a:picLocks noChangeAspect="true"/>
          </p:cNvPicPr>
          <p:nvPr/>
        </p:nvPicPr>
        <p:blipFill>
          <a:blip r:embed="rId16"/>
          <a:stretch>
            <a:fillRect/>
          </a:stretch>
        </p:blipFill>
        <p:spPr>
          <a:xfrm rot="0">
            <a:off x="8666237" y="1747790"/>
            <a:ext cx="5733156" cy="1521764"/>
          </a:xfrm>
          <a:prstGeom prst="rect">
            <a:avLst/>
          </a:prstGeom>
        </p:spPr>
      </p:pic>
      <p:pic>
        <p:nvPicPr>
          <p:cNvPr name="Picture 22" id="22"/>
          <p:cNvPicPr>
            <a:picLocks noChangeAspect="true"/>
          </p:cNvPicPr>
          <p:nvPr/>
        </p:nvPicPr>
        <p:blipFill>
          <a:blip r:embed="rId17"/>
          <a:stretch>
            <a:fillRect/>
          </a:stretch>
        </p:blipFill>
        <p:spPr>
          <a:xfrm rot="0">
            <a:off x="8860808" y="2761447"/>
            <a:ext cx="3536048" cy="1105015"/>
          </a:xfrm>
          <a:prstGeom prst="rect">
            <a:avLst/>
          </a:prstGeom>
        </p:spPr>
      </p:pic>
      <p:pic>
        <p:nvPicPr>
          <p:cNvPr name="Picture 23" id="23"/>
          <p:cNvPicPr>
            <a:picLocks noChangeAspect="true"/>
          </p:cNvPicPr>
          <p:nvPr/>
        </p:nvPicPr>
        <p:blipFill>
          <a:blip r:embed="rId18"/>
          <a:stretch>
            <a:fillRect/>
          </a:stretch>
        </p:blipFill>
        <p:spPr>
          <a:xfrm rot="0">
            <a:off x="8461507" y="7014844"/>
            <a:ext cx="8327668" cy="1937626"/>
          </a:xfrm>
          <a:prstGeom prst="rect">
            <a:avLst/>
          </a:prstGeom>
        </p:spPr>
      </p:pic>
      <p:pic>
        <p:nvPicPr>
          <p:cNvPr name="Picture 24" id="24"/>
          <p:cNvPicPr>
            <a:picLocks noChangeAspect="true"/>
          </p:cNvPicPr>
          <p:nvPr/>
        </p:nvPicPr>
        <p:blipFill>
          <a:blip r:embed="rId19"/>
          <a:stretch>
            <a:fillRect/>
          </a:stretch>
        </p:blipFill>
        <p:spPr>
          <a:xfrm rot="0">
            <a:off x="8705907" y="8020689"/>
            <a:ext cx="5532617" cy="1410634"/>
          </a:xfrm>
          <a:prstGeom prst="rect">
            <a:avLst/>
          </a:prstGeom>
        </p:spPr>
      </p:pic>
      <p:pic>
        <p:nvPicPr>
          <p:cNvPr name="Picture 25" id="25"/>
          <p:cNvPicPr>
            <a:picLocks noChangeAspect="true"/>
          </p:cNvPicPr>
          <p:nvPr/>
        </p:nvPicPr>
        <p:blipFill>
          <a:blip r:embed="rId20"/>
          <a:stretch>
            <a:fillRect/>
          </a:stretch>
        </p:blipFill>
        <p:spPr>
          <a:xfrm rot="0">
            <a:off x="8808493" y="8786090"/>
            <a:ext cx="4163833" cy="1194777"/>
          </a:xfrm>
          <a:prstGeom prst="rect">
            <a:avLst/>
          </a:prstGeom>
        </p:spPr>
      </p:pic>
      <p:pic>
        <p:nvPicPr>
          <p:cNvPr name="Picture 26" id="26"/>
          <p:cNvPicPr>
            <a:picLocks noChangeAspect="true"/>
          </p:cNvPicPr>
          <p:nvPr/>
        </p:nvPicPr>
        <p:blipFill>
          <a:blip r:embed="rId21"/>
          <a:stretch>
            <a:fillRect/>
          </a:stretch>
        </p:blipFill>
        <p:spPr>
          <a:xfrm rot="0">
            <a:off x="8763605" y="6647665"/>
            <a:ext cx="4702488" cy="1269256"/>
          </a:xfrm>
          <a:prstGeom prst="rect">
            <a:avLst/>
          </a:prstGeom>
        </p:spPr>
      </p:pic>
      <p:sp>
        <p:nvSpPr>
          <p:cNvPr name="TextBox 27" id="27"/>
          <p:cNvSpPr txBox="true"/>
          <p:nvPr/>
        </p:nvSpPr>
        <p:spPr>
          <a:xfrm rot="0">
            <a:off x="598646" y="592769"/>
            <a:ext cx="7887049" cy="1285875"/>
          </a:xfrm>
          <a:prstGeom prst="rect">
            <a:avLst/>
          </a:prstGeom>
        </p:spPr>
        <p:txBody>
          <a:bodyPr anchor="t" rtlCol="false" tIns="0" lIns="0" bIns="0" rIns="0">
            <a:spAutoFit/>
          </a:bodyPr>
          <a:lstStyle/>
          <a:p>
            <a:pPr algn="ctr">
              <a:lnSpc>
                <a:spcPts val="10199"/>
              </a:lnSpc>
            </a:pPr>
            <a:r>
              <a:rPr lang="en-US" b="true" sz="8499">
                <a:solidFill>
                  <a:srgbClr val="E59134"/>
                </a:solidFill>
                <a:latin typeface="League Spartan"/>
                <a:ea typeface="League Spartan"/>
                <a:cs typeface="League Spartan"/>
                <a:sym typeface="League Spartan"/>
              </a:rPr>
              <a:t>ITERASI 4</a:t>
            </a:r>
          </a:p>
        </p:txBody>
      </p:sp>
      <p:sp>
        <p:nvSpPr>
          <p:cNvPr name="TextBox 28" id="28"/>
          <p:cNvSpPr txBox="true"/>
          <p:nvPr/>
        </p:nvSpPr>
        <p:spPr>
          <a:xfrm rot="0">
            <a:off x="-1703135" y="2300918"/>
            <a:ext cx="7887049" cy="681990"/>
          </a:xfrm>
          <a:prstGeom prst="rect">
            <a:avLst/>
          </a:prstGeom>
        </p:spPr>
        <p:txBody>
          <a:bodyPr anchor="t" rtlCol="false" tIns="0" lIns="0" bIns="0" rIns="0">
            <a:spAutoFit/>
          </a:bodyPr>
          <a:lstStyle/>
          <a:p>
            <a:pPr algn="ctr">
              <a:lnSpc>
                <a:spcPts val="5355"/>
              </a:lnSpc>
            </a:pPr>
            <a:r>
              <a:rPr lang="en-US" sz="4500">
                <a:solidFill>
                  <a:srgbClr val="000000"/>
                </a:solidFill>
                <a:latin typeface="Glacial Indifference"/>
                <a:ea typeface="Glacial Indifference"/>
                <a:cs typeface="Glacial Indifference"/>
                <a:sym typeface="Glacial Indifference"/>
              </a:rPr>
              <a:t>Diketahui :</a:t>
            </a:r>
          </a:p>
        </p:txBody>
      </p:sp>
      <p:sp>
        <p:nvSpPr>
          <p:cNvPr name="TextBox 29" id="29"/>
          <p:cNvSpPr txBox="true"/>
          <p:nvPr/>
        </p:nvSpPr>
        <p:spPr>
          <a:xfrm rot="0">
            <a:off x="9144000" y="687705"/>
            <a:ext cx="7887049" cy="682056"/>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Diketahui nilai a0 dan A0, maka</a:t>
            </a:r>
          </a:p>
        </p:txBody>
      </p:sp>
      <p:sp>
        <p:nvSpPr>
          <p:cNvPr name="TextBox 30" id="30"/>
          <p:cNvSpPr txBox="true"/>
          <p:nvPr/>
        </p:nvSpPr>
        <p:spPr>
          <a:xfrm rot="0">
            <a:off x="6373305" y="3734186"/>
            <a:ext cx="7887049" cy="681990"/>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Sehingga,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E8F8"/>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2" y="-264957"/>
            <a:ext cx="10816914" cy="10816914"/>
          </a:xfrm>
          <a:custGeom>
            <a:avLst/>
            <a:gdLst/>
            <a:ahLst/>
            <a:cxnLst/>
            <a:rect r="r" b="b" t="t" l="l"/>
            <a:pathLst>
              <a:path h="10816914" w="10816914">
                <a:moveTo>
                  <a:pt x="0" y="0"/>
                </a:moveTo>
                <a:lnTo>
                  <a:pt x="10816914" y="0"/>
                </a:lnTo>
                <a:lnTo>
                  <a:pt x="10816914" y="10816914"/>
                </a:lnTo>
                <a:lnTo>
                  <a:pt x="0" y="1081691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485696" y="-692137"/>
            <a:ext cx="9978889" cy="11086709"/>
            <a:chOff x="0" y="0"/>
            <a:chExt cx="7277682" cy="8085624"/>
          </a:xfrm>
        </p:grpSpPr>
        <p:sp>
          <p:nvSpPr>
            <p:cNvPr name="Freeform 4" id="4"/>
            <p:cNvSpPr/>
            <p:nvPr/>
          </p:nvSpPr>
          <p:spPr>
            <a:xfrm flipH="false" flipV="false" rot="0">
              <a:off x="0" y="0"/>
              <a:ext cx="7277682" cy="8085624"/>
            </a:xfrm>
            <a:custGeom>
              <a:avLst/>
              <a:gdLst/>
              <a:ahLst/>
              <a:cxnLst/>
              <a:rect r="r" b="b" t="t" l="l"/>
              <a:pathLst>
                <a:path h="8085624" w="7277682">
                  <a:moveTo>
                    <a:pt x="0" y="0"/>
                  </a:moveTo>
                  <a:lnTo>
                    <a:pt x="7277682" y="0"/>
                  </a:lnTo>
                  <a:lnTo>
                    <a:pt x="7277682" y="8085624"/>
                  </a:lnTo>
                  <a:lnTo>
                    <a:pt x="0" y="8085624"/>
                  </a:lnTo>
                  <a:close/>
                </a:path>
              </a:pathLst>
            </a:custGeom>
            <a:solidFill>
              <a:srgbClr val="4F406B"/>
            </a:solidFill>
          </p:spPr>
        </p:sp>
        <p:sp>
          <p:nvSpPr>
            <p:cNvPr name="TextBox 5" id="5"/>
            <p:cNvSpPr txBox="true"/>
            <p:nvPr/>
          </p:nvSpPr>
          <p:spPr>
            <a:xfrm>
              <a:off x="0" y="-19050"/>
              <a:ext cx="7277682" cy="8104674"/>
            </a:xfrm>
            <a:prstGeom prst="rect">
              <a:avLst/>
            </a:prstGeom>
          </p:spPr>
          <p:txBody>
            <a:bodyPr anchor="ctr" rtlCol="false" tIns="24766" lIns="24766" bIns="24766" rIns="24766"/>
            <a:lstStyle/>
            <a:p>
              <a:pPr algn="ctr">
                <a:lnSpc>
                  <a:spcPts val="955"/>
                </a:lnSpc>
                <a:spcBef>
                  <a:spcPct val="0"/>
                </a:spcBef>
              </a:pPr>
            </a:p>
          </p:txBody>
        </p:sp>
      </p:grpSp>
      <p:grpSp>
        <p:nvGrpSpPr>
          <p:cNvPr name="Group 6" id="6"/>
          <p:cNvGrpSpPr/>
          <p:nvPr/>
        </p:nvGrpSpPr>
        <p:grpSpPr>
          <a:xfrm rot="0">
            <a:off x="377645" y="592769"/>
            <a:ext cx="7630499" cy="9154229"/>
            <a:chOff x="0" y="0"/>
            <a:chExt cx="2009679" cy="2410990"/>
          </a:xfrm>
        </p:grpSpPr>
        <p:sp>
          <p:nvSpPr>
            <p:cNvPr name="Freeform 7" id="7"/>
            <p:cNvSpPr/>
            <p:nvPr/>
          </p:nvSpPr>
          <p:spPr>
            <a:xfrm flipH="false" flipV="false" rot="0">
              <a:off x="0" y="0"/>
              <a:ext cx="2009679" cy="2410990"/>
            </a:xfrm>
            <a:custGeom>
              <a:avLst/>
              <a:gdLst/>
              <a:ahLst/>
              <a:cxnLst/>
              <a:rect r="r" b="b" t="t" l="l"/>
              <a:pathLst>
                <a:path h="2410990" w="2009679">
                  <a:moveTo>
                    <a:pt x="0" y="0"/>
                  </a:moveTo>
                  <a:lnTo>
                    <a:pt x="2009679" y="0"/>
                  </a:lnTo>
                  <a:lnTo>
                    <a:pt x="2009679" y="2410990"/>
                  </a:lnTo>
                  <a:lnTo>
                    <a:pt x="0" y="2410990"/>
                  </a:lnTo>
                  <a:close/>
                </a:path>
              </a:pathLst>
            </a:custGeom>
            <a:solidFill>
              <a:srgbClr val="EDEDED"/>
            </a:solidFill>
          </p:spPr>
        </p:sp>
        <p:sp>
          <p:nvSpPr>
            <p:cNvPr name="TextBox 8" id="8"/>
            <p:cNvSpPr txBox="true"/>
            <p:nvPr/>
          </p:nvSpPr>
          <p:spPr>
            <a:xfrm>
              <a:off x="0" y="-38100"/>
              <a:ext cx="2009679" cy="2449090"/>
            </a:xfrm>
            <a:prstGeom prst="rect">
              <a:avLst/>
            </a:prstGeom>
          </p:spPr>
          <p:txBody>
            <a:bodyPr anchor="ctr" rtlCol="false" tIns="50800" lIns="50800" bIns="50800" rIns="50800"/>
            <a:lstStyle/>
            <a:p>
              <a:pPr algn="ctr">
                <a:lnSpc>
                  <a:spcPts val="2659"/>
                </a:lnSpc>
              </a:pPr>
            </a:p>
          </p:txBody>
        </p:sp>
      </p:grpSp>
      <p:pic>
        <p:nvPicPr>
          <p:cNvPr name="Picture 9" id="9"/>
          <p:cNvPicPr>
            <a:picLocks noChangeAspect="true"/>
          </p:cNvPicPr>
          <p:nvPr/>
        </p:nvPicPr>
        <p:blipFill>
          <a:blip r:embed="rId4"/>
          <a:stretch>
            <a:fillRect/>
          </a:stretch>
        </p:blipFill>
        <p:spPr>
          <a:xfrm rot="0">
            <a:off x="260088" y="2534648"/>
            <a:ext cx="7750866" cy="1845444"/>
          </a:xfrm>
          <a:prstGeom prst="rect">
            <a:avLst/>
          </a:prstGeom>
        </p:spPr>
      </p:pic>
      <p:pic>
        <p:nvPicPr>
          <p:cNvPr name="Picture 10" id="10"/>
          <p:cNvPicPr>
            <a:picLocks noChangeAspect="true"/>
          </p:cNvPicPr>
          <p:nvPr/>
        </p:nvPicPr>
        <p:blipFill>
          <a:blip r:embed="rId5"/>
          <a:stretch>
            <a:fillRect/>
          </a:stretch>
        </p:blipFill>
        <p:spPr>
          <a:xfrm rot="0">
            <a:off x="198573" y="4687685"/>
            <a:ext cx="8489044" cy="1968474"/>
          </a:xfrm>
          <a:prstGeom prst="rect">
            <a:avLst/>
          </a:prstGeom>
        </p:spPr>
      </p:pic>
      <p:pic>
        <p:nvPicPr>
          <p:cNvPr name="Picture 11" id="11"/>
          <p:cNvPicPr>
            <a:picLocks noChangeAspect="true"/>
          </p:cNvPicPr>
          <p:nvPr/>
        </p:nvPicPr>
        <p:blipFill>
          <a:blip r:embed="rId6"/>
          <a:stretch>
            <a:fillRect/>
          </a:stretch>
        </p:blipFill>
        <p:spPr>
          <a:xfrm rot="0">
            <a:off x="223362" y="5466132"/>
            <a:ext cx="8191571" cy="1931500"/>
          </a:xfrm>
          <a:prstGeom prst="rect">
            <a:avLst/>
          </a:prstGeom>
        </p:spPr>
      </p:pic>
      <p:pic>
        <p:nvPicPr>
          <p:cNvPr name="Picture 12" id="12"/>
          <p:cNvPicPr>
            <a:picLocks noChangeAspect="true"/>
          </p:cNvPicPr>
          <p:nvPr/>
        </p:nvPicPr>
        <p:blipFill>
          <a:blip r:embed="rId7"/>
          <a:stretch>
            <a:fillRect/>
          </a:stretch>
        </p:blipFill>
        <p:spPr>
          <a:xfrm rot="0">
            <a:off x="626413" y="6635446"/>
            <a:ext cx="3354958" cy="1125398"/>
          </a:xfrm>
          <a:prstGeom prst="rect">
            <a:avLst/>
          </a:prstGeom>
        </p:spPr>
      </p:pic>
      <p:pic>
        <p:nvPicPr>
          <p:cNvPr name="Picture 13" id="13"/>
          <p:cNvPicPr>
            <a:picLocks noChangeAspect="true"/>
          </p:cNvPicPr>
          <p:nvPr/>
        </p:nvPicPr>
        <p:blipFill>
          <a:blip r:embed="rId8"/>
          <a:stretch>
            <a:fillRect/>
          </a:stretch>
        </p:blipFill>
        <p:spPr>
          <a:xfrm rot="0">
            <a:off x="602370" y="7377665"/>
            <a:ext cx="3643471" cy="1079547"/>
          </a:xfrm>
          <a:prstGeom prst="rect">
            <a:avLst/>
          </a:prstGeom>
        </p:spPr>
      </p:pic>
      <p:pic>
        <p:nvPicPr>
          <p:cNvPr name="Picture 14" id="14"/>
          <p:cNvPicPr>
            <a:picLocks noChangeAspect="true"/>
          </p:cNvPicPr>
          <p:nvPr/>
        </p:nvPicPr>
        <p:blipFill>
          <a:blip r:embed="rId9"/>
          <a:stretch>
            <a:fillRect/>
          </a:stretch>
        </p:blipFill>
        <p:spPr>
          <a:xfrm rot="0">
            <a:off x="514119" y="7961741"/>
            <a:ext cx="4702488" cy="1269256"/>
          </a:xfrm>
          <a:prstGeom prst="rect">
            <a:avLst/>
          </a:prstGeom>
        </p:spPr>
      </p:pic>
      <p:pic>
        <p:nvPicPr>
          <p:cNvPr name="Picture 15" id="15"/>
          <p:cNvPicPr>
            <a:picLocks noChangeAspect="true"/>
          </p:cNvPicPr>
          <p:nvPr/>
        </p:nvPicPr>
        <p:blipFill>
          <a:blip r:embed="rId10"/>
          <a:stretch>
            <a:fillRect/>
          </a:stretch>
        </p:blipFill>
        <p:spPr>
          <a:xfrm rot="0">
            <a:off x="8864276" y="4227325"/>
            <a:ext cx="3632188" cy="1076204"/>
          </a:xfrm>
          <a:prstGeom prst="rect">
            <a:avLst/>
          </a:prstGeom>
        </p:spPr>
      </p:pic>
      <p:pic>
        <p:nvPicPr>
          <p:cNvPr name="Picture 16" id="16"/>
          <p:cNvPicPr>
            <a:picLocks noChangeAspect="true"/>
          </p:cNvPicPr>
          <p:nvPr/>
        </p:nvPicPr>
        <p:blipFill>
          <a:blip r:embed="rId11"/>
          <a:stretch>
            <a:fillRect/>
          </a:stretch>
        </p:blipFill>
        <p:spPr>
          <a:xfrm rot="0">
            <a:off x="8697049" y="4738928"/>
            <a:ext cx="5501162" cy="1464239"/>
          </a:xfrm>
          <a:prstGeom prst="rect">
            <a:avLst/>
          </a:prstGeom>
        </p:spPr>
      </p:pic>
      <p:pic>
        <p:nvPicPr>
          <p:cNvPr name="Picture 17" id="17"/>
          <p:cNvPicPr>
            <a:picLocks noChangeAspect="true"/>
          </p:cNvPicPr>
          <p:nvPr/>
        </p:nvPicPr>
        <p:blipFill>
          <a:blip r:embed="rId12"/>
          <a:stretch>
            <a:fillRect/>
          </a:stretch>
        </p:blipFill>
        <p:spPr>
          <a:xfrm rot="0">
            <a:off x="8890871" y="5692488"/>
            <a:ext cx="3313046" cy="1112351"/>
          </a:xfrm>
          <a:prstGeom prst="rect">
            <a:avLst/>
          </a:prstGeom>
        </p:spPr>
      </p:pic>
      <p:pic>
        <p:nvPicPr>
          <p:cNvPr name="Picture 18" id="18"/>
          <p:cNvPicPr>
            <a:picLocks noChangeAspect="true"/>
          </p:cNvPicPr>
          <p:nvPr/>
        </p:nvPicPr>
        <p:blipFill>
          <a:blip r:embed="rId13"/>
          <a:stretch>
            <a:fillRect/>
          </a:stretch>
        </p:blipFill>
        <p:spPr>
          <a:xfrm rot="0">
            <a:off x="685633" y="3650902"/>
            <a:ext cx="2793329" cy="937857"/>
          </a:xfrm>
          <a:prstGeom prst="rect">
            <a:avLst/>
          </a:prstGeom>
        </p:spPr>
      </p:pic>
      <p:pic>
        <p:nvPicPr>
          <p:cNvPr name="Picture 19" id="19"/>
          <p:cNvPicPr>
            <a:picLocks noChangeAspect="true"/>
          </p:cNvPicPr>
          <p:nvPr/>
        </p:nvPicPr>
        <p:blipFill>
          <a:blip r:embed="rId14"/>
          <a:stretch>
            <a:fillRect/>
          </a:stretch>
        </p:blipFill>
        <p:spPr>
          <a:xfrm rot="0">
            <a:off x="4063596" y="3534086"/>
            <a:ext cx="4036649" cy="1158283"/>
          </a:xfrm>
          <a:prstGeom prst="rect">
            <a:avLst/>
          </a:prstGeom>
        </p:spPr>
      </p:pic>
      <p:pic>
        <p:nvPicPr>
          <p:cNvPr name="Picture 20" id="20"/>
          <p:cNvPicPr>
            <a:picLocks noChangeAspect="true"/>
          </p:cNvPicPr>
          <p:nvPr/>
        </p:nvPicPr>
        <p:blipFill>
          <a:blip r:embed="rId15"/>
          <a:stretch>
            <a:fillRect/>
          </a:stretch>
        </p:blipFill>
        <p:spPr>
          <a:xfrm rot="0">
            <a:off x="8951353" y="1190143"/>
            <a:ext cx="3354958" cy="1125398"/>
          </a:xfrm>
          <a:prstGeom prst="rect">
            <a:avLst/>
          </a:prstGeom>
        </p:spPr>
      </p:pic>
      <p:pic>
        <p:nvPicPr>
          <p:cNvPr name="Picture 21" id="21"/>
          <p:cNvPicPr>
            <a:picLocks noChangeAspect="true"/>
          </p:cNvPicPr>
          <p:nvPr/>
        </p:nvPicPr>
        <p:blipFill>
          <a:blip r:embed="rId16"/>
          <a:stretch>
            <a:fillRect/>
          </a:stretch>
        </p:blipFill>
        <p:spPr>
          <a:xfrm rot="0">
            <a:off x="8666237" y="1747790"/>
            <a:ext cx="5733156" cy="1521764"/>
          </a:xfrm>
          <a:prstGeom prst="rect">
            <a:avLst/>
          </a:prstGeom>
        </p:spPr>
      </p:pic>
      <p:pic>
        <p:nvPicPr>
          <p:cNvPr name="Picture 22" id="22"/>
          <p:cNvPicPr>
            <a:picLocks noChangeAspect="true"/>
          </p:cNvPicPr>
          <p:nvPr/>
        </p:nvPicPr>
        <p:blipFill>
          <a:blip r:embed="rId17"/>
          <a:stretch>
            <a:fillRect/>
          </a:stretch>
        </p:blipFill>
        <p:spPr>
          <a:xfrm rot="0">
            <a:off x="8860808" y="2761447"/>
            <a:ext cx="3536048" cy="1105015"/>
          </a:xfrm>
          <a:prstGeom prst="rect">
            <a:avLst/>
          </a:prstGeom>
        </p:spPr>
      </p:pic>
      <p:pic>
        <p:nvPicPr>
          <p:cNvPr name="Picture 23" id="23"/>
          <p:cNvPicPr>
            <a:picLocks noChangeAspect="true"/>
          </p:cNvPicPr>
          <p:nvPr/>
        </p:nvPicPr>
        <p:blipFill>
          <a:blip r:embed="rId18"/>
          <a:stretch>
            <a:fillRect/>
          </a:stretch>
        </p:blipFill>
        <p:spPr>
          <a:xfrm rot="0">
            <a:off x="8461507" y="7014844"/>
            <a:ext cx="8327668" cy="1937626"/>
          </a:xfrm>
          <a:prstGeom prst="rect">
            <a:avLst/>
          </a:prstGeom>
        </p:spPr>
      </p:pic>
      <p:pic>
        <p:nvPicPr>
          <p:cNvPr name="Picture 24" id="24"/>
          <p:cNvPicPr>
            <a:picLocks noChangeAspect="true"/>
          </p:cNvPicPr>
          <p:nvPr/>
        </p:nvPicPr>
        <p:blipFill>
          <a:blip r:embed="rId19"/>
          <a:stretch>
            <a:fillRect/>
          </a:stretch>
        </p:blipFill>
        <p:spPr>
          <a:xfrm rot="0">
            <a:off x="8705907" y="8020689"/>
            <a:ext cx="5532617" cy="1410634"/>
          </a:xfrm>
          <a:prstGeom prst="rect">
            <a:avLst/>
          </a:prstGeom>
        </p:spPr>
      </p:pic>
      <p:pic>
        <p:nvPicPr>
          <p:cNvPr name="Picture 25" id="25"/>
          <p:cNvPicPr>
            <a:picLocks noChangeAspect="true"/>
          </p:cNvPicPr>
          <p:nvPr/>
        </p:nvPicPr>
        <p:blipFill>
          <a:blip r:embed="rId20"/>
          <a:stretch>
            <a:fillRect/>
          </a:stretch>
        </p:blipFill>
        <p:spPr>
          <a:xfrm rot="0">
            <a:off x="8980197" y="8814707"/>
            <a:ext cx="3820424" cy="1137542"/>
          </a:xfrm>
          <a:prstGeom prst="rect">
            <a:avLst/>
          </a:prstGeom>
        </p:spPr>
      </p:pic>
      <p:pic>
        <p:nvPicPr>
          <p:cNvPr name="Picture 26" id="26"/>
          <p:cNvPicPr>
            <a:picLocks noChangeAspect="true"/>
          </p:cNvPicPr>
          <p:nvPr/>
        </p:nvPicPr>
        <p:blipFill>
          <a:blip r:embed="rId21"/>
          <a:stretch>
            <a:fillRect/>
          </a:stretch>
        </p:blipFill>
        <p:spPr>
          <a:xfrm rot="0">
            <a:off x="8763605" y="6647665"/>
            <a:ext cx="4702488" cy="1269256"/>
          </a:xfrm>
          <a:prstGeom prst="rect">
            <a:avLst/>
          </a:prstGeom>
        </p:spPr>
      </p:pic>
      <p:sp>
        <p:nvSpPr>
          <p:cNvPr name="TextBox 27" id="27"/>
          <p:cNvSpPr txBox="true"/>
          <p:nvPr/>
        </p:nvSpPr>
        <p:spPr>
          <a:xfrm rot="0">
            <a:off x="598646" y="592769"/>
            <a:ext cx="7887049" cy="1285875"/>
          </a:xfrm>
          <a:prstGeom prst="rect">
            <a:avLst/>
          </a:prstGeom>
        </p:spPr>
        <p:txBody>
          <a:bodyPr anchor="t" rtlCol="false" tIns="0" lIns="0" bIns="0" rIns="0">
            <a:spAutoFit/>
          </a:bodyPr>
          <a:lstStyle/>
          <a:p>
            <a:pPr algn="ctr">
              <a:lnSpc>
                <a:spcPts val="10199"/>
              </a:lnSpc>
            </a:pPr>
            <a:r>
              <a:rPr lang="en-US" b="true" sz="8499">
                <a:solidFill>
                  <a:srgbClr val="E59134"/>
                </a:solidFill>
                <a:latin typeface="League Spartan"/>
                <a:ea typeface="League Spartan"/>
                <a:cs typeface="League Spartan"/>
                <a:sym typeface="League Spartan"/>
              </a:rPr>
              <a:t>ITERASI 5</a:t>
            </a:r>
          </a:p>
        </p:txBody>
      </p:sp>
      <p:sp>
        <p:nvSpPr>
          <p:cNvPr name="TextBox 28" id="28"/>
          <p:cNvSpPr txBox="true"/>
          <p:nvPr/>
        </p:nvSpPr>
        <p:spPr>
          <a:xfrm rot="0">
            <a:off x="-1703135" y="2300918"/>
            <a:ext cx="7887049" cy="681990"/>
          </a:xfrm>
          <a:prstGeom prst="rect">
            <a:avLst/>
          </a:prstGeom>
        </p:spPr>
        <p:txBody>
          <a:bodyPr anchor="t" rtlCol="false" tIns="0" lIns="0" bIns="0" rIns="0">
            <a:spAutoFit/>
          </a:bodyPr>
          <a:lstStyle/>
          <a:p>
            <a:pPr algn="ctr">
              <a:lnSpc>
                <a:spcPts val="5355"/>
              </a:lnSpc>
            </a:pPr>
            <a:r>
              <a:rPr lang="en-US" sz="4500">
                <a:solidFill>
                  <a:srgbClr val="000000"/>
                </a:solidFill>
                <a:latin typeface="Glacial Indifference"/>
                <a:ea typeface="Glacial Indifference"/>
                <a:cs typeface="Glacial Indifference"/>
                <a:sym typeface="Glacial Indifference"/>
              </a:rPr>
              <a:t>Diketahui :</a:t>
            </a:r>
          </a:p>
        </p:txBody>
      </p:sp>
      <p:sp>
        <p:nvSpPr>
          <p:cNvPr name="TextBox 29" id="29"/>
          <p:cNvSpPr txBox="true"/>
          <p:nvPr/>
        </p:nvSpPr>
        <p:spPr>
          <a:xfrm rot="0">
            <a:off x="9144000" y="687705"/>
            <a:ext cx="7887049" cy="682056"/>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Diketahui nilai a0 dan A0, maka</a:t>
            </a:r>
          </a:p>
        </p:txBody>
      </p:sp>
      <p:sp>
        <p:nvSpPr>
          <p:cNvPr name="TextBox 30" id="30"/>
          <p:cNvSpPr txBox="true"/>
          <p:nvPr/>
        </p:nvSpPr>
        <p:spPr>
          <a:xfrm rot="0">
            <a:off x="6373305" y="3734186"/>
            <a:ext cx="7887049" cy="681990"/>
          </a:xfrm>
          <a:prstGeom prst="rect">
            <a:avLst/>
          </a:prstGeom>
        </p:spPr>
        <p:txBody>
          <a:bodyPr anchor="t" rtlCol="false" tIns="0" lIns="0" bIns="0" rIns="0">
            <a:spAutoFit/>
          </a:bodyPr>
          <a:lstStyle/>
          <a:p>
            <a:pPr algn="ctr">
              <a:lnSpc>
                <a:spcPts val="5355"/>
              </a:lnSpc>
            </a:pPr>
            <a:r>
              <a:rPr lang="en-US" sz="4500">
                <a:solidFill>
                  <a:srgbClr val="FFFFFF"/>
                </a:solidFill>
                <a:latin typeface="Glacial Indifference"/>
                <a:ea typeface="Glacial Indifference"/>
                <a:cs typeface="Glacial Indifference"/>
                <a:sym typeface="Glacial Indifference"/>
              </a:rPr>
              <a:t>Sehingga,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DAGieMHXSqc</dc:identifier>
  <dcterms:modified xsi:type="dcterms:W3CDTF">2011-08-01T06:04:30Z</dcterms:modified>
  <cp:revision>1</cp:revision>
  <dc:title>komputasi numerik</dc:title>
</cp:coreProperties>
</file>