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59" r:id="rId4"/>
    <p:sldId id="266" r:id="rId5"/>
    <p:sldId id="260" r:id="rId6"/>
    <p:sldId id="261" r:id="rId7"/>
    <p:sldId id="264" r:id="rId8"/>
    <p:sldId id="265" r:id="rId9"/>
    <p:sldId id="267" r:id="rId10"/>
    <p:sldId id="262" r:id="rId11"/>
    <p:sldId id="263" r:id="rId12"/>
  </p:sldIdLst>
  <p:sldSz cx="9144000" cy="5143500" type="screen16x9"/>
  <p:notesSz cx="6858000" cy="9144000"/>
  <p:embeddedFontLst>
    <p:embeddedFont>
      <p:font typeface="Rubik" panose="020B0604020202020204" charset="-79"/>
      <p:regular r:id="rId14"/>
      <p:bold r:id="rId15"/>
      <p:italic r:id="rId16"/>
      <p:boldItalic r:id="rId17"/>
    </p:embeddedFont>
    <p:embeddedFont>
      <p:font typeface="Rubik Light" panose="020B0604020202020204" charset="-79"/>
      <p:regular r:id="rId18"/>
      <p:bold r:id="rId19"/>
      <p:italic r:id="rId20"/>
      <p:boldItalic r:id="rId21"/>
    </p:embeddedFont>
    <p:embeddedFont>
      <p:font typeface="Rubik Medium" panose="020B0604020202020204" charset="-79"/>
      <p:regular r:id="rId22"/>
      <p:bold r:id="rId23"/>
      <p:italic r:id="rId24"/>
      <p:boldItalic r:id="rId25"/>
    </p:embeddedFont>
    <p:embeddedFont>
      <p:font typeface="Rubik SemiBold" panose="020B0604020202020204" charset="-79"/>
      <p:regular r:id="rId26"/>
      <p:bold r:id="rId27"/>
      <p:italic r:id="rId28"/>
      <p:boldItalic r:id="rId29"/>
    </p:embeddedFont>
    <p:embeddedFont>
      <p:font typeface="Tw Cen MT" panose="020B0602020104020603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[Book1]q3_q4_revenue!PivotTable1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Q3-Q4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dk1">
                <a:tint val="88500"/>
              </a:schemeClr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dk1">
                <a:tint val="88500"/>
              </a:schemeClr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ysClr val="windowText" lastClr="000000">
                <a:tint val="88500"/>
                <a:alpha val="70000"/>
              </a:sys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dk1">
                <a:tint val="88500"/>
              </a:schemeClr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Text" lastClr="000000">
                <a:tint val="88500"/>
                <a:alpha val="70000"/>
              </a:sys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dk1">
                <a:tint val="88500"/>
              </a:schemeClr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Text" lastClr="000000">
                <a:tint val="88500"/>
                <a:alpha val="70000"/>
              </a:sys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q3_q4_revenue!$B$3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dk1">
                  <a:tint val="88500"/>
                </a:schemeClr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ysClr val="windowText" lastClr="000000">
                  <a:tint val="88500"/>
                  <a:alpha val="7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tint val="88500"/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q3_q4_revenue!$A$4:$A$10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q3_q4_revenue!$B$4:$B$10</c:f>
              <c:numCache>
                <c:formatCode>General</c:formatCode>
                <c:ptCount val="6"/>
                <c:pt idx="0">
                  <c:v>167675576</c:v>
                </c:pt>
                <c:pt idx="1">
                  <c:v>166958456</c:v>
                </c:pt>
                <c:pt idx="2">
                  <c:v>148690912</c:v>
                </c:pt>
                <c:pt idx="3">
                  <c:v>193349850</c:v>
                </c:pt>
                <c:pt idx="4">
                  <c:v>154095954</c:v>
                </c:pt>
                <c:pt idx="5">
                  <c:v>345131114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7A-4292-92DA-22667E6BC6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995841551"/>
        <c:axId val="1995838191"/>
      </c:barChart>
      <c:catAx>
        <c:axId val="1995841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dk1">
                <a:tint val="88500"/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838191"/>
        <c:crosses val="autoZero"/>
        <c:auto val="1"/>
        <c:lblAlgn val="ctr"/>
        <c:lblOffset val="100"/>
        <c:noMultiLvlLbl val="0"/>
      </c:catAx>
      <c:valAx>
        <c:axId val="1995838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841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tint val="88500"/>
      </a:schemeClr>
    </a:solidFill>
    <a:ln w="9525" cap="flat" cmpd="sng" algn="ctr">
      <a:solidFill>
        <a:schemeClr val="dk1">
          <a:tint val="885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[Book1]Usage ratio!PivotTable2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promo code usage ratio</a:t>
            </a:r>
          </a:p>
          <a:p>
            <a:pPr>
              <a:defRPr/>
            </a:pPr>
            <a:r>
              <a:rPr lang="en-US" baseline="0" dirty="0"/>
              <a:t>Jul-Dec 2022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dk1">
                <a:tint val="88500"/>
              </a:schemeClr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dk1">
                <a:tint val="88500"/>
              </a:schemeClr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ysClr val="windowText" lastClr="000000">
                <a:tint val="88500"/>
                <a:alpha val="70000"/>
              </a:sys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dk1">
                <a:tint val="88500"/>
              </a:schemeClr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Text" lastClr="000000">
                <a:tint val="88500"/>
                <a:alpha val="70000"/>
              </a:sys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dk1">
                <a:tint val="88500"/>
              </a:schemeClr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Text" lastClr="000000">
                <a:tint val="88500"/>
                <a:alpha val="70000"/>
              </a:sys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'Usage ratio'!$B$3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dk1">
                  <a:tint val="88500"/>
                </a:schemeClr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ysClr val="windowText" lastClr="000000">
                  <a:tint val="88500"/>
                  <a:alpha val="7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tint val="88500"/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'Usage ratio'!$A$4:$A$11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11</c:v>
                </c:pt>
              </c:strCache>
            </c:strRef>
          </c:cat>
          <c:val>
            <c:numRef>
              <c:f>'Usage ratio'!$B$4:$B$11</c:f>
              <c:numCache>
                <c:formatCode>General</c:formatCode>
                <c:ptCount val="7"/>
                <c:pt idx="0">
                  <c:v>63</c:v>
                </c:pt>
                <c:pt idx="1">
                  <c:v>2453</c:v>
                </c:pt>
                <c:pt idx="2">
                  <c:v>7</c:v>
                </c:pt>
                <c:pt idx="3">
                  <c:v>55</c:v>
                </c:pt>
                <c:pt idx="4">
                  <c:v>399</c:v>
                </c:pt>
                <c:pt idx="5">
                  <c:v>8</c:v>
                </c:pt>
                <c:pt idx="6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A-4681-A97C-564FAE9F21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711807216"/>
        <c:axId val="711811536"/>
      </c:barChart>
      <c:valAx>
        <c:axId val="711811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Usage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807216"/>
        <c:crosses val="autoZero"/>
        <c:crossBetween val="between"/>
      </c:valAx>
      <c:catAx>
        <c:axId val="711807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Promo Code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dk1">
                <a:tint val="88500"/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811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tint val="88500"/>
      </a:schemeClr>
    </a:solidFill>
    <a:ln w="9525" cap="flat" cmpd="sng" algn="ctr">
      <a:solidFill>
        <a:schemeClr val="dk1">
          <a:tint val="885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4A79F-9949-44A1-BD63-4A3F402026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9C8A5A-805C-474F-90E7-FA1370A9929E}">
      <dgm:prSet/>
      <dgm:spPr/>
      <dgm:t>
        <a:bodyPr/>
        <a:lstStyle/>
        <a:p>
          <a:r>
            <a:rPr lang="en-ID"/>
            <a:t>Pada quartal 3 sampai quartal 4 tahun 2022, Omnichannel Jubelio telah berhasil memperoleh revenue sebanyak Rp1.175.901.862 </a:t>
          </a:r>
          <a:endParaRPr lang="en-US"/>
        </a:p>
      </dgm:t>
    </dgm:pt>
    <dgm:pt modelId="{46F33C02-74FE-4FD9-A23F-CADC4E5ED53F}" type="parTrans" cxnId="{8FEAE014-6AAE-4C5A-8963-BF65006F1F87}">
      <dgm:prSet/>
      <dgm:spPr/>
      <dgm:t>
        <a:bodyPr/>
        <a:lstStyle/>
        <a:p>
          <a:endParaRPr lang="en-US"/>
        </a:p>
      </dgm:t>
    </dgm:pt>
    <dgm:pt modelId="{0DD7FD9F-B100-4BD4-A579-316FFD949153}" type="sibTrans" cxnId="{8FEAE014-6AAE-4C5A-8963-BF65006F1F87}">
      <dgm:prSet/>
      <dgm:spPr/>
      <dgm:t>
        <a:bodyPr/>
        <a:lstStyle/>
        <a:p>
          <a:endParaRPr lang="en-US"/>
        </a:p>
      </dgm:t>
    </dgm:pt>
    <dgm:pt modelId="{F66AAC8A-0ABF-4D0E-B9A8-ACD03AB769A6}">
      <dgm:prSet/>
      <dgm:spPr/>
      <dgm:t>
        <a:bodyPr/>
        <a:lstStyle/>
        <a:p>
          <a:r>
            <a:rPr lang="en-ID"/>
            <a:t>Adapun revenue pada bulan Desember memiliki nilai terbesar dari bulan-bulan sebelumnya</a:t>
          </a:r>
          <a:endParaRPr lang="en-US"/>
        </a:p>
      </dgm:t>
    </dgm:pt>
    <dgm:pt modelId="{CC61D670-4703-4132-AE14-0A534BD91F57}" type="parTrans" cxnId="{6E0E509C-8D0D-4045-A45E-209FE20895BC}">
      <dgm:prSet/>
      <dgm:spPr/>
      <dgm:t>
        <a:bodyPr/>
        <a:lstStyle/>
        <a:p>
          <a:endParaRPr lang="en-US"/>
        </a:p>
      </dgm:t>
    </dgm:pt>
    <dgm:pt modelId="{7B2FF0F9-40D0-43C6-80B8-6ECB4CB544A9}" type="sibTrans" cxnId="{6E0E509C-8D0D-4045-A45E-209FE20895BC}">
      <dgm:prSet/>
      <dgm:spPr/>
      <dgm:t>
        <a:bodyPr/>
        <a:lstStyle/>
        <a:p>
          <a:endParaRPr lang="en-US"/>
        </a:p>
      </dgm:t>
    </dgm:pt>
    <dgm:pt modelId="{7720055D-642D-4D6E-95CB-A12C104692DE}" type="pres">
      <dgm:prSet presAssocID="{D8D4A79F-9949-44A1-BD63-4A3F402026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73BF6F-DE76-487B-AD50-010FFB556BF3}" type="pres">
      <dgm:prSet presAssocID="{579C8A5A-805C-474F-90E7-FA1370A9929E}" presName="hierRoot1" presStyleCnt="0"/>
      <dgm:spPr/>
    </dgm:pt>
    <dgm:pt modelId="{942743D5-18BB-4F61-B4D5-253144BBF2C6}" type="pres">
      <dgm:prSet presAssocID="{579C8A5A-805C-474F-90E7-FA1370A9929E}" presName="composite" presStyleCnt="0"/>
      <dgm:spPr/>
    </dgm:pt>
    <dgm:pt modelId="{304AE351-D3A5-4BD7-B020-9ADB298BDBA4}" type="pres">
      <dgm:prSet presAssocID="{579C8A5A-805C-474F-90E7-FA1370A9929E}" presName="background" presStyleLbl="node0" presStyleIdx="0" presStyleCnt="2"/>
      <dgm:spPr>
        <a:solidFill>
          <a:schemeClr val="bg2">
            <a:lumMod val="75000"/>
          </a:schemeClr>
        </a:solidFill>
      </dgm:spPr>
    </dgm:pt>
    <dgm:pt modelId="{7742AA54-9A49-4A6B-9E45-E054DDC19296}" type="pres">
      <dgm:prSet presAssocID="{579C8A5A-805C-474F-90E7-FA1370A9929E}" presName="text" presStyleLbl="fgAcc0" presStyleIdx="0" presStyleCnt="2">
        <dgm:presLayoutVars>
          <dgm:chPref val="3"/>
        </dgm:presLayoutVars>
      </dgm:prSet>
      <dgm:spPr/>
    </dgm:pt>
    <dgm:pt modelId="{914EBA7D-6B6F-46B7-B1AE-609C0418613A}" type="pres">
      <dgm:prSet presAssocID="{579C8A5A-805C-474F-90E7-FA1370A9929E}" presName="hierChild2" presStyleCnt="0"/>
      <dgm:spPr/>
    </dgm:pt>
    <dgm:pt modelId="{232D32FB-1301-4696-B7FD-C1C3949CAF9F}" type="pres">
      <dgm:prSet presAssocID="{F66AAC8A-0ABF-4D0E-B9A8-ACD03AB769A6}" presName="hierRoot1" presStyleCnt="0"/>
      <dgm:spPr/>
    </dgm:pt>
    <dgm:pt modelId="{395D2B7B-F4D4-4FC2-9EEA-E1B854C29469}" type="pres">
      <dgm:prSet presAssocID="{F66AAC8A-0ABF-4D0E-B9A8-ACD03AB769A6}" presName="composite" presStyleCnt="0"/>
      <dgm:spPr/>
    </dgm:pt>
    <dgm:pt modelId="{111B5C13-D0AD-493B-91F8-2E6AA53C6E84}" type="pres">
      <dgm:prSet presAssocID="{F66AAC8A-0ABF-4D0E-B9A8-ACD03AB769A6}" presName="background" presStyleLbl="node0" presStyleIdx="1" presStyleCnt="2"/>
      <dgm:spPr>
        <a:solidFill>
          <a:schemeClr val="bg2">
            <a:lumMod val="75000"/>
          </a:schemeClr>
        </a:solidFill>
      </dgm:spPr>
    </dgm:pt>
    <dgm:pt modelId="{04BF7183-3AA4-47F9-BB47-D4497D8E801F}" type="pres">
      <dgm:prSet presAssocID="{F66AAC8A-0ABF-4D0E-B9A8-ACD03AB769A6}" presName="text" presStyleLbl="fgAcc0" presStyleIdx="1" presStyleCnt="2">
        <dgm:presLayoutVars>
          <dgm:chPref val="3"/>
        </dgm:presLayoutVars>
      </dgm:prSet>
      <dgm:spPr/>
    </dgm:pt>
    <dgm:pt modelId="{527BCA2E-AFC0-4270-99A2-7DB227FD6C6A}" type="pres">
      <dgm:prSet presAssocID="{F66AAC8A-0ABF-4D0E-B9A8-ACD03AB769A6}" presName="hierChild2" presStyleCnt="0"/>
      <dgm:spPr/>
    </dgm:pt>
  </dgm:ptLst>
  <dgm:cxnLst>
    <dgm:cxn modelId="{8FEAE014-6AAE-4C5A-8963-BF65006F1F87}" srcId="{D8D4A79F-9949-44A1-BD63-4A3F402026E2}" destId="{579C8A5A-805C-474F-90E7-FA1370A9929E}" srcOrd="0" destOrd="0" parTransId="{46F33C02-74FE-4FD9-A23F-CADC4E5ED53F}" sibTransId="{0DD7FD9F-B100-4BD4-A579-316FFD949153}"/>
    <dgm:cxn modelId="{A38ABC2A-5644-4135-9FF1-6A9F911B598D}" type="presOf" srcId="{579C8A5A-805C-474F-90E7-FA1370A9929E}" destId="{7742AA54-9A49-4A6B-9E45-E054DDC19296}" srcOrd="0" destOrd="0" presId="urn:microsoft.com/office/officeart/2005/8/layout/hierarchy1"/>
    <dgm:cxn modelId="{89B7FA90-D498-4C7B-A161-2BC9AB958215}" type="presOf" srcId="{D8D4A79F-9949-44A1-BD63-4A3F402026E2}" destId="{7720055D-642D-4D6E-95CB-A12C104692DE}" srcOrd="0" destOrd="0" presId="urn:microsoft.com/office/officeart/2005/8/layout/hierarchy1"/>
    <dgm:cxn modelId="{03498E91-D360-4EF7-8B30-A7D9A00F52CC}" type="presOf" srcId="{F66AAC8A-0ABF-4D0E-B9A8-ACD03AB769A6}" destId="{04BF7183-3AA4-47F9-BB47-D4497D8E801F}" srcOrd="0" destOrd="0" presId="urn:microsoft.com/office/officeart/2005/8/layout/hierarchy1"/>
    <dgm:cxn modelId="{6E0E509C-8D0D-4045-A45E-209FE20895BC}" srcId="{D8D4A79F-9949-44A1-BD63-4A3F402026E2}" destId="{F66AAC8A-0ABF-4D0E-B9A8-ACD03AB769A6}" srcOrd="1" destOrd="0" parTransId="{CC61D670-4703-4132-AE14-0A534BD91F57}" sibTransId="{7B2FF0F9-40D0-43C6-80B8-6ECB4CB544A9}"/>
    <dgm:cxn modelId="{AD6835AC-2B59-48B3-9CE7-D08DB907BC64}" type="presParOf" srcId="{7720055D-642D-4D6E-95CB-A12C104692DE}" destId="{7A73BF6F-DE76-487B-AD50-010FFB556BF3}" srcOrd="0" destOrd="0" presId="urn:microsoft.com/office/officeart/2005/8/layout/hierarchy1"/>
    <dgm:cxn modelId="{B10BCFF5-7591-4CB3-BC4D-AA7BA548A1FE}" type="presParOf" srcId="{7A73BF6F-DE76-487B-AD50-010FFB556BF3}" destId="{942743D5-18BB-4F61-B4D5-253144BBF2C6}" srcOrd="0" destOrd="0" presId="urn:microsoft.com/office/officeart/2005/8/layout/hierarchy1"/>
    <dgm:cxn modelId="{BF935B21-E727-44BF-990E-9E2012A76103}" type="presParOf" srcId="{942743D5-18BB-4F61-B4D5-253144BBF2C6}" destId="{304AE351-D3A5-4BD7-B020-9ADB298BDBA4}" srcOrd="0" destOrd="0" presId="urn:microsoft.com/office/officeart/2005/8/layout/hierarchy1"/>
    <dgm:cxn modelId="{FCD1E99C-0C27-4B44-A092-4110252B5624}" type="presParOf" srcId="{942743D5-18BB-4F61-B4D5-253144BBF2C6}" destId="{7742AA54-9A49-4A6B-9E45-E054DDC19296}" srcOrd="1" destOrd="0" presId="urn:microsoft.com/office/officeart/2005/8/layout/hierarchy1"/>
    <dgm:cxn modelId="{18911D08-B9F3-4B12-8E00-4F50CB590B08}" type="presParOf" srcId="{7A73BF6F-DE76-487B-AD50-010FFB556BF3}" destId="{914EBA7D-6B6F-46B7-B1AE-609C0418613A}" srcOrd="1" destOrd="0" presId="urn:microsoft.com/office/officeart/2005/8/layout/hierarchy1"/>
    <dgm:cxn modelId="{2FAB154D-6A64-4C8B-9E2A-FC9D898E91C9}" type="presParOf" srcId="{7720055D-642D-4D6E-95CB-A12C104692DE}" destId="{232D32FB-1301-4696-B7FD-C1C3949CAF9F}" srcOrd="1" destOrd="0" presId="urn:microsoft.com/office/officeart/2005/8/layout/hierarchy1"/>
    <dgm:cxn modelId="{C0DCF30C-1C6E-47F7-B962-39CB1227D9A8}" type="presParOf" srcId="{232D32FB-1301-4696-B7FD-C1C3949CAF9F}" destId="{395D2B7B-F4D4-4FC2-9EEA-E1B854C29469}" srcOrd="0" destOrd="0" presId="urn:microsoft.com/office/officeart/2005/8/layout/hierarchy1"/>
    <dgm:cxn modelId="{7FF405D8-B9D6-48C2-9115-EF01E50C18FE}" type="presParOf" srcId="{395D2B7B-F4D4-4FC2-9EEA-E1B854C29469}" destId="{111B5C13-D0AD-493B-91F8-2E6AA53C6E84}" srcOrd="0" destOrd="0" presId="urn:microsoft.com/office/officeart/2005/8/layout/hierarchy1"/>
    <dgm:cxn modelId="{B135C664-15A5-404A-82D8-46B91C72148E}" type="presParOf" srcId="{395D2B7B-F4D4-4FC2-9EEA-E1B854C29469}" destId="{04BF7183-3AA4-47F9-BB47-D4497D8E801F}" srcOrd="1" destOrd="0" presId="urn:microsoft.com/office/officeart/2005/8/layout/hierarchy1"/>
    <dgm:cxn modelId="{D8D8B412-DB3F-4FE7-BB48-7EA4F4247338}" type="presParOf" srcId="{232D32FB-1301-4696-B7FD-C1C3949CAF9F}" destId="{527BCA2E-AFC0-4270-99A2-7DB227FD6C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EDCD6B-3FB4-4FFC-98B1-77B5A39433E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E5DD8C-0DF2-4CCD-AA30-434AD37B1E98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D" dirty="0"/>
            <a:t>Di </a:t>
          </a:r>
          <a:r>
            <a:rPr lang="en-ID" dirty="0" err="1"/>
            <a:t>sisi</a:t>
          </a:r>
          <a:r>
            <a:rPr lang="en-ID" dirty="0"/>
            <a:t> lain, promo code yang </a:t>
          </a:r>
          <a:r>
            <a:rPr lang="en-ID" dirty="0" err="1"/>
            <a:t>digunakan</a:t>
          </a:r>
          <a:r>
            <a:rPr lang="en-ID" dirty="0"/>
            <a:t> oleh customer </a:t>
          </a:r>
          <a:r>
            <a:rPr lang="en-ID" dirty="0" err="1"/>
            <a:t>adalah</a:t>
          </a:r>
          <a:r>
            <a:rPr lang="en-ID" dirty="0"/>
            <a:t> </a:t>
          </a:r>
          <a:r>
            <a:rPr lang="en-ID" dirty="0" err="1"/>
            <a:t>sebanyak</a:t>
          </a:r>
          <a:r>
            <a:rPr lang="en-ID" dirty="0"/>
            <a:t> 3131 kali</a:t>
          </a:r>
          <a:endParaRPr lang="en-US" dirty="0"/>
        </a:p>
      </dgm:t>
    </dgm:pt>
    <dgm:pt modelId="{790530CA-A99C-413A-8AAB-8FBDCBD8722F}" type="parTrans" cxnId="{65EADA67-5D16-4603-B782-8F7AD005711C}">
      <dgm:prSet/>
      <dgm:spPr/>
      <dgm:t>
        <a:bodyPr/>
        <a:lstStyle/>
        <a:p>
          <a:endParaRPr lang="en-US"/>
        </a:p>
      </dgm:t>
    </dgm:pt>
    <dgm:pt modelId="{CC381DDD-79D6-48AA-88FB-DC765ED82156}" type="sibTrans" cxnId="{65EADA67-5D16-4603-B782-8F7AD005711C}">
      <dgm:prSet/>
      <dgm:spPr/>
      <dgm:t>
        <a:bodyPr/>
        <a:lstStyle/>
        <a:p>
          <a:endParaRPr lang="en-US"/>
        </a:p>
      </dgm:t>
    </dgm:pt>
    <dgm:pt modelId="{4DA4A8D8-023F-4A6D-BAF4-AD1D1451FE33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D" dirty="0" err="1"/>
            <a:t>Mayoritas</a:t>
          </a:r>
          <a:r>
            <a:rPr lang="en-ID" dirty="0"/>
            <a:t> </a:t>
          </a:r>
          <a:r>
            <a:rPr lang="en-ID" dirty="0" err="1"/>
            <a:t>terakumulasi</a:t>
          </a:r>
          <a:r>
            <a:rPr lang="en-ID" dirty="0"/>
            <a:t> pada </a:t>
          </a:r>
          <a:r>
            <a:rPr lang="en-ID" dirty="0" err="1"/>
            <a:t>bulan</a:t>
          </a:r>
          <a:r>
            <a:rPr lang="en-ID" dirty="0"/>
            <a:t> </a:t>
          </a:r>
          <a:r>
            <a:rPr lang="en-ID" dirty="0" err="1"/>
            <a:t>Desember</a:t>
          </a:r>
          <a:r>
            <a:rPr lang="en-ID" dirty="0"/>
            <a:t>, </a:t>
          </a:r>
          <a:r>
            <a:rPr lang="en-ID" dirty="0" err="1"/>
            <a:t>dengan</a:t>
          </a:r>
          <a:r>
            <a:rPr lang="en-ID" dirty="0"/>
            <a:t> total </a:t>
          </a:r>
          <a:r>
            <a:rPr lang="en-ID" dirty="0" err="1"/>
            <a:t>penggunaan</a:t>
          </a:r>
          <a:r>
            <a:rPr lang="en-ID" dirty="0"/>
            <a:t> </a:t>
          </a:r>
          <a:r>
            <a:rPr lang="en-ID" dirty="0" err="1"/>
            <a:t>sebanyak</a:t>
          </a:r>
          <a:r>
            <a:rPr lang="en-ID" dirty="0"/>
            <a:t> 986 kali</a:t>
          </a:r>
          <a:endParaRPr lang="en-US" dirty="0"/>
        </a:p>
      </dgm:t>
    </dgm:pt>
    <dgm:pt modelId="{E5C4E6B1-9C0F-47F3-B0EB-89DE608AEDEE}" type="parTrans" cxnId="{CE16B198-779B-4AC8-B8BA-511E13AB06EF}">
      <dgm:prSet/>
      <dgm:spPr/>
      <dgm:t>
        <a:bodyPr/>
        <a:lstStyle/>
        <a:p>
          <a:endParaRPr lang="en-US"/>
        </a:p>
      </dgm:t>
    </dgm:pt>
    <dgm:pt modelId="{1D843C93-FADC-404D-9EC0-293C8EC7E2B6}" type="sibTrans" cxnId="{CE16B198-779B-4AC8-B8BA-511E13AB06EF}">
      <dgm:prSet/>
      <dgm:spPr/>
      <dgm:t>
        <a:bodyPr/>
        <a:lstStyle/>
        <a:p>
          <a:endParaRPr lang="en-US"/>
        </a:p>
      </dgm:t>
    </dgm:pt>
    <dgm:pt modelId="{7B816041-9F3C-4B72-9099-F54759CDBB86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D" dirty="0" err="1"/>
            <a:t>Sedangkan</a:t>
          </a:r>
          <a:r>
            <a:rPr lang="en-ID" dirty="0"/>
            <a:t> pada </a:t>
          </a:r>
          <a:r>
            <a:rPr lang="en-ID" dirty="0" err="1"/>
            <a:t>bulan-bulan</a:t>
          </a:r>
          <a:r>
            <a:rPr lang="en-ID" dirty="0"/>
            <a:t> </a:t>
          </a:r>
          <a:r>
            <a:rPr lang="en-ID" dirty="0" err="1"/>
            <a:t>sebelumnya</a:t>
          </a:r>
          <a:r>
            <a:rPr lang="en-ID" dirty="0"/>
            <a:t> </a:t>
          </a:r>
          <a:r>
            <a:rPr lang="en-ID" dirty="0" err="1"/>
            <a:t>berada</a:t>
          </a:r>
          <a:r>
            <a:rPr lang="en-ID" dirty="0"/>
            <a:t> rata </a:t>
          </a:r>
          <a:r>
            <a:rPr lang="en-ID" dirty="0" err="1"/>
            <a:t>rata</a:t>
          </a:r>
          <a:r>
            <a:rPr lang="en-ID" dirty="0"/>
            <a:t> di </a:t>
          </a:r>
          <a:r>
            <a:rPr lang="en-ID" dirty="0" err="1"/>
            <a:t>kisaran</a:t>
          </a:r>
          <a:r>
            <a:rPr lang="en-ID" dirty="0"/>
            <a:t> 400 </a:t>
          </a:r>
          <a:r>
            <a:rPr lang="en-ID" dirty="0" err="1"/>
            <a:t>penggunaan</a:t>
          </a:r>
          <a:r>
            <a:rPr lang="en-ID" dirty="0"/>
            <a:t> code per </a:t>
          </a:r>
          <a:r>
            <a:rPr lang="en-ID" dirty="0" err="1"/>
            <a:t>bulan</a:t>
          </a:r>
          <a:endParaRPr lang="en-US" dirty="0"/>
        </a:p>
      </dgm:t>
    </dgm:pt>
    <dgm:pt modelId="{194B6E51-72E1-4B0E-8357-A7E2627B71E9}" type="parTrans" cxnId="{AD843D42-34CF-476C-8492-F46C8837BA8E}">
      <dgm:prSet/>
      <dgm:spPr/>
      <dgm:t>
        <a:bodyPr/>
        <a:lstStyle/>
        <a:p>
          <a:endParaRPr lang="en-US"/>
        </a:p>
      </dgm:t>
    </dgm:pt>
    <dgm:pt modelId="{40B77BD3-6713-4199-A277-F221601F29A5}" type="sibTrans" cxnId="{AD843D42-34CF-476C-8492-F46C8837BA8E}">
      <dgm:prSet/>
      <dgm:spPr/>
      <dgm:t>
        <a:bodyPr/>
        <a:lstStyle/>
        <a:p>
          <a:endParaRPr lang="en-US"/>
        </a:p>
      </dgm:t>
    </dgm:pt>
    <dgm:pt modelId="{9646D892-1F14-4A16-8A78-48125B0DC34D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D" dirty="0"/>
            <a:t>Salah </a:t>
          </a:r>
          <a:r>
            <a:rPr lang="en-ID" dirty="0" err="1"/>
            <a:t>satu</a:t>
          </a:r>
          <a:r>
            <a:rPr lang="en-ID" dirty="0"/>
            <a:t> code yang paling </a:t>
          </a:r>
          <a:r>
            <a:rPr lang="en-ID" dirty="0" err="1"/>
            <a:t>sering</a:t>
          </a:r>
          <a:r>
            <a:rPr lang="en-ID" dirty="0"/>
            <a:t> </a:t>
          </a:r>
          <a:r>
            <a:rPr lang="en-ID" dirty="0" err="1"/>
            <a:t>dipakai</a:t>
          </a:r>
          <a:r>
            <a:rPr lang="en-ID" dirty="0"/>
            <a:t> </a:t>
          </a:r>
          <a:r>
            <a:rPr lang="en-ID" dirty="0" err="1"/>
            <a:t>sepanjang</a:t>
          </a:r>
          <a:r>
            <a:rPr lang="en-ID" dirty="0"/>
            <a:t> quartal 3 dan 4 </a:t>
          </a:r>
          <a:r>
            <a:rPr lang="en-ID" dirty="0" err="1"/>
            <a:t>adalah</a:t>
          </a:r>
          <a:r>
            <a:rPr lang="en-ID" dirty="0"/>
            <a:t> code gratis </a:t>
          </a:r>
          <a:r>
            <a:rPr lang="en-ID" dirty="0" err="1"/>
            <a:t>ongkir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penggunaan</a:t>
          </a:r>
          <a:r>
            <a:rPr lang="en-ID" dirty="0"/>
            <a:t> </a:t>
          </a:r>
          <a:r>
            <a:rPr lang="en-ID" dirty="0" err="1"/>
            <a:t>sebanyak</a:t>
          </a:r>
          <a:r>
            <a:rPr lang="en-ID" dirty="0"/>
            <a:t> 2453 kali </a:t>
          </a:r>
          <a:r>
            <a:rPr lang="en-ID" dirty="0" err="1"/>
            <a:t>atau</a:t>
          </a:r>
          <a:r>
            <a:rPr lang="en-ID" dirty="0"/>
            <a:t> </a:t>
          </a:r>
          <a:r>
            <a:rPr lang="en-ID" dirty="0" err="1"/>
            <a:t>sebanyak</a:t>
          </a:r>
          <a:r>
            <a:rPr lang="en-ID" dirty="0"/>
            <a:t> 78,34% </a:t>
          </a:r>
          <a:r>
            <a:rPr lang="en-ID" dirty="0" err="1"/>
            <a:t>dari</a:t>
          </a:r>
          <a:r>
            <a:rPr lang="en-ID" dirty="0"/>
            <a:t> total </a:t>
          </a:r>
          <a:r>
            <a:rPr lang="en-ID" dirty="0" err="1"/>
            <a:t>penggunaan</a:t>
          </a:r>
          <a:r>
            <a:rPr lang="en-ID" dirty="0"/>
            <a:t> promo code yang </a:t>
          </a:r>
          <a:r>
            <a:rPr lang="en-ID" dirty="0" err="1"/>
            <a:t>ada</a:t>
          </a:r>
          <a:endParaRPr lang="en-US" dirty="0"/>
        </a:p>
      </dgm:t>
    </dgm:pt>
    <dgm:pt modelId="{7FF277B2-5224-4C2C-AC60-D44426409FBA}" type="parTrans" cxnId="{097C9FE9-B4AE-49CF-B26C-12583615422F}">
      <dgm:prSet/>
      <dgm:spPr/>
      <dgm:t>
        <a:bodyPr/>
        <a:lstStyle/>
        <a:p>
          <a:endParaRPr lang="en-US"/>
        </a:p>
      </dgm:t>
    </dgm:pt>
    <dgm:pt modelId="{6B783643-9CE9-41C0-A683-FB47492C6BF0}" type="sibTrans" cxnId="{097C9FE9-B4AE-49CF-B26C-12583615422F}">
      <dgm:prSet/>
      <dgm:spPr/>
      <dgm:t>
        <a:bodyPr/>
        <a:lstStyle/>
        <a:p>
          <a:endParaRPr lang="en-US"/>
        </a:p>
      </dgm:t>
    </dgm:pt>
    <dgm:pt modelId="{BBEB30D7-8ECC-4E18-80BF-00FE911DE722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D"/>
            <a:t>Beberapa promo code seperti pada promo tujuh belasan pada bulan Agustus dan 10 10 pada bulan Oktober tidak begitu banyak diminati bahkan kurang dari 10 customer yang menggunakannya. </a:t>
          </a:r>
          <a:endParaRPr lang="en-US"/>
        </a:p>
      </dgm:t>
    </dgm:pt>
    <dgm:pt modelId="{9DF16CC7-6837-4E5E-9C6A-DF9900E60B1B}" type="parTrans" cxnId="{193534AF-1E62-482A-8744-4DF463C9BD09}">
      <dgm:prSet/>
      <dgm:spPr/>
      <dgm:t>
        <a:bodyPr/>
        <a:lstStyle/>
        <a:p>
          <a:endParaRPr lang="en-US"/>
        </a:p>
      </dgm:t>
    </dgm:pt>
    <dgm:pt modelId="{80AECC59-75C7-49C8-9D3B-27B419CA7E8D}" type="sibTrans" cxnId="{193534AF-1E62-482A-8744-4DF463C9BD09}">
      <dgm:prSet/>
      <dgm:spPr/>
      <dgm:t>
        <a:bodyPr/>
        <a:lstStyle/>
        <a:p>
          <a:endParaRPr lang="en-US"/>
        </a:p>
      </dgm:t>
    </dgm:pt>
    <dgm:pt modelId="{528E0335-C345-462B-9FC4-9DE6A9D24716}" type="pres">
      <dgm:prSet presAssocID="{1BEDCD6B-3FB4-4FFC-98B1-77B5A39433E9}" presName="diagram" presStyleCnt="0">
        <dgm:presLayoutVars>
          <dgm:dir/>
          <dgm:resizeHandles val="exact"/>
        </dgm:presLayoutVars>
      </dgm:prSet>
      <dgm:spPr/>
    </dgm:pt>
    <dgm:pt modelId="{A38C86BF-D08F-4714-8274-28B199D058B2}" type="pres">
      <dgm:prSet presAssocID="{26E5DD8C-0DF2-4CCD-AA30-434AD37B1E98}" presName="node" presStyleLbl="node1" presStyleIdx="0" presStyleCnt="5">
        <dgm:presLayoutVars>
          <dgm:bulletEnabled val="1"/>
        </dgm:presLayoutVars>
      </dgm:prSet>
      <dgm:spPr/>
    </dgm:pt>
    <dgm:pt modelId="{2096A931-F2F7-4CDC-87B7-52090442DED1}" type="pres">
      <dgm:prSet presAssocID="{CC381DDD-79D6-48AA-88FB-DC765ED82156}" presName="sibTrans" presStyleCnt="0"/>
      <dgm:spPr/>
    </dgm:pt>
    <dgm:pt modelId="{13FF3077-F98D-4ABF-9BC2-02BBFC028044}" type="pres">
      <dgm:prSet presAssocID="{4DA4A8D8-023F-4A6D-BAF4-AD1D1451FE33}" presName="node" presStyleLbl="node1" presStyleIdx="1" presStyleCnt="5">
        <dgm:presLayoutVars>
          <dgm:bulletEnabled val="1"/>
        </dgm:presLayoutVars>
      </dgm:prSet>
      <dgm:spPr/>
    </dgm:pt>
    <dgm:pt modelId="{2E17C4F2-6CD1-41AF-9991-BC11A7274E9D}" type="pres">
      <dgm:prSet presAssocID="{1D843C93-FADC-404D-9EC0-293C8EC7E2B6}" presName="sibTrans" presStyleCnt="0"/>
      <dgm:spPr/>
    </dgm:pt>
    <dgm:pt modelId="{C7EAF0EF-ADAE-4AE9-8E53-D4397CE16223}" type="pres">
      <dgm:prSet presAssocID="{7B816041-9F3C-4B72-9099-F54759CDBB86}" presName="node" presStyleLbl="node1" presStyleIdx="2" presStyleCnt="5">
        <dgm:presLayoutVars>
          <dgm:bulletEnabled val="1"/>
        </dgm:presLayoutVars>
      </dgm:prSet>
      <dgm:spPr/>
    </dgm:pt>
    <dgm:pt modelId="{2DEF8CB4-7998-403A-B4FF-21E540E4385C}" type="pres">
      <dgm:prSet presAssocID="{40B77BD3-6713-4199-A277-F221601F29A5}" presName="sibTrans" presStyleCnt="0"/>
      <dgm:spPr/>
    </dgm:pt>
    <dgm:pt modelId="{178A8743-7D21-4F96-98B8-4AC62BEB0CA1}" type="pres">
      <dgm:prSet presAssocID="{9646D892-1F14-4A16-8A78-48125B0DC34D}" presName="node" presStyleLbl="node1" presStyleIdx="3" presStyleCnt="5">
        <dgm:presLayoutVars>
          <dgm:bulletEnabled val="1"/>
        </dgm:presLayoutVars>
      </dgm:prSet>
      <dgm:spPr/>
    </dgm:pt>
    <dgm:pt modelId="{10026623-C27B-4F0C-B6A2-8741AA8DC1B3}" type="pres">
      <dgm:prSet presAssocID="{6B783643-9CE9-41C0-A683-FB47492C6BF0}" presName="sibTrans" presStyleCnt="0"/>
      <dgm:spPr/>
    </dgm:pt>
    <dgm:pt modelId="{6253ECC9-B206-4E71-84D5-5DA3A187ABAA}" type="pres">
      <dgm:prSet presAssocID="{BBEB30D7-8ECC-4E18-80BF-00FE911DE722}" presName="node" presStyleLbl="node1" presStyleIdx="4" presStyleCnt="5">
        <dgm:presLayoutVars>
          <dgm:bulletEnabled val="1"/>
        </dgm:presLayoutVars>
      </dgm:prSet>
      <dgm:spPr/>
    </dgm:pt>
  </dgm:ptLst>
  <dgm:cxnLst>
    <dgm:cxn modelId="{52C18A10-BBAB-47C4-87A2-763B1D4EDC2A}" type="presOf" srcId="{7B816041-9F3C-4B72-9099-F54759CDBB86}" destId="{C7EAF0EF-ADAE-4AE9-8E53-D4397CE16223}" srcOrd="0" destOrd="0" presId="urn:microsoft.com/office/officeart/2005/8/layout/default"/>
    <dgm:cxn modelId="{AD843D42-34CF-476C-8492-F46C8837BA8E}" srcId="{1BEDCD6B-3FB4-4FFC-98B1-77B5A39433E9}" destId="{7B816041-9F3C-4B72-9099-F54759CDBB86}" srcOrd="2" destOrd="0" parTransId="{194B6E51-72E1-4B0E-8357-A7E2627B71E9}" sibTransId="{40B77BD3-6713-4199-A277-F221601F29A5}"/>
    <dgm:cxn modelId="{E02F5247-E0E5-4E88-9DA1-5B19752243DF}" type="presOf" srcId="{1BEDCD6B-3FB4-4FFC-98B1-77B5A39433E9}" destId="{528E0335-C345-462B-9FC4-9DE6A9D24716}" srcOrd="0" destOrd="0" presId="urn:microsoft.com/office/officeart/2005/8/layout/default"/>
    <dgm:cxn modelId="{65EADA67-5D16-4603-B782-8F7AD005711C}" srcId="{1BEDCD6B-3FB4-4FFC-98B1-77B5A39433E9}" destId="{26E5DD8C-0DF2-4CCD-AA30-434AD37B1E98}" srcOrd="0" destOrd="0" parTransId="{790530CA-A99C-413A-8AAB-8FBDCBD8722F}" sibTransId="{CC381DDD-79D6-48AA-88FB-DC765ED82156}"/>
    <dgm:cxn modelId="{3C887F6C-E87E-4129-93CA-584A51BDF2FD}" type="presOf" srcId="{BBEB30D7-8ECC-4E18-80BF-00FE911DE722}" destId="{6253ECC9-B206-4E71-84D5-5DA3A187ABAA}" srcOrd="0" destOrd="0" presId="urn:microsoft.com/office/officeart/2005/8/layout/default"/>
    <dgm:cxn modelId="{CE16B198-779B-4AC8-B8BA-511E13AB06EF}" srcId="{1BEDCD6B-3FB4-4FFC-98B1-77B5A39433E9}" destId="{4DA4A8D8-023F-4A6D-BAF4-AD1D1451FE33}" srcOrd="1" destOrd="0" parTransId="{E5C4E6B1-9C0F-47F3-B0EB-89DE608AEDEE}" sibTransId="{1D843C93-FADC-404D-9EC0-293C8EC7E2B6}"/>
    <dgm:cxn modelId="{193534AF-1E62-482A-8744-4DF463C9BD09}" srcId="{1BEDCD6B-3FB4-4FFC-98B1-77B5A39433E9}" destId="{BBEB30D7-8ECC-4E18-80BF-00FE911DE722}" srcOrd="4" destOrd="0" parTransId="{9DF16CC7-6837-4E5E-9C6A-DF9900E60B1B}" sibTransId="{80AECC59-75C7-49C8-9D3B-27B419CA7E8D}"/>
    <dgm:cxn modelId="{7E7640C3-3FE9-4DAD-85EA-01DD6FF5E974}" type="presOf" srcId="{4DA4A8D8-023F-4A6D-BAF4-AD1D1451FE33}" destId="{13FF3077-F98D-4ABF-9BC2-02BBFC028044}" srcOrd="0" destOrd="0" presId="urn:microsoft.com/office/officeart/2005/8/layout/default"/>
    <dgm:cxn modelId="{EA7BFBDA-C945-4B7F-9113-3E9871F7089F}" type="presOf" srcId="{26E5DD8C-0DF2-4CCD-AA30-434AD37B1E98}" destId="{A38C86BF-D08F-4714-8274-28B199D058B2}" srcOrd="0" destOrd="0" presId="urn:microsoft.com/office/officeart/2005/8/layout/default"/>
    <dgm:cxn modelId="{097C9FE9-B4AE-49CF-B26C-12583615422F}" srcId="{1BEDCD6B-3FB4-4FFC-98B1-77B5A39433E9}" destId="{9646D892-1F14-4A16-8A78-48125B0DC34D}" srcOrd="3" destOrd="0" parTransId="{7FF277B2-5224-4C2C-AC60-D44426409FBA}" sibTransId="{6B783643-9CE9-41C0-A683-FB47492C6BF0}"/>
    <dgm:cxn modelId="{CEA182F8-F843-4192-BC56-DB15FB22E2C1}" type="presOf" srcId="{9646D892-1F14-4A16-8A78-48125B0DC34D}" destId="{178A8743-7D21-4F96-98B8-4AC62BEB0CA1}" srcOrd="0" destOrd="0" presId="urn:microsoft.com/office/officeart/2005/8/layout/default"/>
    <dgm:cxn modelId="{ECCC5C1E-7074-48B8-BD51-C60FE3F6F75F}" type="presParOf" srcId="{528E0335-C345-462B-9FC4-9DE6A9D24716}" destId="{A38C86BF-D08F-4714-8274-28B199D058B2}" srcOrd="0" destOrd="0" presId="urn:microsoft.com/office/officeart/2005/8/layout/default"/>
    <dgm:cxn modelId="{4445660A-66BC-4C4A-BA36-EFD40F4BE8FD}" type="presParOf" srcId="{528E0335-C345-462B-9FC4-9DE6A9D24716}" destId="{2096A931-F2F7-4CDC-87B7-52090442DED1}" srcOrd="1" destOrd="0" presId="urn:microsoft.com/office/officeart/2005/8/layout/default"/>
    <dgm:cxn modelId="{59ABEE92-8623-4CAD-9361-AD5080DDC6D9}" type="presParOf" srcId="{528E0335-C345-462B-9FC4-9DE6A9D24716}" destId="{13FF3077-F98D-4ABF-9BC2-02BBFC028044}" srcOrd="2" destOrd="0" presId="urn:microsoft.com/office/officeart/2005/8/layout/default"/>
    <dgm:cxn modelId="{1935CBE1-E192-4D0E-9221-B86876D734C5}" type="presParOf" srcId="{528E0335-C345-462B-9FC4-9DE6A9D24716}" destId="{2E17C4F2-6CD1-41AF-9991-BC11A7274E9D}" srcOrd="3" destOrd="0" presId="urn:microsoft.com/office/officeart/2005/8/layout/default"/>
    <dgm:cxn modelId="{D93A5F0E-EB2D-493B-98BB-34BF1C889E47}" type="presParOf" srcId="{528E0335-C345-462B-9FC4-9DE6A9D24716}" destId="{C7EAF0EF-ADAE-4AE9-8E53-D4397CE16223}" srcOrd="4" destOrd="0" presId="urn:microsoft.com/office/officeart/2005/8/layout/default"/>
    <dgm:cxn modelId="{CC7E66FB-CDFC-437B-AF57-789256CB77A3}" type="presParOf" srcId="{528E0335-C345-462B-9FC4-9DE6A9D24716}" destId="{2DEF8CB4-7998-403A-B4FF-21E540E4385C}" srcOrd="5" destOrd="0" presId="urn:microsoft.com/office/officeart/2005/8/layout/default"/>
    <dgm:cxn modelId="{73BD497C-2AAE-4AC2-8F7C-ADE1F62F6387}" type="presParOf" srcId="{528E0335-C345-462B-9FC4-9DE6A9D24716}" destId="{178A8743-7D21-4F96-98B8-4AC62BEB0CA1}" srcOrd="6" destOrd="0" presId="urn:microsoft.com/office/officeart/2005/8/layout/default"/>
    <dgm:cxn modelId="{55B90CDA-7CA8-4BDF-9381-017BCA11104F}" type="presParOf" srcId="{528E0335-C345-462B-9FC4-9DE6A9D24716}" destId="{10026623-C27B-4F0C-B6A2-8741AA8DC1B3}" srcOrd="7" destOrd="0" presId="urn:microsoft.com/office/officeart/2005/8/layout/default"/>
    <dgm:cxn modelId="{7AD368E2-FEA5-4954-B4AD-5C7BB5C90523}" type="presParOf" srcId="{528E0335-C345-462B-9FC4-9DE6A9D24716}" destId="{6253ECC9-B206-4E71-84D5-5DA3A187ABA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AE351-D3A5-4BD7-B020-9ADB298BDBA4}">
      <dsp:nvSpPr>
        <dsp:cNvPr id="0" name=""/>
        <dsp:cNvSpPr/>
      </dsp:nvSpPr>
      <dsp:spPr>
        <a:xfrm>
          <a:off x="1049207" y="712"/>
          <a:ext cx="1992966" cy="126553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2AA54-9A49-4A6B-9E45-E054DDC19296}">
      <dsp:nvSpPr>
        <dsp:cNvPr id="0" name=""/>
        <dsp:cNvSpPr/>
      </dsp:nvSpPr>
      <dsp:spPr>
        <a:xfrm>
          <a:off x="1270648" y="211081"/>
          <a:ext cx="1992966" cy="1265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300" kern="1200"/>
            <a:t>Pada quartal 3 sampai quartal 4 tahun 2022, Omnichannel Jubelio telah berhasil memperoleh revenue sebanyak Rp1.175.901.862 </a:t>
          </a:r>
          <a:endParaRPr lang="en-US" sz="1300" kern="1200"/>
        </a:p>
      </dsp:txBody>
      <dsp:txXfrm>
        <a:off x="1307714" y="248147"/>
        <a:ext cx="1918834" cy="1191401"/>
      </dsp:txXfrm>
    </dsp:sp>
    <dsp:sp modelId="{111B5C13-D0AD-493B-91F8-2E6AA53C6E84}">
      <dsp:nvSpPr>
        <dsp:cNvPr id="0" name=""/>
        <dsp:cNvSpPr/>
      </dsp:nvSpPr>
      <dsp:spPr>
        <a:xfrm>
          <a:off x="3485055" y="712"/>
          <a:ext cx="1992966" cy="126553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F7183-3AA4-47F9-BB47-D4497D8E801F}">
      <dsp:nvSpPr>
        <dsp:cNvPr id="0" name=""/>
        <dsp:cNvSpPr/>
      </dsp:nvSpPr>
      <dsp:spPr>
        <a:xfrm>
          <a:off x="3706496" y="211081"/>
          <a:ext cx="1992966" cy="1265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300" kern="1200"/>
            <a:t>Adapun revenue pada bulan Desember memiliki nilai terbesar dari bulan-bulan sebelumnya</a:t>
          </a:r>
          <a:endParaRPr lang="en-US" sz="1300" kern="1200"/>
        </a:p>
      </dsp:txBody>
      <dsp:txXfrm>
        <a:off x="3743562" y="248147"/>
        <a:ext cx="1918834" cy="1191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C86BF-D08F-4714-8274-28B199D058B2}">
      <dsp:nvSpPr>
        <dsp:cNvPr id="0" name=""/>
        <dsp:cNvSpPr/>
      </dsp:nvSpPr>
      <dsp:spPr>
        <a:xfrm>
          <a:off x="467721" y="1340"/>
          <a:ext cx="1489470" cy="893682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kern="1200" dirty="0"/>
            <a:t>Di </a:t>
          </a:r>
          <a:r>
            <a:rPr lang="en-ID" sz="800" kern="1200" dirty="0" err="1"/>
            <a:t>sisi</a:t>
          </a:r>
          <a:r>
            <a:rPr lang="en-ID" sz="800" kern="1200" dirty="0"/>
            <a:t> lain, promo code yang </a:t>
          </a:r>
          <a:r>
            <a:rPr lang="en-ID" sz="800" kern="1200" dirty="0" err="1"/>
            <a:t>digunakan</a:t>
          </a:r>
          <a:r>
            <a:rPr lang="en-ID" sz="800" kern="1200" dirty="0"/>
            <a:t> oleh customer </a:t>
          </a:r>
          <a:r>
            <a:rPr lang="en-ID" sz="800" kern="1200" dirty="0" err="1"/>
            <a:t>adalah</a:t>
          </a:r>
          <a:r>
            <a:rPr lang="en-ID" sz="800" kern="1200" dirty="0"/>
            <a:t> </a:t>
          </a:r>
          <a:r>
            <a:rPr lang="en-ID" sz="800" kern="1200" dirty="0" err="1"/>
            <a:t>sebanyak</a:t>
          </a:r>
          <a:r>
            <a:rPr lang="en-ID" sz="800" kern="1200" dirty="0"/>
            <a:t> 3131 kali</a:t>
          </a:r>
          <a:endParaRPr lang="en-US" sz="800" kern="1200" dirty="0"/>
        </a:p>
      </dsp:txBody>
      <dsp:txXfrm>
        <a:off x="467721" y="1340"/>
        <a:ext cx="1489470" cy="893682"/>
      </dsp:txXfrm>
    </dsp:sp>
    <dsp:sp modelId="{13FF3077-F98D-4ABF-9BC2-02BBFC028044}">
      <dsp:nvSpPr>
        <dsp:cNvPr id="0" name=""/>
        <dsp:cNvSpPr/>
      </dsp:nvSpPr>
      <dsp:spPr>
        <a:xfrm>
          <a:off x="2106138" y="1340"/>
          <a:ext cx="1489470" cy="893682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kern="1200" dirty="0" err="1"/>
            <a:t>Mayoritas</a:t>
          </a:r>
          <a:r>
            <a:rPr lang="en-ID" sz="800" kern="1200" dirty="0"/>
            <a:t> </a:t>
          </a:r>
          <a:r>
            <a:rPr lang="en-ID" sz="800" kern="1200" dirty="0" err="1"/>
            <a:t>terakumulasi</a:t>
          </a:r>
          <a:r>
            <a:rPr lang="en-ID" sz="800" kern="1200" dirty="0"/>
            <a:t> pada </a:t>
          </a:r>
          <a:r>
            <a:rPr lang="en-ID" sz="800" kern="1200" dirty="0" err="1"/>
            <a:t>bulan</a:t>
          </a:r>
          <a:r>
            <a:rPr lang="en-ID" sz="800" kern="1200" dirty="0"/>
            <a:t> </a:t>
          </a:r>
          <a:r>
            <a:rPr lang="en-ID" sz="800" kern="1200" dirty="0" err="1"/>
            <a:t>Desember</a:t>
          </a:r>
          <a:r>
            <a:rPr lang="en-ID" sz="800" kern="1200" dirty="0"/>
            <a:t>, </a:t>
          </a:r>
          <a:r>
            <a:rPr lang="en-ID" sz="800" kern="1200" dirty="0" err="1"/>
            <a:t>dengan</a:t>
          </a:r>
          <a:r>
            <a:rPr lang="en-ID" sz="800" kern="1200" dirty="0"/>
            <a:t> total </a:t>
          </a:r>
          <a:r>
            <a:rPr lang="en-ID" sz="800" kern="1200" dirty="0" err="1"/>
            <a:t>penggunaan</a:t>
          </a:r>
          <a:r>
            <a:rPr lang="en-ID" sz="800" kern="1200" dirty="0"/>
            <a:t> </a:t>
          </a:r>
          <a:r>
            <a:rPr lang="en-ID" sz="800" kern="1200" dirty="0" err="1"/>
            <a:t>sebanyak</a:t>
          </a:r>
          <a:r>
            <a:rPr lang="en-ID" sz="800" kern="1200" dirty="0"/>
            <a:t> 986 kali</a:t>
          </a:r>
          <a:endParaRPr lang="en-US" sz="800" kern="1200" dirty="0"/>
        </a:p>
      </dsp:txBody>
      <dsp:txXfrm>
        <a:off x="2106138" y="1340"/>
        <a:ext cx="1489470" cy="893682"/>
      </dsp:txXfrm>
    </dsp:sp>
    <dsp:sp modelId="{C7EAF0EF-ADAE-4AE9-8E53-D4397CE16223}">
      <dsp:nvSpPr>
        <dsp:cNvPr id="0" name=""/>
        <dsp:cNvSpPr/>
      </dsp:nvSpPr>
      <dsp:spPr>
        <a:xfrm>
          <a:off x="3744555" y="1340"/>
          <a:ext cx="1489470" cy="893682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kern="1200" dirty="0" err="1"/>
            <a:t>Sedangkan</a:t>
          </a:r>
          <a:r>
            <a:rPr lang="en-ID" sz="800" kern="1200" dirty="0"/>
            <a:t> pada </a:t>
          </a:r>
          <a:r>
            <a:rPr lang="en-ID" sz="800" kern="1200" dirty="0" err="1"/>
            <a:t>bulan-bulan</a:t>
          </a:r>
          <a:r>
            <a:rPr lang="en-ID" sz="800" kern="1200" dirty="0"/>
            <a:t> </a:t>
          </a:r>
          <a:r>
            <a:rPr lang="en-ID" sz="800" kern="1200" dirty="0" err="1"/>
            <a:t>sebelumnya</a:t>
          </a:r>
          <a:r>
            <a:rPr lang="en-ID" sz="800" kern="1200" dirty="0"/>
            <a:t> </a:t>
          </a:r>
          <a:r>
            <a:rPr lang="en-ID" sz="800" kern="1200" dirty="0" err="1"/>
            <a:t>berada</a:t>
          </a:r>
          <a:r>
            <a:rPr lang="en-ID" sz="800" kern="1200" dirty="0"/>
            <a:t> rata </a:t>
          </a:r>
          <a:r>
            <a:rPr lang="en-ID" sz="800" kern="1200" dirty="0" err="1"/>
            <a:t>rata</a:t>
          </a:r>
          <a:r>
            <a:rPr lang="en-ID" sz="800" kern="1200" dirty="0"/>
            <a:t> di </a:t>
          </a:r>
          <a:r>
            <a:rPr lang="en-ID" sz="800" kern="1200" dirty="0" err="1"/>
            <a:t>kisaran</a:t>
          </a:r>
          <a:r>
            <a:rPr lang="en-ID" sz="800" kern="1200" dirty="0"/>
            <a:t> 400 </a:t>
          </a:r>
          <a:r>
            <a:rPr lang="en-ID" sz="800" kern="1200" dirty="0" err="1"/>
            <a:t>penggunaan</a:t>
          </a:r>
          <a:r>
            <a:rPr lang="en-ID" sz="800" kern="1200" dirty="0"/>
            <a:t> code per </a:t>
          </a:r>
          <a:r>
            <a:rPr lang="en-ID" sz="800" kern="1200" dirty="0" err="1"/>
            <a:t>bulan</a:t>
          </a:r>
          <a:endParaRPr lang="en-US" sz="800" kern="1200" dirty="0"/>
        </a:p>
      </dsp:txBody>
      <dsp:txXfrm>
        <a:off x="3744555" y="1340"/>
        <a:ext cx="1489470" cy="893682"/>
      </dsp:txXfrm>
    </dsp:sp>
    <dsp:sp modelId="{178A8743-7D21-4F96-98B8-4AC62BEB0CA1}">
      <dsp:nvSpPr>
        <dsp:cNvPr id="0" name=""/>
        <dsp:cNvSpPr/>
      </dsp:nvSpPr>
      <dsp:spPr>
        <a:xfrm>
          <a:off x="1286929" y="1043969"/>
          <a:ext cx="1489470" cy="893682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kern="1200" dirty="0"/>
            <a:t>Salah </a:t>
          </a:r>
          <a:r>
            <a:rPr lang="en-ID" sz="800" kern="1200" dirty="0" err="1"/>
            <a:t>satu</a:t>
          </a:r>
          <a:r>
            <a:rPr lang="en-ID" sz="800" kern="1200" dirty="0"/>
            <a:t> code yang paling </a:t>
          </a:r>
          <a:r>
            <a:rPr lang="en-ID" sz="800" kern="1200" dirty="0" err="1"/>
            <a:t>sering</a:t>
          </a:r>
          <a:r>
            <a:rPr lang="en-ID" sz="800" kern="1200" dirty="0"/>
            <a:t> </a:t>
          </a:r>
          <a:r>
            <a:rPr lang="en-ID" sz="800" kern="1200" dirty="0" err="1"/>
            <a:t>dipakai</a:t>
          </a:r>
          <a:r>
            <a:rPr lang="en-ID" sz="800" kern="1200" dirty="0"/>
            <a:t> </a:t>
          </a:r>
          <a:r>
            <a:rPr lang="en-ID" sz="800" kern="1200" dirty="0" err="1"/>
            <a:t>sepanjang</a:t>
          </a:r>
          <a:r>
            <a:rPr lang="en-ID" sz="800" kern="1200" dirty="0"/>
            <a:t> quartal 3 dan 4 </a:t>
          </a:r>
          <a:r>
            <a:rPr lang="en-ID" sz="800" kern="1200" dirty="0" err="1"/>
            <a:t>adalah</a:t>
          </a:r>
          <a:r>
            <a:rPr lang="en-ID" sz="800" kern="1200" dirty="0"/>
            <a:t> code gratis </a:t>
          </a:r>
          <a:r>
            <a:rPr lang="en-ID" sz="800" kern="1200" dirty="0" err="1"/>
            <a:t>ongkir</a:t>
          </a:r>
          <a:r>
            <a:rPr lang="en-ID" sz="800" kern="1200" dirty="0"/>
            <a:t> </a:t>
          </a:r>
          <a:r>
            <a:rPr lang="en-ID" sz="800" kern="1200" dirty="0" err="1"/>
            <a:t>dengan</a:t>
          </a:r>
          <a:r>
            <a:rPr lang="en-ID" sz="800" kern="1200" dirty="0"/>
            <a:t> </a:t>
          </a:r>
          <a:r>
            <a:rPr lang="en-ID" sz="800" kern="1200" dirty="0" err="1"/>
            <a:t>penggunaan</a:t>
          </a:r>
          <a:r>
            <a:rPr lang="en-ID" sz="800" kern="1200" dirty="0"/>
            <a:t> </a:t>
          </a:r>
          <a:r>
            <a:rPr lang="en-ID" sz="800" kern="1200" dirty="0" err="1"/>
            <a:t>sebanyak</a:t>
          </a:r>
          <a:r>
            <a:rPr lang="en-ID" sz="800" kern="1200" dirty="0"/>
            <a:t> 2453 kali </a:t>
          </a:r>
          <a:r>
            <a:rPr lang="en-ID" sz="800" kern="1200" dirty="0" err="1"/>
            <a:t>atau</a:t>
          </a:r>
          <a:r>
            <a:rPr lang="en-ID" sz="800" kern="1200" dirty="0"/>
            <a:t> </a:t>
          </a:r>
          <a:r>
            <a:rPr lang="en-ID" sz="800" kern="1200" dirty="0" err="1"/>
            <a:t>sebanyak</a:t>
          </a:r>
          <a:r>
            <a:rPr lang="en-ID" sz="800" kern="1200" dirty="0"/>
            <a:t> 78,34% </a:t>
          </a:r>
          <a:r>
            <a:rPr lang="en-ID" sz="800" kern="1200" dirty="0" err="1"/>
            <a:t>dari</a:t>
          </a:r>
          <a:r>
            <a:rPr lang="en-ID" sz="800" kern="1200" dirty="0"/>
            <a:t> total </a:t>
          </a:r>
          <a:r>
            <a:rPr lang="en-ID" sz="800" kern="1200" dirty="0" err="1"/>
            <a:t>penggunaan</a:t>
          </a:r>
          <a:r>
            <a:rPr lang="en-ID" sz="800" kern="1200" dirty="0"/>
            <a:t> promo code yang </a:t>
          </a:r>
          <a:r>
            <a:rPr lang="en-ID" sz="800" kern="1200" dirty="0" err="1"/>
            <a:t>ada</a:t>
          </a:r>
          <a:endParaRPr lang="en-US" sz="800" kern="1200" dirty="0"/>
        </a:p>
      </dsp:txBody>
      <dsp:txXfrm>
        <a:off x="1286929" y="1043969"/>
        <a:ext cx="1489470" cy="893682"/>
      </dsp:txXfrm>
    </dsp:sp>
    <dsp:sp modelId="{6253ECC9-B206-4E71-84D5-5DA3A187ABAA}">
      <dsp:nvSpPr>
        <dsp:cNvPr id="0" name=""/>
        <dsp:cNvSpPr/>
      </dsp:nvSpPr>
      <dsp:spPr>
        <a:xfrm>
          <a:off x="2925347" y="1043969"/>
          <a:ext cx="1489470" cy="893682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800" kern="1200"/>
            <a:t>Beberapa promo code seperti pada promo tujuh belasan pada bulan Agustus dan 10 10 pada bulan Oktober tidak begitu banyak diminati bahkan kurang dari 10 customer yang menggunakannya. </a:t>
          </a:r>
          <a:endParaRPr lang="en-US" sz="800" kern="1200"/>
        </a:p>
      </dsp:txBody>
      <dsp:txXfrm>
        <a:off x="2925347" y="1043969"/>
        <a:ext cx="1489470" cy="893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29180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5359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61437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27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96228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79634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0142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45293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34583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56098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25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64848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15969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92994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3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441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50264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0360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chart" Target="../charts/chart1.xml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chart" Target="../charts/chart2.xml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313206"/>
            <a:ext cx="5617654" cy="12002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Summarizing “Promo </a:t>
            </a:r>
            <a:r>
              <a:rPr lang="en-ID" sz="22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Efectiveness</a:t>
            </a:r>
            <a:r>
              <a:rPr lang="en-ID" sz="22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Review” Program pada Omnichannel </a:t>
            </a:r>
            <a:r>
              <a:rPr lang="en-ID" sz="22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Jubelio</a:t>
            </a:r>
            <a:endParaRPr lang="en-ID" sz="22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629996"/>
            <a:ext cx="4915491" cy="4308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ubik Light" panose="020B0604020202020204" charset="-79"/>
                <a:ea typeface="Rubik SemiBold"/>
                <a:cs typeface="Rubik Light" panose="020B0604020202020204" charset="-79"/>
                <a:sym typeface="Rubik SemiBold"/>
              </a:rPr>
              <a:t>Reporting Engineer</a:t>
            </a:r>
            <a:endParaRPr sz="1600" dirty="0">
              <a:solidFill>
                <a:schemeClr val="lt1"/>
              </a:solidFill>
              <a:latin typeface="Rubik Light" panose="020B0604020202020204" charset="-79"/>
              <a:ea typeface="Rubik SemiBold"/>
              <a:cs typeface="Rubik Light" panose="020B0604020202020204" charset="-79"/>
              <a:sym typeface="Rubik Semi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Yosi Setiadi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329775" y="225100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 dirty="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3" name="Picture 2" descr="A blue and black logo">
            <a:extLst>
              <a:ext uri="{FF2B5EF4-FFF2-40B4-BE49-F238E27FC236}">
                <a16:creationId xmlns:a16="http://schemas.microsoft.com/office/drawing/2014/main" id="{4ACB275B-7DD1-2148-D154-59ACDDD77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282" y="225100"/>
            <a:ext cx="1546593" cy="54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 dirty="0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2" name="Picture 1" descr="A blue and black logo">
            <a:extLst>
              <a:ext uri="{FF2B5EF4-FFF2-40B4-BE49-F238E27FC236}">
                <a16:creationId xmlns:a16="http://schemas.microsoft.com/office/drawing/2014/main" id="{3C68B086-58AE-C092-6224-0B8828C0A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282" y="4301225"/>
            <a:ext cx="1546593" cy="54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5"/>
          <p:cNvSpPr txBox="1"/>
          <p:nvPr/>
        </p:nvSpPr>
        <p:spPr>
          <a:xfrm>
            <a:off x="2112143" y="708937"/>
            <a:ext cx="2001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Yosi Setiadi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5150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Geophysical Service Instruments 2017-2022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311463" y="2697338"/>
            <a:ext cx="3740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Rakamin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Academy Student 2023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15950" y="2423063"/>
            <a:ext cx="37401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Graduated as Bachelor of Communication (Journalistic) in 2017. I used to work as well-logging operator for 5 years. Now, I’m currently looking for new journey for my career. Also, part of Data Science Bootcamp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Rakamin</a:t>
            </a:r>
            <a:r>
              <a:rPr lang="en-US" b="0" i="0" dirty="0">
                <a:solidFill>
                  <a:srgbClr val="00000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Academy.</a:t>
            </a:r>
            <a:endParaRPr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13" name="Picture 12" descr="A person singing into a microphone&#10;&#10;Description automatically generated">
            <a:extLst>
              <a:ext uri="{FF2B5EF4-FFF2-40B4-BE49-F238E27FC236}">
                <a16:creationId xmlns:a16="http://schemas.microsoft.com/office/drawing/2014/main" id="{DBECF912-CFB4-4DDA-1F0E-865F8CE06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00" y="578479"/>
            <a:ext cx="1388543" cy="1388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2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2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2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2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2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2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2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2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2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2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3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3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3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3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3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3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3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3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3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3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0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0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146" name="Rectangle 145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4" name="Google Shape;94;p16"/>
          <p:cNvPicPr preferRelativeResize="0"/>
          <p:nvPr/>
        </p:nvPicPr>
        <p:blipFill rotWithShape="1">
          <a:blip r:embed="rId5">
            <a:alphaModFix/>
          </a:blip>
          <a:srcRect t="15389" r="-1" b="-1"/>
          <a:stretch/>
        </p:blipFill>
        <p:spPr>
          <a:xfrm>
            <a:off x="2708" y="10"/>
            <a:ext cx="9141292" cy="5143490"/>
          </a:xfrm>
          <a:prstGeom prst="rect">
            <a:avLst/>
          </a:prstGeom>
          <a:noFill/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9400" y="1"/>
            <a:ext cx="8591552" cy="5136358"/>
            <a:chOff x="372533" y="0"/>
            <a:chExt cx="11455400" cy="6848476"/>
          </a:xfrm>
        </p:grpSpPr>
        <p:sp>
          <p:nvSpPr>
            <p:cNvPr id="150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71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72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73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74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65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66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67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68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69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70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61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62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63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64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55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56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57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58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59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60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ID"/>
              </a:p>
            </p:txBody>
          </p:sp>
        </p:grpSp>
      </p:grpSp>
      <p:sp>
        <p:nvSpPr>
          <p:cNvPr id="95" name="Google Shape;95;p16"/>
          <p:cNvSpPr txBox="1"/>
          <p:nvPr/>
        </p:nvSpPr>
        <p:spPr>
          <a:xfrm>
            <a:off x="857250" y="755649"/>
            <a:ext cx="7429499" cy="8191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  <a:sym typeface="Rubik"/>
              </a:rPr>
              <a:t>Case Study/Challenge</a:t>
            </a:r>
          </a:p>
        </p:txBody>
      </p:sp>
      <p:sp>
        <p:nvSpPr>
          <p:cNvPr id="97" name="Google Shape;97;p16"/>
          <p:cNvSpPr txBox="1"/>
          <p:nvPr/>
        </p:nvSpPr>
        <p:spPr>
          <a:xfrm>
            <a:off x="857250" y="1689100"/>
            <a:ext cx="7429500" cy="25907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 err="1"/>
              <a:t>Setiap</a:t>
            </a:r>
            <a:r>
              <a:rPr lang="en-US" sz="1500" dirty="0"/>
              <a:t> 6 </a:t>
            </a:r>
            <a:r>
              <a:rPr lang="en-US" sz="1500" dirty="0" err="1"/>
              <a:t>Bulan</a:t>
            </a:r>
            <a:r>
              <a:rPr lang="en-US" sz="1500" dirty="0"/>
              <a:t> </a:t>
            </a:r>
            <a:r>
              <a:rPr lang="en-US" sz="1500" dirty="0" err="1"/>
              <a:t>sekali</a:t>
            </a:r>
            <a:r>
              <a:rPr lang="en-US" sz="1500" dirty="0"/>
              <a:t> (Akhir Semester) Omnichannel </a:t>
            </a:r>
            <a:r>
              <a:rPr lang="en-US" sz="1500" dirty="0" err="1"/>
              <a:t>Jubelio</a:t>
            </a:r>
            <a:r>
              <a:rPr lang="en-US" sz="1500" dirty="0"/>
              <a:t> </a:t>
            </a:r>
            <a:r>
              <a:rPr lang="en-US" sz="1500" dirty="0" err="1"/>
              <a:t>mengadakan</a:t>
            </a:r>
            <a:r>
              <a:rPr lang="en-US" sz="1500" dirty="0"/>
              <a:t> Promo Effectiveness Review,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melihat</a:t>
            </a:r>
            <a:r>
              <a:rPr lang="en-US" sz="1500" dirty="0"/>
              <a:t> </a:t>
            </a:r>
            <a:r>
              <a:rPr lang="en-US" sz="1500" dirty="0" err="1"/>
              <a:t>efektivitas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PROMO CODE </a:t>
            </a:r>
            <a:r>
              <a:rPr lang="en-US" sz="1500" dirty="0" err="1"/>
              <a:t>terhadap</a:t>
            </a:r>
            <a:r>
              <a:rPr lang="en-US" sz="1500" dirty="0"/>
              <a:t> total </a:t>
            </a:r>
            <a:r>
              <a:rPr lang="en-US" sz="1500" dirty="0" err="1"/>
              <a:t>penjualan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salah </a:t>
            </a:r>
            <a:r>
              <a:rPr lang="en-US" sz="1500" dirty="0" err="1"/>
              <a:t>satu</a:t>
            </a:r>
            <a:r>
              <a:rPr lang="en-US" sz="1500" dirty="0"/>
              <a:t> marketplace. </a:t>
            </a:r>
            <a:r>
              <a:rPr lang="en-US" sz="1500" dirty="0" err="1"/>
              <a:t>Sebagai</a:t>
            </a:r>
            <a:r>
              <a:rPr lang="en-US" sz="1500" dirty="0"/>
              <a:t> reporting engineer </a:t>
            </a:r>
            <a:r>
              <a:rPr lang="en-US" sz="1500" dirty="0" err="1"/>
              <a:t>ada</a:t>
            </a:r>
            <a:r>
              <a:rPr lang="en-US" sz="1500" dirty="0"/>
              <a:t> </a:t>
            </a:r>
            <a:r>
              <a:rPr lang="en-US" sz="1500" dirty="0" err="1"/>
              <a:t>beberapa</a:t>
            </a:r>
            <a:r>
              <a:rPr lang="en-US" sz="1500" dirty="0"/>
              <a:t> Task yang </a:t>
            </a:r>
            <a:r>
              <a:rPr lang="en-US" sz="1500" dirty="0" err="1"/>
              <a:t>perlu</a:t>
            </a:r>
            <a:r>
              <a:rPr lang="en-US" sz="1500" dirty="0"/>
              <a:t> </a:t>
            </a:r>
            <a:r>
              <a:rPr lang="en-US" sz="1500" dirty="0" err="1"/>
              <a:t>anda</a:t>
            </a:r>
            <a:r>
              <a:rPr lang="en-US" sz="1500" dirty="0"/>
              <a:t> </a:t>
            </a:r>
            <a:r>
              <a:rPr lang="en-US" sz="1500" dirty="0" err="1"/>
              <a:t>lakukan</a:t>
            </a:r>
            <a:r>
              <a:rPr lang="en-US" sz="1500" dirty="0"/>
              <a:t>. </a:t>
            </a:r>
          </a:p>
          <a:p>
            <a:pPr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1. </a:t>
            </a:r>
            <a:r>
              <a:rPr lang="en-US" sz="1500" dirty="0" err="1"/>
              <a:t>Mengaplikasikan</a:t>
            </a:r>
            <a:r>
              <a:rPr lang="en-US" sz="1500" dirty="0"/>
              <a:t> Promo Code </a:t>
            </a:r>
            <a:r>
              <a:rPr lang="en-US" sz="1500" dirty="0" err="1"/>
              <a:t>dari</a:t>
            </a:r>
            <a:r>
              <a:rPr lang="en-US" sz="1500" dirty="0"/>
              <a:t> Tim Budgeting. </a:t>
            </a:r>
          </a:p>
          <a:p>
            <a:pPr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2. </a:t>
            </a:r>
            <a:r>
              <a:rPr lang="en-US" sz="1500" dirty="0" err="1"/>
              <a:t>Membuat</a:t>
            </a:r>
            <a:r>
              <a:rPr lang="en-US" sz="1500" dirty="0"/>
              <a:t> Table </a:t>
            </a:r>
            <a:r>
              <a:rPr lang="en-US" sz="1500" dirty="0" err="1"/>
              <a:t>Laporan</a:t>
            </a:r>
            <a:r>
              <a:rPr lang="en-US" sz="1500" dirty="0"/>
              <a:t> </a:t>
            </a:r>
            <a:r>
              <a:rPr lang="en-US" sz="1500" dirty="0" err="1"/>
              <a:t>Khusus</a:t>
            </a:r>
            <a:r>
              <a:rPr lang="en-US" sz="1500" dirty="0"/>
              <a:t> Quartal ke-3 dan ke-4. </a:t>
            </a:r>
          </a:p>
          <a:p>
            <a:pPr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3. </a:t>
            </a:r>
            <a:r>
              <a:rPr lang="en-US" sz="1500" dirty="0" err="1"/>
              <a:t>Melakukan</a:t>
            </a:r>
            <a:r>
              <a:rPr lang="en-US" sz="1500" dirty="0"/>
              <a:t> Summary dan </a:t>
            </a:r>
            <a:r>
              <a:rPr lang="en-US" sz="1500" dirty="0" err="1"/>
              <a:t>Visualisasi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Hasil Data Table Quartal ke-3 dan ke-4. </a:t>
            </a:r>
          </a:p>
          <a:p>
            <a:pPr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4. </a:t>
            </a:r>
            <a:r>
              <a:rPr lang="en-US" sz="1500" dirty="0" err="1"/>
              <a:t>Membuat</a:t>
            </a:r>
            <a:r>
              <a:rPr lang="en-US" sz="1500" dirty="0"/>
              <a:t> Shipping Label </a:t>
            </a:r>
            <a:r>
              <a:rPr lang="en-US" sz="1500" dirty="0" err="1"/>
              <a:t>Khusus</a:t>
            </a:r>
            <a:r>
              <a:rPr lang="en-US" sz="1500" dirty="0"/>
              <a:t> </a:t>
            </a:r>
            <a:r>
              <a:rPr lang="en-US" sz="1500" dirty="0" err="1"/>
              <a:t>Bulan</a:t>
            </a:r>
            <a:r>
              <a:rPr lang="en-US" sz="1500" dirty="0"/>
              <a:t> December</a:t>
            </a:r>
            <a:endParaRPr lang="en-US" sz="1500" dirty="0"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6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6;p16">
            <a:extLst>
              <a:ext uri="{FF2B5EF4-FFF2-40B4-BE49-F238E27FC236}">
                <a16:creationId xmlns:a16="http://schemas.microsoft.com/office/drawing/2014/main" id="{C840E3CF-CC7E-01C9-03B9-D931865A87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67B9F9-BEC5-E6B5-9C62-2E6D74EB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802" y="1109765"/>
            <a:ext cx="4115708" cy="1587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87FE4-7F10-D541-B772-C14F508F723E}"/>
              </a:ext>
            </a:extLst>
          </p:cNvPr>
          <p:cNvSpPr txBox="1"/>
          <p:nvPr/>
        </p:nvSpPr>
        <p:spPr>
          <a:xfrm>
            <a:off x="3219216" y="456275"/>
            <a:ext cx="240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 1 &amp; 2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D2509-AAC6-C239-FBD4-ED2BDAA0802E}"/>
              </a:ext>
            </a:extLst>
          </p:cNvPr>
          <p:cNvSpPr txBox="1"/>
          <p:nvPr/>
        </p:nvSpPr>
        <p:spPr>
          <a:xfrm>
            <a:off x="846773" y="3078090"/>
            <a:ext cx="647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524B5C-274F-8AAA-E803-62313EB8E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2" y="2910346"/>
            <a:ext cx="3426039" cy="1947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411D70-C8FE-A5ED-6298-7B0A72FA3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802" y="2910346"/>
            <a:ext cx="4115708" cy="2067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614457-F91A-B32A-2125-E5F934761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159" y="1109766"/>
            <a:ext cx="3379652" cy="15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6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 descr="A low angle view of a tall building&#10;&#10;Description automatically generated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 descr="A black background with grey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AF96F4B-3BC8-689E-6D68-72E107BA0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613813"/>
              </p:ext>
            </p:extLst>
          </p:nvPr>
        </p:nvGraphicFramePr>
        <p:xfrm>
          <a:off x="2072752" y="3851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6" name="TextBox 4">
            <a:extLst>
              <a:ext uri="{FF2B5EF4-FFF2-40B4-BE49-F238E27FC236}">
                <a16:creationId xmlns:a16="http://schemas.microsoft.com/office/drawing/2014/main" id="{812C0D8E-5EC7-C8C4-A04A-AC23C126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178936"/>
              </p:ext>
            </p:extLst>
          </p:nvPr>
        </p:nvGraphicFramePr>
        <p:xfrm>
          <a:off x="1132546" y="3281030"/>
          <a:ext cx="6748670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 descr="A low angle view of a tall building&#10;&#10;Description automatically generated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 descr="A black background with grey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476D33D-622E-7397-3D8B-5DD814703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905655"/>
              </p:ext>
            </p:extLst>
          </p:nvPr>
        </p:nvGraphicFramePr>
        <p:xfrm>
          <a:off x="2205274" y="456275"/>
          <a:ext cx="4281665" cy="2479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4" name="TextBox 5">
            <a:extLst>
              <a:ext uri="{FF2B5EF4-FFF2-40B4-BE49-F238E27FC236}">
                <a16:creationId xmlns:a16="http://schemas.microsoft.com/office/drawing/2014/main" id="{6A477405-2E2D-C4E0-0AE2-A977BA08D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301965"/>
              </p:ext>
            </p:extLst>
          </p:nvPr>
        </p:nvGraphicFramePr>
        <p:xfrm>
          <a:off x="1495232" y="3069933"/>
          <a:ext cx="5701747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</p:grp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184B47-CC63-A29E-3C9E-7532B5094707}"/>
              </a:ext>
            </a:extLst>
          </p:cNvPr>
          <p:cNvSpPr txBox="1"/>
          <p:nvPr/>
        </p:nvSpPr>
        <p:spPr>
          <a:xfrm>
            <a:off x="856059" y="820341"/>
            <a:ext cx="4144811" cy="384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200" dirty="0"/>
              <a:t>Dari </a:t>
            </a:r>
            <a:r>
              <a:rPr lang="en-US" sz="1200" dirty="0" err="1"/>
              <a:t>hasil</a:t>
            </a:r>
            <a:r>
              <a:rPr lang="en-US" sz="1200" dirty="0"/>
              <a:t> insight </a:t>
            </a:r>
            <a:r>
              <a:rPr lang="en-US" sz="1200" dirty="0" err="1"/>
              <a:t>sebelumnya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disimpulkan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faktor</a:t>
            </a:r>
            <a:r>
              <a:rPr lang="en-US" sz="1200" dirty="0"/>
              <a:t> yang </a:t>
            </a:r>
            <a:r>
              <a:rPr lang="en-US" sz="1200" dirty="0" err="1"/>
              <a:t>mempengaruhi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promo code: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342900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1200" dirty="0" err="1"/>
              <a:t>Kurangnya</a:t>
            </a:r>
            <a:r>
              <a:rPr lang="en-US" sz="1200" dirty="0"/>
              <a:t> </a:t>
            </a:r>
            <a:r>
              <a:rPr lang="en-US" sz="1200" i="1" dirty="0" err="1"/>
              <a:t>awarness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customer </a:t>
            </a:r>
            <a:r>
              <a:rPr lang="en-US" sz="1200" dirty="0" err="1"/>
              <a:t>terhadap</a:t>
            </a:r>
            <a:r>
              <a:rPr lang="en-US" sz="1200" dirty="0"/>
              <a:t> promo yang </a:t>
            </a:r>
            <a:r>
              <a:rPr lang="en-US" sz="1200" dirty="0" err="1"/>
              <a:t>ada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promo yang </a:t>
            </a:r>
            <a:r>
              <a:rPr lang="en-US" sz="1200" dirty="0" err="1"/>
              <a:t>berlaku</a:t>
            </a:r>
            <a:r>
              <a:rPr lang="en-US" sz="1200" dirty="0"/>
              <a:t> pada </a:t>
            </a:r>
            <a:r>
              <a:rPr lang="en-US" sz="1200" dirty="0" err="1"/>
              <a:t>hari-hari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terlalu</a:t>
            </a:r>
            <a:r>
              <a:rPr lang="en-US" sz="1200" dirty="0"/>
              <a:t> </a:t>
            </a:r>
            <a:r>
              <a:rPr lang="en-US" sz="1200" dirty="0" err="1"/>
              <a:t>diminati</a:t>
            </a:r>
            <a:r>
              <a:rPr lang="en-US" sz="1200" dirty="0"/>
              <a:t> </a:t>
            </a:r>
          </a:p>
          <a:p>
            <a:pPr marL="342900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1200" dirty="0" err="1"/>
              <a:t>Durasi</a:t>
            </a:r>
            <a:r>
              <a:rPr lang="en-US" sz="1200" dirty="0"/>
              <a:t> </a:t>
            </a:r>
            <a:r>
              <a:rPr lang="en-US" sz="1200" dirty="0" err="1"/>
              <a:t>kesediaan</a:t>
            </a:r>
            <a:r>
              <a:rPr lang="en-US" sz="1200" dirty="0"/>
              <a:t> promo code, </a:t>
            </a:r>
            <a:r>
              <a:rPr lang="en-US" sz="1200" dirty="0" err="1"/>
              <a:t>penggunaan</a:t>
            </a:r>
            <a:r>
              <a:rPr lang="en-US" sz="1200" dirty="0"/>
              <a:t> code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tujuh</a:t>
            </a:r>
            <a:r>
              <a:rPr lang="en-US" sz="1200" dirty="0"/>
              <a:t> </a:t>
            </a:r>
            <a:r>
              <a:rPr lang="en-US" sz="1200" dirty="0" err="1"/>
              <a:t>belasan</a:t>
            </a:r>
            <a:r>
              <a:rPr lang="en-US" sz="1200" dirty="0"/>
              <a:t> pada </a:t>
            </a:r>
            <a:r>
              <a:rPr lang="en-US" sz="1200" dirty="0" err="1"/>
              <a:t>bulan</a:t>
            </a:r>
            <a:r>
              <a:rPr lang="en-US" sz="1200" dirty="0"/>
              <a:t> </a:t>
            </a:r>
            <a:r>
              <a:rPr lang="en-US" sz="1200" dirty="0" err="1"/>
              <a:t>Agustus</a:t>
            </a:r>
            <a:r>
              <a:rPr lang="en-US" sz="1200" dirty="0"/>
              <a:t> dan 1010 pada </a:t>
            </a:r>
            <a:r>
              <a:rPr lang="en-US" sz="1200" dirty="0" err="1"/>
              <a:t>bulan</a:t>
            </a:r>
            <a:r>
              <a:rPr lang="en-US" sz="1200" dirty="0"/>
              <a:t> </a:t>
            </a:r>
            <a:r>
              <a:rPr lang="en-US" sz="1200" dirty="0" err="1"/>
              <a:t>Oktober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mendapat</a:t>
            </a:r>
            <a:r>
              <a:rPr lang="en-US" sz="1200" dirty="0"/>
              <a:t> </a:t>
            </a:r>
            <a:r>
              <a:rPr lang="en-US" sz="1200" dirty="0" err="1"/>
              <a:t>perhatian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customer, </a:t>
            </a:r>
            <a:r>
              <a:rPr lang="en-US" sz="1200" dirty="0" err="1"/>
              <a:t>berbeda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promo gratis </a:t>
            </a:r>
            <a:r>
              <a:rPr lang="en-US" sz="1200" dirty="0" err="1"/>
              <a:t>ongkir</a:t>
            </a:r>
            <a:r>
              <a:rPr lang="en-US" sz="1200" dirty="0"/>
              <a:t> yang </a:t>
            </a:r>
            <a:r>
              <a:rPr lang="en-US" sz="1200" dirty="0" err="1"/>
              <a:t>durasinya</a:t>
            </a:r>
            <a:r>
              <a:rPr lang="en-US" sz="1200" dirty="0"/>
              <a:t> </a:t>
            </a:r>
            <a:r>
              <a:rPr lang="en-US" sz="1200" dirty="0" err="1"/>
              <a:t>sepanjang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endParaRPr lang="en-US" sz="1200" dirty="0"/>
          </a:p>
          <a:p>
            <a:pPr marL="342900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1200" dirty="0" err="1"/>
              <a:t>Faktor</a:t>
            </a:r>
            <a:r>
              <a:rPr lang="en-US" sz="1200" dirty="0"/>
              <a:t> lain yang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mempengaruhi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promo code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syarat</a:t>
            </a:r>
            <a:r>
              <a:rPr lang="en-US" sz="1200" dirty="0"/>
              <a:t> dan </a:t>
            </a:r>
            <a:r>
              <a:rPr lang="en-US" sz="1200" dirty="0" err="1"/>
              <a:t>ketentuan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masing-masing promo yang </a:t>
            </a:r>
            <a:r>
              <a:rPr lang="en-US" sz="1200" dirty="0" err="1"/>
              <a:t>ada</a:t>
            </a:r>
            <a:r>
              <a:rPr lang="en-US" sz="1200" dirty="0"/>
              <a:t>, </a:t>
            </a:r>
            <a:r>
              <a:rPr lang="en-US" sz="1200" dirty="0" err="1"/>
              <a:t>apakah</a:t>
            </a:r>
            <a:r>
              <a:rPr lang="en-US" sz="1200" dirty="0"/>
              <a:t> promo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minimum </a:t>
            </a:r>
            <a:r>
              <a:rPr lang="en-US" sz="1200" dirty="0" err="1"/>
              <a:t>transaksi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customer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menggunakannya</a:t>
            </a:r>
            <a:endParaRPr lang="en-US" sz="1200" dirty="0"/>
          </a:p>
        </p:txBody>
      </p:sp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7A6B630F-A3B3-DBC2-330B-2ED0DDFF3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801" y="748903"/>
            <a:ext cx="2813460" cy="28134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3" name="Google Shape;112;p18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8E21221B-82F4-7D91-7785-36D67742D4B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98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2;p18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9C13C0DE-464F-B65D-A6E6-047658136C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658" b="5649"/>
          <a:stretch/>
        </p:blipFill>
        <p:spPr>
          <a:xfrm>
            <a:off x="7291095" y="172372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94A79-1CD2-6486-A8F8-09E2876AF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679" y="977221"/>
            <a:ext cx="3822161" cy="3620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CF1930-04F4-B842-5547-001817B08A51}"/>
              </a:ext>
            </a:extLst>
          </p:cNvPr>
          <p:cNvSpPr txBox="1"/>
          <p:nvPr/>
        </p:nvSpPr>
        <p:spPr>
          <a:xfrm>
            <a:off x="3341484" y="465579"/>
            <a:ext cx="22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 4 (Sample)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213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6;p16">
            <a:extLst>
              <a:ext uri="{FF2B5EF4-FFF2-40B4-BE49-F238E27FC236}">
                <a16:creationId xmlns:a16="http://schemas.microsoft.com/office/drawing/2014/main" id="{4FDA940F-78DD-6139-D666-16107F36D7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9;p19">
            <a:extLst>
              <a:ext uri="{FF2B5EF4-FFF2-40B4-BE49-F238E27FC236}">
                <a16:creationId xmlns:a16="http://schemas.microsoft.com/office/drawing/2014/main" id="{4DD56B6D-3B9C-1E50-8E64-5E7FB2795799}"/>
              </a:ext>
            </a:extLst>
          </p:cNvPr>
          <p:cNvSpPr txBox="1"/>
          <p:nvPr/>
        </p:nvSpPr>
        <p:spPr>
          <a:xfrm>
            <a:off x="340500" y="1899838"/>
            <a:ext cx="8463000" cy="954077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All Files here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720883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423</Words>
  <Application>Microsoft Office PowerPoint</Application>
  <PresentationFormat>On-screen Show (16:9)</PresentationFormat>
  <Paragraphs>42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Rubik</vt:lpstr>
      <vt:lpstr>Tw Cen MT</vt:lpstr>
      <vt:lpstr>Rubik SemiBold</vt:lpstr>
      <vt:lpstr>Rubik Light</vt:lpstr>
      <vt:lpstr>Arial</vt:lpstr>
      <vt:lpstr>Rubik Medium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Yosi Setiadi</cp:lastModifiedBy>
  <cp:revision>1</cp:revision>
  <dcterms:modified xsi:type="dcterms:W3CDTF">2023-07-30T11:26:38Z</dcterms:modified>
</cp:coreProperties>
</file>