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1D41-8253-468B-9C77-BFB64585C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1BD9F-44AC-43CD-88AB-143BE4DD2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732108-8802-4043-A5EA-84283CFB5A4E}"/>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5" name="Footer Placeholder 4">
            <a:extLst>
              <a:ext uri="{FF2B5EF4-FFF2-40B4-BE49-F238E27FC236}">
                <a16:creationId xmlns:a16="http://schemas.microsoft.com/office/drawing/2014/main" id="{C22D1924-076A-403F-830E-3167C6E4C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AAC2C-C847-4F60-830B-9F2F1EBE4FA4}"/>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331507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464A-C50A-484B-8352-B747EDFB9F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81C65B-3A97-44C5-914B-83FFBB2CFF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53A42-6993-4DB8-9FF1-9E318ADA0215}"/>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5" name="Footer Placeholder 4">
            <a:extLst>
              <a:ext uri="{FF2B5EF4-FFF2-40B4-BE49-F238E27FC236}">
                <a16:creationId xmlns:a16="http://schemas.microsoft.com/office/drawing/2014/main" id="{F27C24C3-2AEE-4025-8E2E-7CFC3CFC7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3D8E5-671E-463C-A531-ACEE51F124D1}"/>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297502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9EA1B-A295-4595-AB19-AD7B25837F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1CA333-FAE3-44FC-ADB3-91FB5C364D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800DE-194A-489F-9F48-B6CB608C9C33}"/>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5" name="Footer Placeholder 4">
            <a:extLst>
              <a:ext uri="{FF2B5EF4-FFF2-40B4-BE49-F238E27FC236}">
                <a16:creationId xmlns:a16="http://schemas.microsoft.com/office/drawing/2014/main" id="{3A6D3781-7B1B-493B-AFBD-3ED25BEBA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5ACB-14D6-46DB-9C4C-687893D3D1EA}"/>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92900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F89E-B20A-4040-8F76-049D673D1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8242E-C12D-42A8-AD24-B5DB553622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2439C-FF29-43FA-97B1-21C88558034D}"/>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5" name="Footer Placeholder 4">
            <a:extLst>
              <a:ext uri="{FF2B5EF4-FFF2-40B4-BE49-F238E27FC236}">
                <a16:creationId xmlns:a16="http://schemas.microsoft.com/office/drawing/2014/main" id="{83AB577B-7056-48E6-BE1D-45C718674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15A48-3BD1-4660-BDDB-4D398BE01A3B}"/>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414754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C9AB-CA01-4B10-BDBD-F8CBE02DF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F73493-22FE-4C60-A537-00BA9FFE9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930C2-6F07-4F8B-BEAC-E15B28049F35}"/>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5" name="Footer Placeholder 4">
            <a:extLst>
              <a:ext uri="{FF2B5EF4-FFF2-40B4-BE49-F238E27FC236}">
                <a16:creationId xmlns:a16="http://schemas.microsoft.com/office/drawing/2014/main" id="{3C3A3162-CE57-4C6C-B5DE-C80CBC3DE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B60B0-88BD-4DF6-B2C2-19ACD8F80067}"/>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244385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7FD8-0D40-45A8-AFD9-B467A6772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3729A-059B-4784-B7C4-4424DE6CF9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5D841-FF41-4249-8C16-DA21C7A79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B64F9D-3B5A-471F-9C3E-ABE331934AAA}"/>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6" name="Footer Placeholder 5">
            <a:extLst>
              <a:ext uri="{FF2B5EF4-FFF2-40B4-BE49-F238E27FC236}">
                <a16:creationId xmlns:a16="http://schemas.microsoft.com/office/drawing/2014/main" id="{CB54FFDF-050B-4217-8B4C-315B2240C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EA9A1-6EBF-41E3-B192-770A13AA64C8}"/>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39110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AF3B-AC73-4492-A7F5-02E28478E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4CC6CE-5FA2-45C4-8033-A0508BA8B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96A94-DDE0-462A-A3B3-B692649E4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C564C-608C-49D9-A739-1F38046B2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B1917A-4F15-4770-A9D2-528D16059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D45A9B-0520-41D0-8E1D-1368F0F056FB}"/>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8" name="Footer Placeholder 7">
            <a:extLst>
              <a:ext uri="{FF2B5EF4-FFF2-40B4-BE49-F238E27FC236}">
                <a16:creationId xmlns:a16="http://schemas.microsoft.com/office/drawing/2014/main" id="{1902501C-67A1-4B99-ACEA-8F49B5D06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260513-C279-40C7-BD69-D88F8666D52A}"/>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65650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B981-47CA-4C67-A082-C76ED5AF45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839C2F-8234-49C4-97C7-22643C7A98F3}"/>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4" name="Footer Placeholder 3">
            <a:extLst>
              <a:ext uri="{FF2B5EF4-FFF2-40B4-BE49-F238E27FC236}">
                <a16:creationId xmlns:a16="http://schemas.microsoft.com/office/drawing/2014/main" id="{599D595C-D727-4155-B60C-C4FA7A183A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DE1EF8-9835-4FE8-90E3-E1BB615675A5}"/>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416750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225D7-348A-4BC2-8C47-EEE0666AE90B}"/>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3" name="Footer Placeholder 2">
            <a:extLst>
              <a:ext uri="{FF2B5EF4-FFF2-40B4-BE49-F238E27FC236}">
                <a16:creationId xmlns:a16="http://schemas.microsoft.com/office/drawing/2014/main" id="{29D77557-539C-4407-88A3-5489821C92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499631-C5C6-4B51-99C9-6ADE9DF4B9CA}"/>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363910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1735-DAAF-4090-91BC-70AC10DF5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306F6-208D-4673-8DBF-6B0E3F8AE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A32657-4EC6-4D67-8702-C6EB9CE15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5499E-4D36-4FB5-A223-F7E07675D2CB}"/>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6" name="Footer Placeholder 5">
            <a:extLst>
              <a:ext uri="{FF2B5EF4-FFF2-40B4-BE49-F238E27FC236}">
                <a16:creationId xmlns:a16="http://schemas.microsoft.com/office/drawing/2014/main" id="{48BCC31D-78ED-4C19-8A6C-09C837D95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40790-C7D4-45BB-9C3B-48ED9427FAE7}"/>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176099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F514-61DB-43A9-B4BE-677E2007A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BDC078-07DC-4349-9294-9056D3208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5FD1E-0BF1-4009-86D9-35EBB71CA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37ED1-AED3-42A1-81B0-665F01864EF5}"/>
              </a:ext>
            </a:extLst>
          </p:cNvPr>
          <p:cNvSpPr>
            <a:spLocks noGrp="1"/>
          </p:cNvSpPr>
          <p:nvPr>
            <p:ph type="dt" sz="half" idx="10"/>
          </p:nvPr>
        </p:nvSpPr>
        <p:spPr/>
        <p:txBody>
          <a:bodyPr/>
          <a:lstStyle/>
          <a:p>
            <a:fld id="{CAD4979F-368C-400D-90EB-F7DDFAC6668B}" type="datetimeFigureOut">
              <a:rPr lang="en-US" smtClean="0"/>
              <a:t>12/29/2019</a:t>
            </a:fld>
            <a:endParaRPr lang="en-US"/>
          </a:p>
        </p:txBody>
      </p:sp>
      <p:sp>
        <p:nvSpPr>
          <p:cNvPr id="6" name="Footer Placeholder 5">
            <a:extLst>
              <a:ext uri="{FF2B5EF4-FFF2-40B4-BE49-F238E27FC236}">
                <a16:creationId xmlns:a16="http://schemas.microsoft.com/office/drawing/2014/main" id="{EF8DFFA2-5264-493D-B0D7-FEFB2F6A9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9F7A5-DBF3-4CDE-8C65-150A1AEE5591}"/>
              </a:ext>
            </a:extLst>
          </p:cNvPr>
          <p:cNvSpPr>
            <a:spLocks noGrp="1"/>
          </p:cNvSpPr>
          <p:nvPr>
            <p:ph type="sldNum" sz="quarter" idx="12"/>
          </p:nvPr>
        </p:nvSpPr>
        <p:spPr/>
        <p:txBody>
          <a:bodyPr/>
          <a:lstStyle/>
          <a:p>
            <a:fld id="{98A79CDE-8A57-4E4A-8EFB-5AAC0C8B8F9A}" type="slidenum">
              <a:rPr lang="en-US" smtClean="0"/>
              <a:t>‹#›</a:t>
            </a:fld>
            <a:endParaRPr lang="en-US"/>
          </a:p>
        </p:txBody>
      </p:sp>
    </p:spTree>
    <p:extLst>
      <p:ext uri="{BB962C8B-B14F-4D97-AF65-F5344CB8AC3E}">
        <p14:creationId xmlns:p14="http://schemas.microsoft.com/office/powerpoint/2010/main" val="122023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40DEE5-4F0C-495B-A169-14A3C1A87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7B9A2-B3A4-4028-AF78-2ABFEB365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BA9AD-983C-4BBB-B726-1F549567D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4979F-368C-400D-90EB-F7DDFAC6668B}" type="datetimeFigureOut">
              <a:rPr lang="en-US" smtClean="0"/>
              <a:t>12/29/2019</a:t>
            </a:fld>
            <a:endParaRPr lang="en-US"/>
          </a:p>
        </p:txBody>
      </p:sp>
      <p:sp>
        <p:nvSpPr>
          <p:cNvPr id="5" name="Footer Placeholder 4">
            <a:extLst>
              <a:ext uri="{FF2B5EF4-FFF2-40B4-BE49-F238E27FC236}">
                <a16:creationId xmlns:a16="http://schemas.microsoft.com/office/drawing/2014/main" id="{5F6B4BAC-136D-4C28-8D21-6993F7435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5EC8D8-C5CF-40B6-AD86-83C5003C2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79CDE-8A57-4E4A-8EFB-5AAC0C8B8F9A}" type="slidenum">
              <a:rPr lang="en-US" smtClean="0"/>
              <a:t>‹#›</a:t>
            </a:fld>
            <a:endParaRPr lang="en-US"/>
          </a:p>
        </p:txBody>
      </p:sp>
    </p:spTree>
    <p:extLst>
      <p:ext uri="{BB962C8B-B14F-4D97-AF65-F5344CB8AC3E}">
        <p14:creationId xmlns:p14="http://schemas.microsoft.com/office/powerpoint/2010/main" val="820507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data.arcgis.com/datasets/af500b5abb7240399853b35a2362d0c0_0.csv?outSR=%7B%22latestWkid%22%3A26717%2C%22wkid%22%3A26717%7D" TargetMode="External"/><Relationship Id="rId2" Type="http://schemas.openxmlformats.org/officeDocument/2006/relationships/hyperlink" Target="https://www.zolo.ca/toronto-real-estate/neighbourhoods" TargetMode="External"/><Relationship Id="rId1" Type="http://schemas.openxmlformats.org/officeDocument/2006/relationships/slideLayout" Target="../slideLayouts/slideLayout2.xml"/><Relationship Id="rId4" Type="http://schemas.openxmlformats.org/officeDocument/2006/relationships/hyperlink" Target="https://foursquare.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6EE0-2A41-4079-85A1-0786FBB4F96C}"/>
              </a:ext>
            </a:extLst>
          </p:cNvPr>
          <p:cNvSpPr>
            <a:spLocks noGrp="1"/>
          </p:cNvSpPr>
          <p:nvPr>
            <p:ph type="ctrTitle"/>
          </p:nvPr>
        </p:nvSpPr>
        <p:spPr>
          <a:xfrm>
            <a:off x="1524000" y="727587"/>
            <a:ext cx="9144000" cy="2782376"/>
          </a:xfrm>
        </p:spPr>
        <p:txBody>
          <a:bodyPr>
            <a:normAutofit fontScale="90000"/>
          </a:bodyPr>
          <a:lstStyle/>
          <a:p>
            <a:r>
              <a:rPr lang="en-US" dirty="0"/>
              <a:t>Final Report Capstone Project</a:t>
            </a:r>
            <a:br>
              <a:rPr lang="en-US" dirty="0"/>
            </a:br>
            <a:r>
              <a:rPr lang="en-US" sz="4400" dirty="0"/>
              <a:t>Battle of Neighborhoods - Finding New Place to Stay at Toronto, Canada</a:t>
            </a:r>
            <a:br>
              <a:rPr lang="en-US" dirty="0"/>
            </a:br>
            <a:endParaRPr lang="en-US" dirty="0"/>
          </a:p>
        </p:txBody>
      </p:sp>
      <p:sp>
        <p:nvSpPr>
          <p:cNvPr id="3" name="Subtitle 2">
            <a:extLst>
              <a:ext uri="{FF2B5EF4-FFF2-40B4-BE49-F238E27FC236}">
                <a16:creationId xmlns:a16="http://schemas.microsoft.com/office/drawing/2014/main" id="{C05EA909-C852-4361-9245-AB366A526348}"/>
              </a:ext>
            </a:extLst>
          </p:cNvPr>
          <p:cNvSpPr>
            <a:spLocks noGrp="1"/>
          </p:cNvSpPr>
          <p:nvPr>
            <p:ph type="subTitle" idx="1"/>
          </p:nvPr>
        </p:nvSpPr>
        <p:spPr/>
        <p:txBody>
          <a:bodyPr/>
          <a:lstStyle/>
          <a:p>
            <a:r>
              <a:rPr lang="en-US" dirty="0"/>
              <a:t>Setiawan</a:t>
            </a:r>
          </a:p>
        </p:txBody>
      </p:sp>
    </p:spTree>
    <p:extLst>
      <p:ext uri="{BB962C8B-B14F-4D97-AF65-F5344CB8AC3E}">
        <p14:creationId xmlns:p14="http://schemas.microsoft.com/office/powerpoint/2010/main" val="141147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4591-C824-4E49-AFB9-83191948AE75}"/>
              </a:ext>
            </a:extLst>
          </p:cNvPr>
          <p:cNvSpPr>
            <a:spLocks noGrp="1"/>
          </p:cNvSpPr>
          <p:nvPr>
            <p:ph type="title"/>
          </p:nvPr>
        </p:nvSpPr>
        <p:spPr/>
        <p:txBody>
          <a:bodyPr/>
          <a:lstStyle/>
          <a:p>
            <a:r>
              <a:rPr lang="en-US" dirty="0"/>
              <a:t>Finding the nearby venues for chosen neighborhoods</a:t>
            </a:r>
          </a:p>
        </p:txBody>
      </p:sp>
      <p:sp>
        <p:nvSpPr>
          <p:cNvPr id="3" name="Content Placeholder 2">
            <a:extLst>
              <a:ext uri="{FF2B5EF4-FFF2-40B4-BE49-F238E27FC236}">
                <a16:creationId xmlns:a16="http://schemas.microsoft.com/office/drawing/2014/main" id="{770DB96F-DF13-4624-AB2D-311D2F0864D0}"/>
              </a:ext>
            </a:extLst>
          </p:cNvPr>
          <p:cNvSpPr>
            <a:spLocks noGrp="1"/>
          </p:cNvSpPr>
          <p:nvPr>
            <p:ph idx="1"/>
          </p:nvPr>
        </p:nvSpPr>
        <p:spPr>
          <a:xfrm>
            <a:off x="838200" y="4230255"/>
            <a:ext cx="10515600" cy="1946707"/>
          </a:xfrm>
        </p:spPr>
        <p:txBody>
          <a:bodyPr>
            <a:normAutofit/>
          </a:bodyPr>
          <a:lstStyle/>
          <a:p>
            <a:r>
              <a:rPr lang="en-US" dirty="0"/>
              <a:t>Foursquare API is used to find nearby venues for the chosen neighborhoods. </a:t>
            </a:r>
          </a:p>
          <a:p>
            <a:r>
              <a:rPr lang="en-US" dirty="0"/>
              <a:t>500 meters radius from the location data of each neighborhood.</a:t>
            </a:r>
          </a:p>
          <a:p>
            <a:r>
              <a:rPr lang="en-US" dirty="0"/>
              <a:t>Top 5 venues are chosen.</a:t>
            </a:r>
          </a:p>
        </p:txBody>
      </p:sp>
      <p:pic>
        <p:nvPicPr>
          <p:cNvPr id="4" name="Picture 3">
            <a:extLst>
              <a:ext uri="{FF2B5EF4-FFF2-40B4-BE49-F238E27FC236}">
                <a16:creationId xmlns:a16="http://schemas.microsoft.com/office/drawing/2014/main" id="{50087E01-88D9-4623-8519-A90742C536EB}"/>
              </a:ext>
            </a:extLst>
          </p:cNvPr>
          <p:cNvPicPr/>
          <p:nvPr/>
        </p:nvPicPr>
        <p:blipFill>
          <a:blip r:embed="rId2"/>
          <a:stretch>
            <a:fillRect/>
          </a:stretch>
        </p:blipFill>
        <p:spPr>
          <a:xfrm>
            <a:off x="838200" y="1690688"/>
            <a:ext cx="10515600" cy="2401021"/>
          </a:xfrm>
          <a:prstGeom prst="rect">
            <a:avLst/>
          </a:prstGeom>
        </p:spPr>
      </p:pic>
    </p:spTree>
    <p:extLst>
      <p:ext uri="{BB962C8B-B14F-4D97-AF65-F5344CB8AC3E}">
        <p14:creationId xmlns:p14="http://schemas.microsoft.com/office/powerpoint/2010/main" val="243936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6C1A-D8A1-4AEF-A5B8-965C82BE4800}"/>
              </a:ext>
            </a:extLst>
          </p:cNvPr>
          <p:cNvSpPr>
            <a:spLocks noGrp="1"/>
          </p:cNvSpPr>
          <p:nvPr>
            <p:ph type="title"/>
          </p:nvPr>
        </p:nvSpPr>
        <p:spPr/>
        <p:txBody>
          <a:bodyPr/>
          <a:lstStyle/>
          <a:p>
            <a:r>
              <a:rPr lang="en-US" dirty="0"/>
              <a:t>Clustering Analysis II</a:t>
            </a:r>
          </a:p>
        </p:txBody>
      </p:sp>
      <p:sp>
        <p:nvSpPr>
          <p:cNvPr id="3" name="Content Placeholder 2">
            <a:extLst>
              <a:ext uri="{FF2B5EF4-FFF2-40B4-BE49-F238E27FC236}">
                <a16:creationId xmlns:a16="http://schemas.microsoft.com/office/drawing/2014/main" id="{B55CDDAA-018B-4F2A-BD6C-09DB33A94A90}"/>
              </a:ext>
            </a:extLst>
          </p:cNvPr>
          <p:cNvSpPr>
            <a:spLocks noGrp="1"/>
          </p:cNvSpPr>
          <p:nvPr>
            <p:ph idx="1"/>
          </p:nvPr>
        </p:nvSpPr>
        <p:spPr/>
        <p:txBody>
          <a:bodyPr/>
          <a:lstStyle/>
          <a:p>
            <a:r>
              <a:rPr lang="en-US" dirty="0"/>
              <a:t>5 clusters</a:t>
            </a:r>
          </a:p>
          <a:p>
            <a:r>
              <a:rPr lang="en-US" dirty="0"/>
              <a:t>First Cluster – Park</a:t>
            </a:r>
          </a:p>
          <a:p>
            <a:r>
              <a:rPr lang="en-US" dirty="0"/>
              <a:t>Second Cluster – Fast food Restaurants</a:t>
            </a:r>
          </a:p>
          <a:p>
            <a:r>
              <a:rPr lang="en-US" dirty="0"/>
              <a:t>Third Cluster – Non-American Restaurants</a:t>
            </a:r>
          </a:p>
          <a:p>
            <a:r>
              <a:rPr lang="en-US" dirty="0"/>
              <a:t>Fourth Cluster – Playground</a:t>
            </a:r>
          </a:p>
          <a:p>
            <a:r>
              <a:rPr lang="en-US" dirty="0"/>
              <a:t>Fifth Cluster – Dog Run</a:t>
            </a:r>
          </a:p>
        </p:txBody>
      </p:sp>
    </p:spTree>
    <p:extLst>
      <p:ext uri="{BB962C8B-B14F-4D97-AF65-F5344CB8AC3E}">
        <p14:creationId xmlns:p14="http://schemas.microsoft.com/office/powerpoint/2010/main" val="62678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985C-54F8-4E31-89F1-F28168CFE4D9}"/>
              </a:ext>
            </a:extLst>
          </p:cNvPr>
          <p:cNvSpPr>
            <a:spLocks noGrp="1"/>
          </p:cNvSpPr>
          <p:nvPr>
            <p:ph type="title"/>
          </p:nvPr>
        </p:nvSpPr>
        <p:spPr/>
        <p:txBody>
          <a:bodyPr/>
          <a:lstStyle/>
          <a:p>
            <a:r>
              <a:rPr lang="en-US" dirty="0"/>
              <a:t>Result and Discussion</a:t>
            </a:r>
          </a:p>
        </p:txBody>
      </p:sp>
      <p:pic>
        <p:nvPicPr>
          <p:cNvPr id="4" name="Picture 3">
            <a:extLst>
              <a:ext uri="{FF2B5EF4-FFF2-40B4-BE49-F238E27FC236}">
                <a16:creationId xmlns:a16="http://schemas.microsoft.com/office/drawing/2014/main" id="{27608910-F377-4A24-92D7-5F9DEAA4C017}"/>
              </a:ext>
            </a:extLst>
          </p:cNvPr>
          <p:cNvPicPr/>
          <p:nvPr/>
        </p:nvPicPr>
        <p:blipFill>
          <a:blip r:embed="rId2"/>
          <a:stretch>
            <a:fillRect/>
          </a:stretch>
        </p:blipFill>
        <p:spPr>
          <a:xfrm>
            <a:off x="912234" y="1624589"/>
            <a:ext cx="5747184" cy="4194320"/>
          </a:xfrm>
          <a:prstGeom prst="rect">
            <a:avLst/>
          </a:prstGeom>
        </p:spPr>
      </p:pic>
      <p:sp>
        <p:nvSpPr>
          <p:cNvPr id="5" name="Content Placeholder 2">
            <a:extLst>
              <a:ext uri="{FF2B5EF4-FFF2-40B4-BE49-F238E27FC236}">
                <a16:creationId xmlns:a16="http://schemas.microsoft.com/office/drawing/2014/main" id="{D00A6E91-DE54-4C1B-A37B-1793F3040D6B}"/>
              </a:ext>
            </a:extLst>
          </p:cNvPr>
          <p:cNvSpPr>
            <a:spLocks noGrp="1"/>
          </p:cNvSpPr>
          <p:nvPr>
            <p:ph idx="1"/>
          </p:nvPr>
        </p:nvSpPr>
        <p:spPr>
          <a:xfrm>
            <a:off x="6659418" y="1825625"/>
            <a:ext cx="5172364" cy="4351338"/>
          </a:xfrm>
        </p:spPr>
        <p:txBody>
          <a:bodyPr/>
          <a:lstStyle/>
          <a:p>
            <a:r>
              <a:rPr lang="en-US" dirty="0"/>
              <a:t>First Cluster – Red Dots</a:t>
            </a:r>
          </a:p>
          <a:p>
            <a:r>
              <a:rPr lang="en-US" dirty="0"/>
              <a:t>Second Cluster – Purple Dots</a:t>
            </a:r>
          </a:p>
          <a:p>
            <a:r>
              <a:rPr lang="en-US" dirty="0"/>
              <a:t>Third Cluster – Light blue dots</a:t>
            </a:r>
          </a:p>
          <a:p>
            <a:r>
              <a:rPr lang="en-US" dirty="0"/>
              <a:t>Fourth Cluster – Light green dots</a:t>
            </a:r>
          </a:p>
          <a:p>
            <a:r>
              <a:rPr lang="en-US" dirty="0"/>
              <a:t>Fifth Cluster – Yellow dots</a:t>
            </a:r>
          </a:p>
        </p:txBody>
      </p:sp>
    </p:spTree>
    <p:extLst>
      <p:ext uri="{BB962C8B-B14F-4D97-AF65-F5344CB8AC3E}">
        <p14:creationId xmlns:p14="http://schemas.microsoft.com/office/powerpoint/2010/main" val="402076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23C7-109C-4D19-9343-65B0BF7C6B0D}"/>
              </a:ext>
            </a:extLst>
          </p:cNvPr>
          <p:cNvSpPr>
            <a:spLocks noGrp="1"/>
          </p:cNvSpPr>
          <p:nvPr>
            <p:ph type="title"/>
          </p:nvPr>
        </p:nvSpPr>
        <p:spPr/>
        <p:txBody>
          <a:bodyPr/>
          <a:lstStyle/>
          <a:p>
            <a:r>
              <a:rPr lang="en-US" dirty="0"/>
              <a:t>Result and Discussion</a:t>
            </a:r>
          </a:p>
        </p:txBody>
      </p:sp>
      <p:sp>
        <p:nvSpPr>
          <p:cNvPr id="3" name="Content Placeholder 2">
            <a:extLst>
              <a:ext uri="{FF2B5EF4-FFF2-40B4-BE49-F238E27FC236}">
                <a16:creationId xmlns:a16="http://schemas.microsoft.com/office/drawing/2014/main" id="{738841C0-C9C3-414F-8B9C-AC6DCA2B0D4C}"/>
              </a:ext>
            </a:extLst>
          </p:cNvPr>
          <p:cNvSpPr>
            <a:spLocks noGrp="1"/>
          </p:cNvSpPr>
          <p:nvPr>
            <p:ph idx="1"/>
          </p:nvPr>
        </p:nvSpPr>
        <p:spPr/>
        <p:txBody>
          <a:bodyPr/>
          <a:lstStyle/>
          <a:p>
            <a:r>
              <a:rPr lang="en-US" dirty="0"/>
              <a:t>From the results of the first clustering, which is based on house price, crime rate, and population density, we can determine the neighborhoods with low house price, low crime rate and low population density.</a:t>
            </a:r>
          </a:p>
          <a:p>
            <a:r>
              <a:rPr lang="en-US" dirty="0"/>
              <a:t>We can also determine low house price, low crime rate and high population density.</a:t>
            </a:r>
          </a:p>
          <a:p>
            <a:r>
              <a:rPr lang="en-US" dirty="0"/>
              <a:t>The second clustering is done with 5 clusters.</a:t>
            </a:r>
          </a:p>
          <a:p>
            <a:endParaRPr lang="en-US" dirty="0"/>
          </a:p>
        </p:txBody>
      </p:sp>
    </p:spTree>
    <p:extLst>
      <p:ext uri="{BB962C8B-B14F-4D97-AF65-F5344CB8AC3E}">
        <p14:creationId xmlns:p14="http://schemas.microsoft.com/office/powerpoint/2010/main" val="187959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40BE-FFDB-402F-A95B-45CDF07EB905}"/>
              </a:ext>
            </a:extLst>
          </p:cNvPr>
          <p:cNvSpPr>
            <a:spLocks noGrp="1"/>
          </p:cNvSpPr>
          <p:nvPr>
            <p:ph type="title"/>
          </p:nvPr>
        </p:nvSpPr>
        <p:spPr/>
        <p:txBody>
          <a:bodyPr/>
          <a:lstStyle/>
          <a:p>
            <a:r>
              <a:rPr lang="en-US" dirty="0"/>
              <a:t>Result and Discussion</a:t>
            </a:r>
            <a:br>
              <a:rPr lang="en-US" dirty="0"/>
            </a:br>
            <a:r>
              <a:rPr lang="en-US" sz="3200" dirty="0"/>
              <a:t>First Cluster</a:t>
            </a:r>
            <a:endParaRPr lang="en-US" dirty="0"/>
          </a:p>
        </p:txBody>
      </p:sp>
      <p:sp>
        <p:nvSpPr>
          <p:cNvPr id="6" name="Content Placeholder 2">
            <a:extLst>
              <a:ext uri="{FF2B5EF4-FFF2-40B4-BE49-F238E27FC236}">
                <a16:creationId xmlns:a16="http://schemas.microsoft.com/office/drawing/2014/main" id="{372385A8-D808-4AC6-AFF1-D0954CAF67E2}"/>
              </a:ext>
            </a:extLst>
          </p:cNvPr>
          <p:cNvSpPr>
            <a:spLocks noGrp="1"/>
          </p:cNvSpPr>
          <p:nvPr>
            <p:ph idx="1"/>
          </p:nvPr>
        </p:nvSpPr>
        <p:spPr>
          <a:xfrm>
            <a:off x="838200" y="3995101"/>
            <a:ext cx="10515600" cy="2181861"/>
          </a:xfrm>
        </p:spPr>
        <p:txBody>
          <a:bodyPr>
            <a:normAutofit/>
          </a:bodyPr>
          <a:lstStyle/>
          <a:p>
            <a:r>
              <a:rPr lang="en-US" dirty="0"/>
              <a:t>The first cluster most common venue is park.</a:t>
            </a:r>
          </a:p>
          <a:p>
            <a:r>
              <a:rPr lang="en-US" dirty="0"/>
              <a:t>The neighborhoods in this cluster are suitable for people who enjoy outdoor activities especially when the weather is nice.</a:t>
            </a:r>
          </a:p>
        </p:txBody>
      </p:sp>
      <p:graphicFrame>
        <p:nvGraphicFramePr>
          <p:cNvPr id="8" name="Table 7">
            <a:extLst>
              <a:ext uri="{FF2B5EF4-FFF2-40B4-BE49-F238E27FC236}">
                <a16:creationId xmlns:a16="http://schemas.microsoft.com/office/drawing/2014/main" id="{0BDE6F78-DF8F-4460-9FEF-CF283E27768D}"/>
              </a:ext>
            </a:extLst>
          </p:cNvPr>
          <p:cNvGraphicFramePr>
            <a:graphicFrameLocks noGrp="1"/>
          </p:cNvGraphicFramePr>
          <p:nvPr>
            <p:extLst>
              <p:ext uri="{D42A27DB-BD31-4B8C-83A1-F6EECF244321}">
                <p14:modId xmlns:p14="http://schemas.microsoft.com/office/powerpoint/2010/main" val="1041069733"/>
              </p:ext>
            </p:extLst>
          </p:nvPr>
        </p:nvGraphicFramePr>
        <p:xfrm>
          <a:off x="4777798" y="1916719"/>
          <a:ext cx="2636404" cy="1121920"/>
        </p:xfrm>
        <a:graphic>
          <a:graphicData uri="http://schemas.openxmlformats.org/drawingml/2006/table">
            <a:tbl>
              <a:tblPr firstRow="1" firstCol="1" bandRow="1"/>
              <a:tblGrid>
                <a:gridCol w="2636404">
                  <a:extLst>
                    <a:ext uri="{9D8B030D-6E8A-4147-A177-3AD203B41FA5}">
                      <a16:colId xmlns:a16="http://schemas.microsoft.com/office/drawing/2014/main" val="2554584191"/>
                    </a:ext>
                  </a:extLst>
                </a:gridCol>
              </a:tblGrid>
              <a:tr h="182880">
                <a:tc>
                  <a:txBody>
                    <a:bodyPr/>
                    <a:lstStyle/>
                    <a:p>
                      <a:pPr marL="0" marR="0">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Kingsview Village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020259"/>
                  </a:ext>
                </a:extLst>
              </a:tr>
              <a:tr h="182880">
                <a:tc>
                  <a:txBody>
                    <a:bodyPr/>
                    <a:lstStyle/>
                    <a:p>
                      <a:pPr marL="0" marR="0">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Banbury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1393233"/>
                  </a:ext>
                </a:extLst>
              </a:tr>
              <a:tr h="182880">
                <a:tc>
                  <a:txBody>
                    <a:bodyPr/>
                    <a:lstStyle/>
                    <a:p>
                      <a:pPr marL="0" marR="0">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Eringate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4379638"/>
                  </a:ext>
                </a:extLst>
              </a:tr>
              <a:tr h="182880">
                <a:tc>
                  <a: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Henry Farm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016288"/>
                  </a:ext>
                </a:extLst>
              </a:tr>
            </a:tbl>
          </a:graphicData>
        </a:graphic>
      </p:graphicFrame>
    </p:spTree>
    <p:extLst>
      <p:ext uri="{BB962C8B-B14F-4D97-AF65-F5344CB8AC3E}">
        <p14:creationId xmlns:p14="http://schemas.microsoft.com/office/powerpoint/2010/main" val="253781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40BE-FFDB-402F-A95B-45CDF07EB905}"/>
              </a:ext>
            </a:extLst>
          </p:cNvPr>
          <p:cNvSpPr>
            <a:spLocks noGrp="1"/>
          </p:cNvSpPr>
          <p:nvPr>
            <p:ph type="title"/>
          </p:nvPr>
        </p:nvSpPr>
        <p:spPr/>
        <p:txBody>
          <a:bodyPr/>
          <a:lstStyle/>
          <a:p>
            <a:r>
              <a:rPr lang="en-US" dirty="0"/>
              <a:t>Result and Discussion</a:t>
            </a:r>
            <a:br>
              <a:rPr lang="en-US" dirty="0"/>
            </a:br>
            <a:r>
              <a:rPr lang="en-US" sz="3200" dirty="0"/>
              <a:t>Second Cluster</a:t>
            </a:r>
            <a:endParaRPr lang="en-US" dirty="0"/>
          </a:p>
        </p:txBody>
      </p:sp>
      <p:sp>
        <p:nvSpPr>
          <p:cNvPr id="6" name="Content Placeholder 2">
            <a:extLst>
              <a:ext uri="{FF2B5EF4-FFF2-40B4-BE49-F238E27FC236}">
                <a16:creationId xmlns:a16="http://schemas.microsoft.com/office/drawing/2014/main" id="{372385A8-D808-4AC6-AFF1-D0954CAF67E2}"/>
              </a:ext>
            </a:extLst>
          </p:cNvPr>
          <p:cNvSpPr>
            <a:spLocks noGrp="1"/>
          </p:cNvSpPr>
          <p:nvPr>
            <p:ph idx="1"/>
          </p:nvPr>
        </p:nvSpPr>
        <p:spPr>
          <a:xfrm>
            <a:off x="838200" y="4414982"/>
            <a:ext cx="10515600" cy="1761980"/>
          </a:xfrm>
        </p:spPr>
        <p:txBody>
          <a:bodyPr>
            <a:normAutofit/>
          </a:bodyPr>
          <a:lstStyle/>
          <a:p>
            <a:r>
              <a:rPr lang="en-US" dirty="0"/>
              <a:t>The second cluster most common venue is fast food restaurants.</a:t>
            </a:r>
          </a:p>
          <a:p>
            <a:r>
              <a:rPr lang="en-US" dirty="0"/>
              <a:t>The neighborhoods in this cluster are suitable for people who like to order </a:t>
            </a:r>
            <a:r>
              <a:rPr lang="en-US" dirty="0" err="1"/>
              <a:t>fastfood</a:t>
            </a:r>
            <a:r>
              <a:rPr lang="en-US" dirty="0"/>
              <a:t> probably because they are busy.</a:t>
            </a:r>
          </a:p>
        </p:txBody>
      </p:sp>
      <p:graphicFrame>
        <p:nvGraphicFramePr>
          <p:cNvPr id="3" name="Table 2">
            <a:extLst>
              <a:ext uri="{FF2B5EF4-FFF2-40B4-BE49-F238E27FC236}">
                <a16:creationId xmlns:a16="http://schemas.microsoft.com/office/drawing/2014/main" id="{EDEDDE9E-0C2F-4927-B4D9-6C02606A96EB}"/>
              </a:ext>
            </a:extLst>
          </p:cNvPr>
          <p:cNvGraphicFramePr>
            <a:graphicFrameLocks noGrp="1"/>
          </p:cNvGraphicFramePr>
          <p:nvPr>
            <p:extLst>
              <p:ext uri="{D42A27DB-BD31-4B8C-83A1-F6EECF244321}">
                <p14:modId xmlns:p14="http://schemas.microsoft.com/office/powerpoint/2010/main" val="870525798"/>
              </p:ext>
            </p:extLst>
          </p:nvPr>
        </p:nvGraphicFramePr>
        <p:xfrm>
          <a:off x="3724708" y="1690688"/>
          <a:ext cx="4742584" cy="2493010"/>
        </p:xfrm>
        <a:graphic>
          <a:graphicData uri="http://schemas.openxmlformats.org/drawingml/2006/table">
            <a:tbl>
              <a:tblPr firstRow="1" firstCol="1" bandRow="1"/>
              <a:tblGrid>
                <a:gridCol w="2683937">
                  <a:extLst>
                    <a:ext uri="{9D8B030D-6E8A-4147-A177-3AD203B41FA5}">
                      <a16:colId xmlns:a16="http://schemas.microsoft.com/office/drawing/2014/main" val="4182194550"/>
                    </a:ext>
                  </a:extLst>
                </a:gridCol>
                <a:gridCol w="2058647">
                  <a:extLst>
                    <a:ext uri="{9D8B030D-6E8A-4147-A177-3AD203B41FA5}">
                      <a16:colId xmlns:a16="http://schemas.microsoft.com/office/drawing/2014/main" val="2584836261"/>
                    </a:ext>
                  </a:extLst>
                </a:gridCol>
              </a:tblGrid>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West Hill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Bendale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239311"/>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Keelesdale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Cliffside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231597"/>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Bayview Village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Briar Hill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018708"/>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Clairlea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9650664"/>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Brookhaven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Eglinton East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46083"/>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York University Heights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Park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162095"/>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Morningside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Parkwoods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8861240"/>
                  </a:ext>
                </a:extLst>
              </a:tr>
              <a:tr h="18288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Weston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Rustic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359691"/>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Hillcrest Village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Woburn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324862"/>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Malvern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229143"/>
                  </a:ext>
                </a:extLst>
              </a:tr>
            </a:tbl>
          </a:graphicData>
        </a:graphic>
      </p:graphicFrame>
    </p:spTree>
    <p:extLst>
      <p:ext uri="{BB962C8B-B14F-4D97-AF65-F5344CB8AC3E}">
        <p14:creationId xmlns:p14="http://schemas.microsoft.com/office/powerpoint/2010/main" val="105853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40BE-FFDB-402F-A95B-45CDF07EB905}"/>
              </a:ext>
            </a:extLst>
          </p:cNvPr>
          <p:cNvSpPr>
            <a:spLocks noGrp="1"/>
          </p:cNvSpPr>
          <p:nvPr>
            <p:ph type="title"/>
          </p:nvPr>
        </p:nvSpPr>
        <p:spPr/>
        <p:txBody>
          <a:bodyPr/>
          <a:lstStyle/>
          <a:p>
            <a:r>
              <a:rPr lang="en-US" dirty="0"/>
              <a:t>Result and Discussion</a:t>
            </a:r>
            <a:br>
              <a:rPr lang="en-US" dirty="0"/>
            </a:br>
            <a:r>
              <a:rPr lang="en-US" sz="3200" dirty="0"/>
              <a:t>Third Cluster</a:t>
            </a:r>
            <a:endParaRPr lang="en-US" dirty="0"/>
          </a:p>
        </p:txBody>
      </p:sp>
      <p:sp>
        <p:nvSpPr>
          <p:cNvPr id="6" name="Content Placeholder 2">
            <a:extLst>
              <a:ext uri="{FF2B5EF4-FFF2-40B4-BE49-F238E27FC236}">
                <a16:creationId xmlns:a16="http://schemas.microsoft.com/office/drawing/2014/main" id="{372385A8-D808-4AC6-AFF1-D0954CAF67E2}"/>
              </a:ext>
            </a:extLst>
          </p:cNvPr>
          <p:cNvSpPr>
            <a:spLocks noGrp="1"/>
          </p:cNvSpPr>
          <p:nvPr>
            <p:ph idx="1"/>
          </p:nvPr>
        </p:nvSpPr>
        <p:spPr>
          <a:xfrm>
            <a:off x="838200" y="4498108"/>
            <a:ext cx="10515600" cy="1678853"/>
          </a:xfrm>
        </p:spPr>
        <p:txBody>
          <a:bodyPr>
            <a:normAutofit lnSpcReduction="10000"/>
          </a:bodyPr>
          <a:lstStyle/>
          <a:p>
            <a:r>
              <a:rPr lang="en-US" dirty="0"/>
              <a:t>The third cluster most common venue is Non-American restaurant.</a:t>
            </a:r>
          </a:p>
          <a:p>
            <a:r>
              <a:rPr lang="en-US" dirty="0"/>
              <a:t>The neighborhoods in this cluster are suitable for people who enjoy non-</a:t>
            </a:r>
            <a:r>
              <a:rPr lang="en-US" dirty="0" err="1"/>
              <a:t>american</a:t>
            </a:r>
            <a:r>
              <a:rPr lang="en-US" dirty="0"/>
              <a:t> foods such as Asian, Mexican, Italian, Middle Eastern foods. </a:t>
            </a:r>
          </a:p>
        </p:txBody>
      </p:sp>
      <p:graphicFrame>
        <p:nvGraphicFramePr>
          <p:cNvPr id="5" name="Table 4">
            <a:extLst>
              <a:ext uri="{FF2B5EF4-FFF2-40B4-BE49-F238E27FC236}">
                <a16:creationId xmlns:a16="http://schemas.microsoft.com/office/drawing/2014/main" id="{FB6588AC-1CBF-4D3D-8A24-69D1DCC311B4}"/>
              </a:ext>
            </a:extLst>
          </p:cNvPr>
          <p:cNvGraphicFramePr>
            <a:graphicFrameLocks noGrp="1"/>
          </p:cNvGraphicFramePr>
          <p:nvPr>
            <p:extLst>
              <p:ext uri="{D42A27DB-BD31-4B8C-83A1-F6EECF244321}">
                <p14:modId xmlns:p14="http://schemas.microsoft.com/office/powerpoint/2010/main" val="1569722326"/>
              </p:ext>
            </p:extLst>
          </p:nvPr>
        </p:nvGraphicFramePr>
        <p:xfrm>
          <a:off x="3177309" y="1806330"/>
          <a:ext cx="5837381" cy="2493010"/>
        </p:xfrm>
        <a:graphic>
          <a:graphicData uri="http://schemas.openxmlformats.org/drawingml/2006/table">
            <a:tbl>
              <a:tblPr firstRow="1" firstCol="1" bandRow="1"/>
              <a:tblGrid>
                <a:gridCol w="3048989">
                  <a:extLst>
                    <a:ext uri="{9D8B030D-6E8A-4147-A177-3AD203B41FA5}">
                      <a16:colId xmlns:a16="http://schemas.microsoft.com/office/drawing/2014/main" val="2503592029"/>
                    </a:ext>
                  </a:extLst>
                </a:gridCol>
                <a:gridCol w="2788392">
                  <a:extLst>
                    <a:ext uri="{9D8B030D-6E8A-4147-A177-3AD203B41FA5}">
                      <a16:colId xmlns:a16="http://schemas.microsoft.com/office/drawing/2014/main" val="1590509957"/>
                    </a:ext>
                  </a:extLst>
                </a:gridCol>
              </a:tblGrid>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Humber Summit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Highland Creek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652792"/>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Agincourt South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Junction Area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46604"/>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L'Amoreaux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Mimico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60550"/>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Newtonbrook West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Mount Dennis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343083"/>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Yorkdale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Toronto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8544420"/>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Etobicoke West Mall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O'Connor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120521"/>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West Humber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South Riverdale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546882"/>
                  </a:ext>
                </a:extLst>
              </a:tr>
              <a:tr h="182880">
                <a:tc>
                  <a:txBody>
                    <a:bodyPr/>
                    <a:lstStyle/>
                    <a:p>
                      <a:pPr marL="0" marR="0">
                        <a:lnSpc>
                          <a:spcPct val="107000"/>
                        </a:lnSpc>
                        <a:spcBef>
                          <a:spcPts val="0"/>
                        </a:spcBef>
                        <a:spcAft>
                          <a:spcPts val="0"/>
                        </a:spcAft>
                      </a:pP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Beechborough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Victoria Village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427773"/>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Dorset Park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417113"/>
                  </a:ext>
                </a:extLst>
              </a:tr>
              <a:tr h="18288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Downsview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8879517"/>
                  </a:ext>
                </a:extLst>
              </a:tr>
            </a:tbl>
          </a:graphicData>
        </a:graphic>
      </p:graphicFrame>
    </p:spTree>
    <p:extLst>
      <p:ext uri="{BB962C8B-B14F-4D97-AF65-F5344CB8AC3E}">
        <p14:creationId xmlns:p14="http://schemas.microsoft.com/office/powerpoint/2010/main" val="4238290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40BE-FFDB-402F-A95B-45CDF07EB905}"/>
              </a:ext>
            </a:extLst>
          </p:cNvPr>
          <p:cNvSpPr>
            <a:spLocks noGrp="1"/>
          </p:cNvSpPr>
          <p:nvPr>
            <p:ph type="title"/>
          </p:nvPr>
        </p:nvSpPr>
        <p:spPr/>
        <p:txBody>
          <a:bodyPr/>
          <a:lstStyle/>
          <a:p>
            <a:r>
              <a:rPr lang="en-US" dirty="0"/>
              <a:t>Result and Discussion</a:t>
            </a:r>
            <a:br>
              <a:rPr lang="en-US" dirty="0"/>
            </a:br>
            <a:r>
              <a:rPr lang="en-US" sz="3200" dirty="0"/>
              <a:t>Forth and Fifth Cluster</a:t>
            </a:r>
            <a:endParaRPr lang="en-US" dirty="0"/>
          </a:p>
        </p:txBody>
      </p:sp>
      <p:sp>
        <p:nvSpPr>
          <p:cNvPr id="6" name="Content Placeholder 2">
            <a:extLst>
              <a:ext uri="{FF2B5EF4-FFF2-40B4-BE49-F238E27FC236}">
                <a16:creationId xmlns:a16="http://schemas.microsoft.com/office/drawing/2014/main" id="{372385A8-D808-4AC6-AFF1-D0954CAF67E2}"/>
              </a:ext>
            </a:extLst>
          </p:cNvPr>
          <p:cNvSpPr>
            <a:spLocks noGrp="1"/>
          </p:cNvSpPr>
          <p:nvPr>
            <p:ph idx="1"/>
          </p:nvPr>
        </p:nvSpPr>
        <p:spPr>
          <a:xfrm>
            <a:off x="838200" y="4498108"/>
            <a:ext cx="10515600" cy="1678853"/>
          </a:xfrm>
        </p:spPr>
        <p:txBody>
          <a:bodyPr>
            <a:normAutofit lnSpcReduction="10000"/>
          </a:bodyPr>
          <a:lstStyle/>
          <a:p>
            <a:r>
              <a:rPr lang="en-US" dirty="0"/>
              <a:t>The fourth cluster's neighborhood most common venue is playground which is suitable for families that have kids.</a:t>
            </a:r>
          </a:p>
          <a:p>
            <a:r>
              <a:rPr lang="en-US" dirty="0"/>
              <a:t>The fifth cluster's neighborhood most common venue is dog run, which is suitable for people who own dogs.</a:t>
            </a:r>
          </a:p>
        </p:txBody>
      </p:sp>
      <p:graphicFrame>
        <p:nvGraphicFramePr>
          <p:cNvPr id="4" name="Table 3">
            <a:extLst>
              <a:ext uri="{FF2B5EF4-FFF2-40B4-BE49-F238E27FC236}">
                <a16:creationId xmlns:a16="http://schemas.microsoft.com/office/drawing/2014/main" id="{40E4A635-3C91-43BD-B17C-FDB898A33892}"/>
              </a:ext>
            </a:extLst>
          </p:cNvPr>
          <p:cNvGraphicFramePr>
            <a:graphicFrameLocks noGrp="1"/>
          </p:cNvGraphicFramePr>
          <p:nvPr>
            <p:extLst>
              <p:ext uri="{D42A27DB-BD31-4B8C-83A1-F6EECF244321}">
                <p14:modId xmlns:p14="http://schemas.microsoft.com/office/powerpoint/2010/main" val="3840483619"/>
              </p:ext>
            </p:extLst>
          </p:nvPr>
        </p:nvGraphicFramePr>
        <p:xfrm>
          <a:off x="3768436" y="2573006"/>
          <a:ext cx="4655127" cy="746760"/>
        </p:xfrm>
        <a:graphic>
          <a:graphicData uri="http://schemas.openxmlformats.org/drawingml/2006/table">
            <a:tbl>
              <a:tblPr/>
              <a:tblGrid>
                <a:gridCol w="2181073">
                  <a:extLst>
                    <a:ext uri="{9D8B030D-6E8A-4147-A177-3AD203B41FA5}">
                      <a16:colId xmlns:a16="http://schemas.microsoft.com/office/drawing/2014/main" val="2219989185"/>
                    </a:ext>
                  </a:extLst>
                </a:gridCol>
                <a:gridCol w="2474054">
                  <a:extLst>
                    <a:ext uri="{9D8B030D-6E8A-4147-A177-3AD203B41FA5}">
                      <a16:colId xmlns:a16="http://schemas.microsoft.com/office/drawing/2014/main" val="3044461673"/>
                    </a:ext>
                  </a:extLst>
                </a:gridCol>
              </a:tblGrid>
              <a:tr h="182880">
                <a:tc>
                  <a:txBody>
                    <a:bodyPr/>
                    <a:lstStyle/>
                    <a:p>
                      <a:pPr algn="l" fontAlgn="b"/>
                      <a:r>
                        <a:rPr lang="en-US" sz="2400" b="1" i="0" u="none" strike="noStrike">
                          <a:solidFill>
                            <a:srgbClr val="000000"/>
                          </a:solidFill>
                          <a:effectLst/>
                          <a:latin typeface="Calibri" panose="020F0502020204030204" pitchFamily="34" charset="0"/>
                        </a:rPr>
                        <a:t>Fourth Cluster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a:solidFill>
                            <a:srgbClr val="000000"/>
                          </a:solidFill>
                          <a:effectLst/>
                          <a:latin typeface="Calibri" panose="020F0502020204030204" pitchFamily="34" charset="0"/>
                        </a:rPr>
                        <a:t>Fifth Cluster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1148072"/>
                  </a:ext>
                </a:extLst>
              </a:tr>
              <a:tr h="182880">
                <a:tc>
                  <a:txBody>
                    <a:bodyPr/>
                    <a:lstStyle/>
                    <a:p>
                      <a:pPr algn="l" fontAlgn="b"/>
                      <a:r>
                        <a:rPr lang="en-US" sz="2400" b="0" i="0" u="none" strike="noStrike">
                          <a:solidFill>
                            <a:srgbClr val="000000"/>
                          </a:solidFill>
                          <a:effectLst/>
                          <a:latin typeface="Calibri" panose="020F0502020204030204" pitchFamily="34" charset="0"/>
                        </a:rPr>
                        <a:t>Steeles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panose="020F0502020204030204" pitchFamily="34" charset="0"/>
                        </a:rPr>
                        <a:t>Bayview Woods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055152"/>
                  </a:ext>
                </a:extLst>
              </a:tr>
            </a:tbl>
          </a:graphicData>
        </a:graphic>
      </p:graphicFrame>
    </p:spTree>
    <p:extLst>
      <p:ext uri="{BB962C8B-B14F-4D97-AF65-F5344CB8AC3E}">
        <p14:creationId xmlns:p14="http://schemas.microsoft.com/office/powerpoint/2010/main" val="725825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17A9-D86F-4DFF-8EE5-B8E65D4236E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32D3BC-203E-41D8-B866-4DDB2503FFD9}"/>
              </a:ext>
            </a:extLst>
          </p:cNvPr>
          <p:cNvSpPr>
            <a:spLocks noGrp="1"/>
          </p:cNvSpPr>
          <p:nvPr>
            <p:ph idx="1"/>
          </p:nvPr>
        </p:nvSpPr>
        <p:spPr/>
        <p:txBody>
          <a:bodyPr>
            <a:normAutofit fontScale="92500" lnSpcReduction="20000"/>
          </a:bodyPr>
          <a:lstStyle/>
          <a:p>
            <a:r>
              <a:rPr lang="en-US" dirty="0"/>
              <a:t>Toronto has around 140 neighborhoods and it is hard to find the best place to move to.</a:t>
            </a:r>
          </a:p>
          <a:p>
            <a:r>
              <a:rPr lang="en-US" dirty="0"/>
              <a:t>To narrow down the options, we use house price, crime rate, population density, and nearby venues data.</a:t>
            </a:r>
          </a:p>
          <a:p>
            <a:r>
              <a:rPr lang="en-US" dirty="0"/>
              <a:t>Clustering analysis is done using house price, crime rate, population density data.</a:t>
            </a:r>
          </a:p>
          <a:p>
            <a:r>
              <a:rPr lang="en-US" dirty="0"/>
              <a:t>Foursquare API is used to find top 5 most common venue within 500 meters.</a:t>
            </a:r>
          </a:p>
          <a:p>
            <a:r>
              <a:rPr lang="en-US" dirty="0"/>
              <a:t>The first cluster contains park as the most common place with is suitable for people who enjoy outdoor activities, the second cluster's most common venue is </a:t>
            </a:r>
            <a:r>
              <a:rPr lang="en-US" dirty="0" err="1"/>
              <a:t>fastfood</a:t>
            </a:r>
            <a:r>
              <a:rPr lang="en-US" dirty="0"/>
              <a:t> restaurants, the third cluster's most common venue is Non-American restaurant, the fourth and fifth cluster's most common venues are playground and dog run respectively. </a:t>
            </a:r>
          </a:p>
        </p:txBody>
      </p:sp>
    </p:spTree>
    <p:extLst>
      <p:ext uri="{BB962C8B-B14F-4D97-AF65-F5344CB8AC3E}">
        <p14:creationId xmlns:p14="http://schemas.microsoft.com/office/powerpoint/2010/main" val="56381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A667-24A7-435B-94CC-82EEB76797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FF5B51-50C0-497A-83DF-D902213411F8}"/>
              </a:ext>
            </a:extLst>
          </p:cNvPr>
          <p:cNvSpPr>
            <a:spLocks noGrp="1"/>
          </p:cNvSpPr>
          <p:nvPr>
            <p:ph idx="1"/>
          </p:nvPr>
        </p:nvSpPr>
        <p:spPr/>
        <p:txBody>
          <a:bodyPr/>
          <a:lstStyle/>
          <a:p>
            <a:r>
              <a:rPr lang="en-US" dirty="0"/>
              <a:t>Depending on preferences, one can choose to look into neighborhoods in preferred nearby venues.</a:t>
            </a:r>
          </a:p>
          <a:p>
            <a:r>
              <a:rPr lang="en-US" dirty="0"/>
              <a:t>Caution needs to be applied when looking into the Neighborhood because the analysis done in this study is simplified.</a:t>
            </a:r>
          </a:p>
          <a:p>
            <a:r>
              <a:rPr lang="en-US" dirty="0"/>
              <a:t>It is best for everyone who wants to move to a certain neighborhood to directly visit the neighborhood to directly experience the living condition there.</a:t>
            </a:r>
          </a:p>
          <a:p>
            <a:endParaRPr lang="en-US" dirty="0"/>
          </a:p>
        </p:txBody>
      </p:sp>
    </p:spTree>
    <p:extLst>
      <p:ext uri="{BB962C8B-B14F-4D97-AF65-F5344CB8AC3E}">
        <p14:creationId xmlns:p14="http://schemas.microsoft.com/office/powerpoint/2010/main" val="402548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8A3C-88E9-4208-AE4A-FD3DD3819A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48F2313-4AB0-47CC-84EC-1FCB1E34D08C}"/>
              </a:ext>
            </a:extLst>
          </p:cNvPr>
          <p:cNvSpPr>
            <a:spLocks noGrp="1"/>
          </p:cNvSpPr>
          <p:nvPr>
            <p:ph idx="1"/>
          </p:nvPr>
        </p:nvSpPr>
        <p:spPr/>
        <p:txBody>
          <a:bodyPr/>
          <a:lstStyle/>
          <a:p>
            <a:r>
              <a:rPr lang="en-US" dirty="0"/>
              <a:t>Finding new place to stay is hard.</a:t>
            </a:r>
          </a:p>
          <a:p>
            <a:r>
              <a:rPr lang="en-US" dirty="0"/>
              <a:t>Several parameters that need to be considered:</a:t>
            </a:r>
          </a:p>
          <a:p>
            <a:pPr lvl="1"/>
            <a:r>
              <a:rPr lang="en-US" dirty="0"/>
              <a:t>house prices</a:t>
            </a:r>
          </a:p>
          <a:p>
            <a:pPr lvl="1"/>
            <a:r>
              <a:rPr lang="en-US" dirty="0"/>
              <a:t>crime rate</a:t>
            </a:r>
          </a:p>
          <a:p>
            <a:pPr lvl="1"/>
            <a:r>
              <a:rPr lang="en-US" dirty="0"/>
              <a:t>population density</a:t>
            </a:r>
          </a:p>
          <a:p>
            <a:pPr lvl="1"/>
            <a:r>
              <a:rPr lang="en-US" dirty="0"/>
              <a:t>nearby venues</a:t>
            </a:r>
          </a:p>
          <a:p>
            <a:r>
              <a:rPr lang="en-US" dirty="0"/>
              <a:t>Toronto's Neighborhoods are clustered based on the parameters above and the best neighborhoods will be chosen.</a:t>
            </a:r>
          </a:p>
          <a:p>
            <a:r>
              <a:rPr lang="en-US" dirty="0"/>
              <a:t>The results of this project are used to narrow the options of neighborhood in Toronto to stay at.</a:t>
            </a:r>
          </a:p>
        </p:txBody>
      </p:sp>
    </p:spTree>
    <p:extLst>
      <p:ext uri="{BB962C8B-B14F-4D97-AF65-F5344CB8AC3E}">
        <p14:creationId xmlns:p14="http://schemas.microsoft.com/office/powerpoint/2010/main" val="244353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B2AE-2687-4587-B8CE-9417E98D0690}"/>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77E5C23D-F418-46E3-8192-7CB1D84E3ECC}"/>
              </a:ext>
            </a:extLst>
          </p:cNvPr>
          <p:cNvSpPr>
            <a:spLocks noGrp="1"/>
          </p:cNvSpPr>
          <p:nvPr>
            <p:ph idx="1"/>
          </p:nvPr>
        </p:nvSpPr>
        <p:spPr/>
        <p:txBody>
          <a:bodyPr/>
          <a:lstStyle/>
          <a:p>
            <a:r>
              <a:rPr lang="en-US" dirty="0"/>
              <a:t>Potential Buyer</a:t>
            </a:r>
          </a:p>
          <a:p>
            <a:pPr marL="457200" lvl="1" indent="0">
              <a:buNone/>
            </a:pPr>
            <a:r>
              <a:rPr lang="en-US" dirty="0"/>
              <a:t>Reducing the number of neighborhood options is important because it helps them to reduce the time and effort needed to look into the neighborhood one by one.</a:t>
            </a:r>
          </a:p>
          <a:p>
            <a:pPr marL="457200" lvl="1" indent="0">
              <a:buNone/>
            </a:pPr>
            <a:endParaRPr lang="en-US" dirty="0"/>
          </a:p>
          <a:p>
            <a:r>
              <a:rPr lang="en-US" dirty="0"/>
              <a:t>Real Estate Agent</a:t>
            </a:r>
          </a:p>
          <a:p>
            <a:pPr marL="457200" lvl="1" indent="0">
              <a:buNone/>
            </a:pPr>
            <a:r>
              <a:rPr lang="en-US" dirty="0"/>
              <a:t>Reducing the number of neighborhood options is important because they can focus to promote certain neighborhoods to their potential buyers (or renters).</a:t>
            </a:r>
          </a:p>
        </p:txBody>
      </p:sp>
    </p:spTree>
    <p:extLst>
      <p:ext uri="{BB962C8B-B14F-4D97-AF65-F5344CB8AC3E}">
        <p14:creationId xmlns:p14="http://schemas.microsoft.com/office/powerpoint/2010/main" val="429030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B1B1-75E5-472B-9558-B73AEEA6AA4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C8B802C-FACE-4158-99A3-099C34E8A1C9}"/>
              </a:ext>
            </a:extLst>
          </p:cNvPr>
          <p:cNvSpPr>
            <a:spLocks noGrp="1"/>
          </p:cNvSpPr>
          <p:nvPr>
            <p:ph idx="1"/>
          </p:nvPr>
        </p:nvSpPr>
        <p:spPr/>
        <p:txBody>
          <a:bodyPr>
            <a:normAutofit/>
          </a:bodyPr>
          <a:lstStyle/>
          <a:p>
            <a:pPr marL="0" indent="0">
              <a:buNone/>
            </a:pPr>
            <a:r>
              <a:rPr lang="en-US" dirty="0"/>
              <a:t>Several parameters that are used in this study to narrow down the Toronto's neighborhood options are:</a:t>
            </a:r>
          </a:p>
          <a:p>
            <a:pPr lvl="0"/>
            <a:r>
              <a:rPr lang="en-US" dirty="0"/>
              <a:t>House price (</a:t>
            </a:r>
            <a:r>
              <a:rPr lang="en-US" u="sng" dirty="0">
                <a:hlinkClick r:id="rId2"/>
              </a:rPr>
              <a:t>https://www.zolo.ca/toronto-real-estate/neighborhoods</a:t>
            </a:r>
            <a:r>
              <a:rPr lang="en-US" dirty="0"/>
              <a:t>.)</a:t>
            </a:r>
          </a:p>
          <a:p>
            <a:pPr lvl="0"/>
            <a:r>
              <a:rPr lang="en-US" dirty="0"/>
              <a:t>Crime rate and Population Density (</a:t>
            </a:r>
            <a:r>
              <a:rPr lang="en-US" u="sng" dirty="0">
                <a:hlinkClick r:id="rId3"/>
              </a:rPr>
              <a:t>https://opendata.arcgis.com/datasets/af500b5abb7240399853b35a2362d0c0_0.csv?outSR=%7B%22latestWkid%22%3A26717%2C%22wkid%22%3A26717%7D</a:t>
            </a:r>
            <a:r>
              <a:rPr lang="en-US" u="sng" dirty="0"/>
              <a:t>)</a:t>
            </a:r>
            <a:endParaRPr lang="en-US" dirty="0"/>
          </a:p>
          <a:p>
            <a:pPr lvl="0"/>
            <a:r>
              <a:rPr lang="en-US" dirty="0"/>
              <a:t>Nearby venues (</a:t>
            </a:r>
            <a:r>
              <a:rPr lang="en-US" u="sng" dirty="0">
                <a:hlinkClick r:id="rId4"/>
              </a:rPr>
              <a:t>https://foursquare.com/</a:t>
            </a:r>
            <a:r>
              <a:rPr lang="en-US" u="sng" dirty="0"/>
              <a:t>)</a:t>
            </a:r>
            <a:endParaRPr lang="en-US" dirty="0"/>
          </a:p>
          <a:p>
            <a:endParaRPr lang="en-US" dirty="0"/>
          </a:p>
        </p:txBody>
      </p:sp>
    </p:spTree>
    <p:extLst>
      <p:ext uri="{BB962C8B-B14F-4D97-AF65-F5344CB8AC3E}">
        <p14:creationId xmlns:p14="http://schemas.microsoft.com/office/powerpoint/2010/main" val="265158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E3D7-AB54-4677-A878-5D674AD1C7D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0557151-40F4-400F-B5FD-60B6AC744202}"/>
              </a:ext>
            </a:extLst>
          </p:cNvPr>
          <p:cNvSpPr>
            <a:spLocks noGrp="1"/>
          </p:cNvSpPr>
          <p:nvPr>
            <p:ph idx="1"/>
          </p:nvPr>
        </p:nvSpPr>
        <p:spPr>
          <a:xfrm>
            <a:off x="838200" y="4360055"/>
            <a:ext cx="10515600" cy="1816908"/>
          </a:xfrm>
        </p:spPr>
        <p:txBody>
          <a:bodyPr/>
          <a:lstStyle/>
          <a:p>
            <a:r>
              <a:rPr lang="en-US" dirty="0"/>
              <a:t>The figure above is the snapped figure of top 5 data frame after it has been cleaned.</a:t>
            </a:r>
          </a:p>
        </p:txBody>
      </p:sp>
      <p:pic>
        <p:nvPicPr>
          <p:cNvPr id="4" name="Picture 3">
            <a:extLst>
              <a:ext uri="{FF2B5EF4-FFF2-40B4-BE49-F238E27FC236}">
                <a16:creationId xmlns:a16="http://schemas.microsoft.com/office/drawing/2014/main" id="{2BFA7325-4402-415F-9E7A-A8E8C3631D38}"/>
              </a:ext>
            </a:extLst>
          </p:cNvPr>
          <p:cNvPicPr/>
          <p:nvPr/>
        </p:nvPicPr>
        <p:blipFill>
          <a:blip r:embed="rId2"/>
          <a:stretch>
            <a:fillRect/>
          </a:stretch>
        </p:blipFill>
        <p:spPr>
          <a:xfrm>
            <a:off x="1406235" y="1690688"/>
            <a:ext cx="9594274" cy="2401021"/>
          </a:xfrm>
          <a:prstGeom prst="rect">
            <a:avLst/>
          </a:prstGeom>
        </p:spPr>
      </p:pic>
    </p:spTree>
    <p:extLst>
      <p:ext uri="{BB962C8B-B14F-4D97-AF65-F5344CB8AC3E}">
        <p14:creationId xmlns:p14="http://schemas.microsoft.com/office/powerpoint/2010/main" val="397472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BA61-A701-4DC5-B83F-0FFA8F449530}"/>
              </a:ext>
            </a:extLst>
          </p:cNvPr>
          <p:cNvSpPr>
            <a:spLocks noGrp="1"/>
          </p:cNvSpPr>
          <p:nvPr>
            <p:ph type="title"/>
          </p:nvPr>
        </p:nvSpPr>
        <p:spPr/>
        <p:txBody>
          <a:bodyPr/>
          <a:lstStyle/>
          <a:p>
            <a:r>
              <a:rPr lang="en-US" dirty="0"/>
              <a:t>Exploratory data analysis</a:t>
            </a:r>
            <a:br>
              <a:rPr lang="en-US" dirty="0"/>
            </a:br>
            <a:r>
              <a:rPr lang="en-US" sz="3600" dirty="0"/>
              <a:t>Boxplot</a:t>
            </a:r>
            <a:endParaRPr lang="en-US" dirty="0"/>
          </a:p>
        </p:txBody>
      </p:sp>
      <p:sp>
        <p:nvSpPr>
          <p:cNvPr id="3" name="Content Placeholder 2">
            <a:extLst>
              <a:ext uri="{FF2B5EF4-FFF2-40B4-BE49-F238E27FC236}">
                <a16:creationId xmlns:a16="http://schemas.microsoft.com/office/drawing/2014/main" id="{C6ED8FA1-F048-40B8-9C6B-E3952EEE89DD}"/>
              </a:ext>
            </a:extLst>
          </p:cNvPr>
          <p:cNvSpPr>
            <a:spLocks noGrp="1"/>
          </p:cNvSpPr>
          <p:nvPr>
            <p:ph idx="1"/>
          </p:nvPr>
        </p:nvSpPr>
        <p:spPr>
          <a:xfrm>
            <a:off x="838200" y="4322618"/>
            <a:ext cx="10515600" cy="1854345"/>
          </a:xfrm>
        </p:spPr>
        <p:txBody>
          <a:bodyPr/>
          <a:lstStyle/>
          <a:p>
            <a:r>
              <a:rPr lang="en-US" dirty="0"/>
              <a:t>The distributions are right skewed distribution with outliers on the right side of the data.</a:t>
            </a:r>
          </a:p>
          <a:p>
            <a:r>
              <a:rPr lang="en-US" dirty="0"/>
              <a:t>Outliers are removed from the data to better visualize the data in the scatter plot.</a:t>
            </a:r>
          </a:p>
        </p:txBody>
      </p:sp>
      <p:pic>
        <p:nvPicPr>
          <p:cNvPr id="1027" name="Picture 2">
            <a:extLst>
              <a:ext uri="{FF2B5EF4-FFF2-40B4-BE49-F238E27FC236}">
                <a16:creationId xmlns:a16="http://schemas.microsoft.com/office/drawing/2014/main" id="{DA30E983-E654-49D1-841D-203FAE337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9" y="1690688"/>
            <a:ext cx="3916218" cy="22631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3">
            <a:extLst>
              <a:ext uri="{FF2B5EF4-FFF2-40B4-BE49-F238E27FC236}">
                <a16:creationId xmlns:a16="http://schemas.microsoft.com/office/drawing/2014/main" id="{248FF615-2C4C-4DB4-B6BF-7FBBC2B3B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837" y="1690688"/>
            <a:ext cx="3655041" cy="233153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19C27923-7ABD-4D87-B50F-407D73E3F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833" y="1690688"/>
            <a:ext cx="3831863" cy="24592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1035C1E-A857-4236-B0EF-BA4FC6444915}"/>
              </a:ext>
            </a:extLst>
          </p:cNvPr>
          <p:cNvSpPr>
            <a:spLocks noChangeArrowheads="1"/>
          </p:cNvSpPr>
          <p:nvPr/>
        </p:nvSpPr>
        <p:spPr bwMode="auto">
          <a:xfrm>
            <a:off x="665018" y="12334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900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23B1-E823-4788-A49C-F7FF9B328DFE}"/>
              </a:ext>
            </a:extLst>
          </p:cNvPr>
          <p:cNvSpPr>
            <a:spLocks noGrp="1"/>
          </p:cNvSpPr>
          <p:nvPr>
            <p:ph type="title"/>
          </p:nvPr>
        </p:nvSpPr>
        <p:spPr/>
        <p:txBody>
          <a:bodyPr/>
          <a:lstStyle/>
          <a:p>
            <a:r>
              <a:rPr lang="en-US" dirty="0"/>
              <a:t>Exploratory data analysis</a:t>
            </a:r>
            <a:br>
              <a:rPr lang="en-US" dirty="0"/>
            </a:br>
            <a:r>
              <a:rPr lang="en-US" sz="3600" dirty="0"/>
              <a:t>Scatter Plots</a:t>
            </a:r>
            <a:endParaRPr lang="en-US" dirty="0"/>
          </a:p>
        </p:txBody>
      </p:sp>
      <p:sp>
        <p:nvSpPr>
          <p:cNvPr id="3" name="Content Placeholder 2">
            <a:extLst>
              <a:ext uri="{FF2B5EF4-FFF2-40B4-BE49-F238E27FC236}">
                <a16:creationId xmlns:a16="http://schemas.microsoft.com/office/drawing/2014/main" id="{0ED1E889-34D2-4147-8545-17598867B1DB}"/>
              </a:ext>
            </a:extLst>
          </p:cNvPr>
          <p:cNvSpPr>
            <a:spLocks noGrp="1"/>
          </p:cNvSpPr>
          <p:nvPr>
            <p:ph idx="1"/>
          </p:nvPr>
        </p:nvSpPr>
        <p:spPr>
          <a:xfrm>
            <a:off x="838200" y="4494640"/>
            <a:ext cx="10515600" cy="751615"/>
          </a:xfrm>
        </p:spPr>
        <p:txBody>
          <a:bodyPr/>
          <a:lstStyle/>
          <a:p>
            <a:r>
              <a:rPr lang="en-US" dirty="0"/>
              <a:t>There is no clear correlation between the variables.</a:t>
            </a:r>
          </a:p>
        </p:txBody>
      </p:sp>
      <p:pic>
        <p:nvPicPr>
          <p:cNvPr id="17" name="Picture 16">
            <a:extLst>
              <a:ext uri="{FF2B5EF4-FFF2-40B4-BE49-F238E27FC236}">
                <a16:creationId xmlns:a16="http://schemas.microsoft.com/office/drawing/2014/main" id="{BA5209D4-F734-48A4-9343-59A9D6C98916}"/>
              </a:ext>
            </a:extLst>
          </p:cNvPr>
          <p:cNvPicPr/>
          <p:nvPr/>
        </p:nvPicPr>
        <p:blipFill>
          <a:blip r:embed="rId2"/>
          <a:stretch>
            <a:fillRect/>
          </a:stretch>
        </p:blipFill>
        <p:spPr>
          <a:xfrm>
            <a:off x="612947" y="1766599"/>
            <a:ext cx="3681961" cy="2528310"/>
          </a:xfrm>
          <a:prstGeom prst="rect">
            <a:avLst/>
          </a:prstGeom>
        </p:spPr>
      </p:pic>
      <p:pic>
        <p:nvPicPr>
          <p:cNvPr id="18" name="Picture 17">
            <a:extLst>
              <a:ext uri="{FF2B5EF4-FFF2-40B4-BE49-F238E27FC236}">
                <a16:creationId xmlns:a16="http://schemas.microsoft.com/office/drawing/2014/main" id="{4EFE7600-1769-4D82-9B1E-5CBEEAC07E0B}"/>
              </a:ext>
            </a:extLst>
          </p:cNvPr>
          <p:cNvPicPr/>
          <p:nvPr/>
        </p:nvPicPr>
        <p:blipFill>
          <a:blip r:embed="rId3"/>
          <a:stretch>
            <a:fillRect/>
          </a:stretch>
        </p:blipFill>
        <p:spPr>
          <a:xfrm>
            <a:off x="4173450" y="1690687"/>
            <a:ext cx="3501968" cy="2604221"/>
          </a:xfrm>
          <a:prstGeom prst="rect">
            <a:avLst/>
          </a:prstGeom>
        </p:spPr>
      </p:pic>
      <p:pic>
        <p:nvPicPr>
          <p:cNvPr id="19" name="Picture 18">
            <a:extLst>
              <a:ext uri="{FF2B5EF4-FFF2-40B4-BE49-F238E27FC236}">
                <a16:creationId xmlns:a16="http://schemas.microsoft.com/office/drawing/2014/main" id="{E8D90AB7-1A63-4940-AAD8-AA7914CDBB76}"/>
              </a:ext>
            </a:extLst>
          </p:cNvPr>
          <p:cNvPicPr/>
          <p:nvPr/>
        </p:nvPicPr>
        <p:blipFill>
          <a:blip r:embed="rId4"/>
          <a:stretch>
            <a:fillRect/>
          </a:stretch>
        </p:blipFill>
        <p:spPr>
          <a:xfrm>
            <a:off x="7542761" y="1790554"/>
            <a:ext cx="3811039" cy="2604220"/>
          </a:xfrm>
          <a:prstGeom prst="rect">
            <a:avLst/>
          </a:prstGeom>
        </p:spPr>
      </p:pic>
    </p:spTree>
    <p:extLst>
      <p:ext uri="{BB962C8B-B14F-4D97-AF65-F5344CB8AC3E}">
        <p14:creationId xmlns:p14="http://schemas.microsoft.com/office/powerpoint/2010/main" val="361111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FA3F-AEEA-47A1-B75D-1D2B7AC31BA1}"/>
              </a:ext>
            </a:extLst>
          </p:cNvPr>
          <p:cNvSpPr>
            <a:spLocks noGrp="1"/>
          </p:cNvSpPr>
          <p:nvPr>
            <p:ph type="title"/>
          </p:nvPr>
        </p:nvSpPr>
        <p:spPr/>
        <p:txBody>
          <a:bodyPr>
            <a:normAutofit/>
          </a:bodyPr>
          <a:lstStyle/>
          <a:p>
            <a:r>
              <a:rPr lang="en-US" dirty="0"/>
              <a:t>Clustering Analysis I</a:t>
            </a:r>
            <a:br>
              <a:rPr lang="en-US" dirty="0"/>
            </a:br>
            <a:r>
              <a:rPr lang="en-US" sz="3600" dirty="0"/>
              <a:t>Normalize Data</a:t>
            </a:r>
            <a:endParaRPr lang="en-US" dirty="0"/>
          </a:p>
        </p:txBody>
      </p:sp>
      <p:sp>
        <p:nvSpPr>
          <p:cNvPr id="3" name="Content Placeholder 2">
            <a:extLst>
              <a:ext uri="{FF2B5EF4-FFF2-40B4-BE49-F238E27FC236}">
                <a16:creationId xmlns:a16="http://schemas.microsoft.com/office/drawing/2014/main" id="{2A20AB24-D2B7-45C2-8D13-8C0D2DC2FD74}"/>
              </a:ext>
            </a:extLst>
          </p:cNvPr>
          <p:cNvSpPr>
            <a:spLocks noGrp="1"/>
          </p:cNvSpPr>
          <p:nvPr>
            <p:ph idx="1"/>
          </p:nvPr>
        </p:nvSpPr>
        <p:spPr>
          <a:xfrm>
            <a:off x="838200" y="4142077"/>
            <a:ext cx="10515600" cy="2034885"/>
          </a:xfrm>
        </p:spPr>
        <p:txBody>
          <a:bodyPr>
            <a:normAutofit lnSpcReduction="10000"/>
          </a:bodyPr>
          <a:lstStyle/>
          <a:p>
            <a:r>
              <a:rPr lang="en-US" dirty="0"/>
              <a:t>The data is normalized because the scales of the variables are incomparable.</a:t>
            </a:r>
          </a:p>
          <a:p>
            <a:r>
              <a:rPr lang="en-US" dirty="0"/>
              <a:t>Conducting machine learning analysis immediately without normalizing the data may heavily be affected by the house price variable.</a:t>
            </a:r>
          </a:p>
        </p:txBody>
      </p:sp>
      <p:pic>
        <p:nvPicPr>
          <p:cNvPr id="4" name="Picture 3">
            <a:extLst>
              <a:ext uri="{FF2B5EF4-FFF2-40B4-BE49-F238E27FC236}">
                <a16:creationId xmlns:a16="http://schemas.microsoft.com/office/drawing/2014/main" id="{E01EC24E-A773-4AA8-A297-4D0F9A8DCEBE}"/>
              </a:ext>
            </a:extLst>
          </p:cNvPr>
          <p:cNvPicPr/>
          <p:nvPr/>
        </p:nvPicPr>
        <p:blipFill>
          <a:blip r:embed="rId2"/>
          <a:stretch>
            <a:fillRect/>
          </a:stretch>
        </p:blipFill>
        <p:spPr>
          <a:xfrm>
            <a:off x="1138382" y="1768765"/>
            <a:ext cx="10093036" cy="2295235"/>
          </a:xfrm>
          <a:prstGeom prst="rect">
            <a:avLst/>
          </a:prstGeom>
        </p:spPr>
      </p:pic>
    </p:spTree>
    <p:extLst>
      <p:ext uri="{BB962C8B-B14F-4D97-AF65-F5344CB8AC3E}">
        <p14:creationId xmlns:p14="http://schemas.microsoft.com/office/powerpoint/2010/main" val="253964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9092-9442-4D04-A8E7-920A520673D6}"/>
              </a:ext>
            </a:extLst>
          </p:cNvPr>
          <p:cNvSpPr>
            <a:spLocks noGrp="1"/>
          </p:cNvSpPr>
          <p:nvPr>
            <p:ph type="title"/>
          </p:nvPr>
        </p:nvSpPr>
        <p:spPr/>
        <p:txBody>
          <a:bodyPr/>
          <a:lstStyle/>
          <a:p>
            <a:r>
              <a:rPr lang="en-US" dirty="0"/>
              <a:t>Clustering Analysis I</a:t>
            </a:r>
            <a:br>
              <a:rPr lang="en-US" dirty="0"/>
            </a:br>
            <a:r>
              <a:rPr lang="en-US" sz="3600" dirty="0"/>
              <a:t>K-Means Clustering</a:t>
            </a:r>
            <a:endParaRPr lang="en-US" dirty="0"/>
          </a:p>
        </p:txBody>
      </p:sp>
      <p:sp>
        <p:nvSpPr>
          <p:cNvPr id="3" name="Content Placeholder 2">
            <a:extLst>
              <a:ext uri="{FF2B5EF4-FFF2-40B4-BE49-F238E27FC236}">
                <a16:creationId xmlns:a16="http://schemas.microsoft.com/office/drawing/2014/main" id="{6EF1F66E-E248-4A9A-9126-A658299F678F}"/>
              </a:ext>
            </a:extLst>
          </p:cNvPr>
          <p:cNvSpPr>
            <a:spLocks noGrp="1"/>
          </p:cNvSpPr>
          <p:nvPr>
            <p:ph idx="1"/>
          </p:nvPr>
        </p:nvSpPr>
        <p:spPr>
          <a:xfrm>
            <a:off x="838200" y="4655127"/>
            <a:ext cx="10515600" cy="1521835"/>
          </a:xfrm>
        </p:spPr>
        <p:txBody>
          <a:bodyPr/>
          <a:lstStyle/>
          <a:p>
            <a:r>
              <a:rPr lang="en-US" dirty="0"/>
              <a:t>5 clusters</a:t>
            </a:r>
          </a:p>
          <a:p>
            <a:r>
              <a:rPr lang="en-US" dirty="0"/>
              <a:t>Low price, low crime rate, and low population density = Blue Dots</a:t>
            </a:r>
          </a:p>
          <a:p>
            <a:r>
              <a:rPr lang="en-US" dirty="0"/>
              <a:t>Low price, low crime rate, and high population density = Black Dots</a:t>
            </a:r>
          </a:p>
          <a:p>
            <a:endParaRPr lang="en-US" dirty="0"/>
          </a:p>
        </p:txBody>
      </p:sp>
      <p:pic>
        <p:nvPicPr>
          <p:cNvPr id="4" name="Picture 3">
            <a:extLst>
              <a:ext uri="{FF2B5EF4-FFF2-40B4-BE49-F238E27FC236}">
                <a16:creationId xmlns:a16="http://schemas.microsoft.com/office/drawing/2014/main" id="{A981E79F-4128-4D09-BA7C-E6DDD61F759A}"/>
              </a:ext>
            </a:extLst>
          </p:cNvPr>
          <p:cNvPicPr/>
          <p:nvPr/>
        </p:nvPicPr>
        <p:blipFill>
          <a:blip r:embed="rId2"/>
          <a:stretch>
            <a:fillRect/>
          </a:stretch>
        </p:blipFill>
        <p:spPr>
          <a:xfrm>
            <a:off x="1641529" y="1646048"/>
            <a:ext cx="4020361" cy="2842823"/>
          </a:xfrm>
          <a:prstGeom prst="rect">
            <a:avLst/>
          </a:prstGeom>
        </p:spPr>
      </p:pic>
      <p:pic>
        <p:nvPicPr>
          <p:cNvPr id="5" name="Picture 4">
            <a:extLst>
              <a:ext uri="{FF2B5EF4-FFF2-40B4-BE49-F238E27FC236}">
                <a16:creationId xmlns:a16="http://schemas.microsoft.com/office/drawing/2014/main" id="{C8F1B74C-7EF2-409B-A17B-BF48410F29B7}"/>
              </a:ext>
            </a:extLst>
          </p:cNvPr>
          <p:cNvPicPr/>
          <p:nvPr/>
        </p:nvPicPr>
        <p:blipFill>
          <a:blip r:embed="rId3"/>
          <a:stretch>
            <a:fillRect/>
          </a:stretch>
        </p:blipFill>
        <p:spPr>
          <a:xfrm>
            <a:off x="6096000" y="1601411"/>
            <a:ext cx="4195387" cy="2887461"/>
          </a:xfrm>
          <a:prstGeom prst="rect">
            <a:avLst/>
          </a:prstGeom>
        </p:spPr>
      </p:pic>
    </p:spTree>
    <p:extLst>
      <p:ext uri="{BB962C8B-B14F-4D97-AF65-F5344CB8AC3E}">
        <p14:creationId xmlns:p14="http://schemas.microsoft.com/office/powerpoint/2010/main" val="2707371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942</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Final Report Capstone Project Battle of Neighborhoods - Finding New Place to Stay at Toronto, Canada </vt:lpstr>
      <vt:lpstr>Introduction</vt:lpstr>
      <vt:lpstr>Business Problem</vt:lpstr>
      <vt:lpstr>Data</vt:lpstr>
      <vt:lpstr>Data</vt:lpstr>
      <vt:lpstr>Exploratory data analysis Boxplot</vt:lpstr>
      <vt:lpstr>Exploratory data analysis Scatter Plots</vt:lpstr>
      <vt:lpstr>Clustering Analysis I Normalize Data</vt:lpstr>
      <vt:lpstr>Clustering Analysis I K-Means Clustering</vt:lpstr>
      <vt:lpstr>Finding the nearby venues for chosen neighborhoods</vt:lpstr>
      <vt:lpstr>Clustering Analysis II</vt:lpstr>
      <vt:lpstr>Result and Discussion</vt:lpstr>
      <vt:lpstr>Result and Discussion</vt:lpstr>
      <vt:lpstr>Result and Discussion First Cluster</vt:lpstr>
      <vt:lpstr>Result and Discussion Second Cluster</vt:lpstr>
      <vt:lpstr>Result and Discussion Third Cluster</vt:lpstr>
      <vt:lpstr>Result and Discussion Forth and Fifth Cluster</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Capstone Project Battle of Neighborhoods - Finding New Place to Stay at Toronto, Canada</dc:title>
  <dc:creator>Setiawan Setiawan</dc:creator>
  <cp:lastModifiedBy>Setiawan Setiawan</cp:lastModifiedBy>
  <cp:revision>4</cp:revision>
  <dcterms:created xsi:type="dcterms:W3CDTF">2019-12-30T04:39:19Z</dcterms:created>
  <dcterms:modified xsi:type="dcterms:W3CDTF">2019-12-30T05:07:25Z</dcterms:modified>
</cp:coreProperties>
</file>