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erriweather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regular.fntdata"/><Relationship Id="rId11" Type="http://schemas.openxmlformats.org/officeDocument/2006/relationships/slide" Target="slides/slide6.xml"/><Relationship Id="rId22" Type="http://schemas.openxmlformats.org/officeDocument/2006/relationships/font" Target="fonts/Merriweather-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erriweather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0bd44ff02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0bd44ff0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bd44ff02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bd44ff02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0e08daf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0e08da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bd44ff0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bd44ff0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0bd44ff02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0bd44ff0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0bd44ff0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0bd44ff0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bd44ff0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bd44ff0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a7e091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1a7e091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1a7e091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1a7e091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adheshyamkollipara/bank-customer-churn/data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201625"/>
            <a:ext cx="8520600" cy="18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50">
                <a:highlight>
                  <a:srgbClr val="FFFFFF"/>
                </a:highlight>
              </a:rPr>
              <a:t>«</a:t>
            </a:r>
            <a:r>
              <a:rPr b="1" lang="ru" sz="2000">
                <a:latin typeface="Times New Roman"/>
                <a:ea typeface="Times New Roman"/>
                <a:cs typeface="Times New Roman"/>
                <a:sym typeface="Times New Roman"/>
              </a:rPr>
              <a:t>Анализ оттока клиентов банка</a:t>
            </a:r>
            <a:r>
              <a:rPr b="1" lang="ru" sz="1800">
                <a:latin typeface="Times New Roman"/>
                <a:ea typeface="Times New Roman"/>
                <a:cs typeface="Times New Roman"/>
                <a:sym typeface="Times New Roman"/>
              </a:rPr>
              <a:t> (поиск инсайтов, составление рекомендаций стейкхолдерам)</a:t>
            </a:r>
            <a:r>
              <a:rPr b="1" lang="ru" sz="2350">
                <a:highlight>
                  <a:srgbClr val="FFFFFF"/>
                </a:highlight>
              </a:rPr>
              <a:t>»</a:t>
            </a:r>
            <a:endParaRPr b="1" sz="65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477975"/>
            <a:ext cx="8520600" cy="1148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Профессия “Аналитик данных”, DA-114                                                            </a:t>
            </a:r>
            <a:endParaRPr sz="184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Бочериков Александр Сергеевич</a:t>
            </a:r>
            <a:endParaRPr sz="184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4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г. Москва, 2025 года</a:t>
            </a:r>
            <a:endParaRPr sz="184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1481"/>
              <a:buFont typeface="Arial"/>
              <a:buNone/>
            </a:pPr>
            <a:r>
              <a:t/>
            </a:r>
            <a:endParaRPr sz="1350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4327500" cy="51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rgbClr val="31394D"/>
                </a:highlight>
                <a:latin typeface="Roboto"/>
                <a:ea typeface="Roboto"/>
                <a:cs typeface="Roboto"/>
                <a:sym typeface="Roboto"/>
              </a:rPr>
              <a:t>Итог:</a:t>
            </a:r>
            <a:endParaRPr b="1" sz="1200">
              <a:highlight>
                <a:srgbClr val="31394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highlight>
                  <a:srgbClr val="31394D"/>
                </a:highlight>
                <a:latin typeface="Roboto"/>
                <a:ea typeface="Roboto"/>
                <a:cs typeface="Roboto"/>
                <a:sym typeface="Roboto"/>
              </a:rPr>
              <a:t>возраст ушедших клиентов сосредоточен 38-51 год</a:t>
            </a:r>
            <a:endParaRPr sz="1200">
              <a:highlight>
                <a:srgbClr val="31394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highlight>
                  <a:srgbClr val="31394D"/>
                </a:highlight>
                <a:latin typeface="Roboto"/>
                <a:ea typeface="Roboto"/>
                <a:cs typeface="Roboto"/>
                <a:sym typeface="Roboto"/>
              </a:rPr>
              <a:t>баланс ушедших клиентов больше</a:t>
            </a:r>
            <a:endParaRPr sz="1200">
              <a:highlight>
                <a:srgbClr val="31394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highlight>
                  <a:srgbClr val="31394D"/>
                </a:highlight>
                <a:latin typeface="Roboto"/>
                <a:ea typeface="Roboto"/>
                <a:cs typeface="Roboto"/>
                <a:sym typeface="Roboto"/>
              </a:rPr>
              <a:t>неактивные пользователи чаще уходят</a:t>
            </a:r>
            <a:endParaRPr sz="1200">
              <a:highlight>
                <a:srgbClr val="31394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highlight>
                  <a:srgbClr val="31394D"/>
                </a:highlight>
                <a:latin typeface="Roboto"/>
                <a:ea typeface="Roboto"/>
                <a:cs typeface="Roboto"/>
                <a:sym typeface="Roboto"/>
              </a:rPr>
              <a:t>у ушедших клиентов большое кол-во жалоб</a:t>
            </a:r>
            <a:endParaRPr sz="1200">
              <a:highlight>
                <a:srgbClr val="31394D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Roboto"/>
              <a:buChar char="●"/>
            </a:pPr>
            <a:r>
              <a:rPr lang="ru" sz="1200">
                <a:highlight>
                  <a:srgbClr val="31394D"/>
                </a:highlight>
                <a:latin typeface="Roboto"/>
                <a:ea typeface="Roboto"/>
                <a:cs typeface="Roboto"/>
                <a:sym typeface="Roboto"/>
              </a:rPr>
              <a:t>чем меньше услуг использует клиент, тем больше увеличивается отток клиентов</a:t>
            </a:r>
            <a:endParaRPr sz="1200">
              <a:highlight>
                <a:srgbClr val="31394D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4327600" y="0"/>
            <a:ext cx="48165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1F1F1F"/>
                </a:solidFill>
                <a:highlight>
                  <a:srgbClr val="FFFFFF"/>
                </a:highlight>
              </a:rPr>
              <a:t>Вывод:</a:t>
            </a:r>
            <a:endParaRPr b="1"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обратить на клиентов от 38 - 51 года, проработать индивидуальный подход, обрабатывать все жалобы.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проработать качество обслуживания, условия обслуживания, а также программы лояльности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мониторить рынок услуг, делать специальные предложения клиентам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предоставление дополнительных услуг и сервисов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организация мероприятий и акций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ru" sz="1200">
                <a:solidFill>
                  <a:srgbClr val="1F1F1F"/>
                </a:solidFill>
                <a:highlight>
                  <a:srgbClr val="FFFFFF"/>
                </a:highlight>
              </a:rPr>
              <a:t>клиенты с 0 счетом убедить их в надежности банка, предоставить хорошие условия по вкладам, получать отзывы от клиентов,обеспечить качественное обслуживание. Проработать ожидания клиента, на этом строить предложения клиенту.</a:t>
            </a:r>
            <a:endParaRPr sz="1200">
              <a:solidFill>
                <a:srgbClr val="1F1F1F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Цели проекта:</a:t>
            </a:r>
            <a:endParaRPr b="1" sz="1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latin typeface="Times New Roman"/>
                <a:ea typeface="Times New Roman"/>
                <a:cs typeface="Times New Roman"/>
                <a:sym typeface="Times New Roman"/>
              </a:rPr>
              <a:t>Произвести анализ клиентов склонных уходить из банка, найти ключевые данные которые взаимосвязаны с оттоком клиентов, построить модель линейной регрессии. Дать рекомендации различным бизнес-направлениям банка,  </a:t>
            </a:r>
            <a:r>
              <a:rPr lang="ru" sz="13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300">
                <a:highlight>
                  <a:srgbClr val="31394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подразделения сопровождения клиента.</a:t>
            </a:r>
            <a:endParaRPr sz="1400">
              <a:highlight>
                <a:srgbClr val="31394D"/>
              </a:highlight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Бизнес-Задачи: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Выяснить основные причины оттока клиентов.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Найти сегменты клиентов, </a:t>
            </a: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которые в 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наибольшей степени склонны уходить из банка</a:t>
            </a:r>
            <a:endParaRPr sz="1400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Определить, какие факторы чаще всего служат причиной потери клиентов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Для исследования был взят датасет “</a:t>
            </a:r>
            <a:r>
              <a:rPr b="1" lang="ru" sz="1400" u="sng">
                <a:solidFill>
                  <a:srgbClr val="1155CC"/>
                </a:solidFill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Bank Customer Churn</a:t>
            </a:r>
            <a:r>
              <a:rPr lang="ru" sz="14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” со статистикой клиентов банка </a:t>
            </a:r>
            <a:endParaRPr sz="1400">
              <a:highlight>
                <a:schemeClr val="dk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387325" y="252975"/>
            <a:ext cx="4625100" cy="48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 исходного датасета и типов данных</a:t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Имя Столбца - </a:t>
            </a:r>
            <a:r>
              <a:rPr b="1" lang="ru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- Тип данных</a:t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RowNumber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-  номер строки - 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CustomerId ID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клиента -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Surname 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фамилия клиента - object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CreditScore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кредитный рейтинг -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Geography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местоположение  - object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Gender 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 пол клиента - object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возраст клиента -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Tenure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сколько лет клиент пользуется услугами банка -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баланс на счетах клиента в банке - float64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NumOfProducts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количество услуг банка, которые приобрел клиент -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HasCrCard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есть ли у клиента кредитная карта (1 — да, 0 — нет) -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IsActiveMember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есть ли у клиента статус активного клиента банка (1 — да, 0 — нет) - 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EstimatedSalary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предполагаемая заработная плата клиента - float64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Exited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статус лояльности (1 — ушедший клиент, 0 — лояльный клиент)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Complain -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у клиента есть жалоба или нет (1 — есть, 0 — нет) -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Satisfaction Score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оценка, предоставляемая клиентом за разрешение его жалобы  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 Type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тип карты, которой владеет клиент - object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Points Earned</a:t>
            </a: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баллы, заработанные клиентом за использование кредитной карты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ru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int64</a:t>
            </a: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422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0" y="3861000"/>
            <a:ext cx="8976000" cy="128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chemeClr val="lt1"/>
                </a:solidFill>
                <a:highlight>
                  <a:srgbClr val="31394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большая часть людей </a:t>
            </a:r>
            <a:r>
              <a:rPr b="1" lang="ru" sz="1600">
                <a:solidFill>
                  <a:schemeClr val="lt1"/>
                </a:solidFill>
                <a:highlight>
                  <a:srgbClr val="31394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сосредоточена в возрасте 35 - </a:t>
            </a:r>
            <a:r>
              <a:rPr b="1" lang="ru" sz="1600">
                <a:solidFill>
                  <a:schemeClr val="lt1"/>
                </a:solidFill>
                <a:highlight>
                  <a:srgbClr val="31394D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51</a:t>
            </a:r>
            <a:endParaRPr>
              <a:solidFill>
                <a:schemeClr val="lt1"/>
              </a:solidFill>
              <a:highlight>
                <a:srgbClr val="31394D"/>
              </a:highlight>
            </a:endParaRPr>
          </a:p>
        </p:txBody>
      </p:sp>
      <p:pic>
        <p:nvPicPr>
          <p:cNvPr id="83" name="Google Shape;83;p16" title="загруженное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875" y="384000"/>
            <a:ext cx="8404676" cy="36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0" y="0"/>
            <a:ext cx="9144000" cy="3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45720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Гистограмма пользователей по возрасту  которые ушли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0"/>
            <a:ext cx="8520600" cy="5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Arial"/>
                <a:ea typeface="Arial"/>
                <a:cs typeface="Arial"/>
                <a:sym typeface="Arial"/>
              </a:rPr>
              <a:t>Баланс клиентов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565550" y="4094000"/>
            <a:ext cx="85206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1F1F1F"/>
                </a:solidFill>
              </a:rPr>
              <a:t>на графиках видно что большое кол-во людей с нулевым балансом на счете. Доля ушедших клиентов </a:t>
            </a:r>
            <a:r>
              <a:rPr lang="ru">
                <a:solidFill>
                  <a:srgbClr val="1F1F1F"/>
                </a:solidFill>
              </a:rPr>
              <a:t>составляет</a:t>
            </a:r>
            <a:r>
              <a:rPr lang="ru">
                <a:solidFill>
                  <a:srgbClr val="1F1F1F"/>
                </a:solidFill>
              </a:rPr>
              <a:t> 20% а баланс 32% говорит о том что у ушедших клиентов было больше средств на счетах.</a:t>
            </a:r>
            <a:endParaRPr>
              <a:solidFill>
                <a:srgbClr val="1F1F1F"/>
              </a:solidFill>
            </a:endParaRPr>
          </a:p>
        </p:txBody>
      </p:sp>
      <p:sp>
        <p:nvSpPr>
          <p:cNvPr id="91" name="Google Shape;91;p17"/>
          <p:cNvSpPr txBox="1"/>
          <p:nvPr>
            <p:ph idx="2" type="body"/>
          </p:nvPr>
        </p:nvSpPr>
        <p:spPr>
          <a:xfrm>
            <a:off x="5187750" y="2260775"/>
            <a:ext cx="3875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 title="загруженное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4500"/>
            <a:ext cx="9143999" cy="36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4525"/>
            <a:ext cx="85206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Влияние статуса клиента и наличия жалоб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0" y="3972375"/>
            <a:ext cx="39999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на графике видно что неактивные пользователи чаще уходят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5144100" y="3972375"/>
            <a:ext cx="3999900" cy="11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большое кол-во жалоб у клиентов которые ушли из банка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18" title="загруженное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2797"/>
            <a:ext cx="4762024" cy="3188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 title="загруженное 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2025" y="732800"/>
            <a:ext cx="4381976" cy="32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Arial"/>
                <a:ea typeface="Arial"/>
                <a:cs typeface="Arial"/>
                <a:sym typeface="Arial"/>
              </a:rPr>
              <a:t>Отток клиентов от числа </a:t>
            </a:r>
            <a:r>
              <a:rPr lang="ru" sz="2200">
                <a:latin typeface="Arial"/>
                <a:ea typeface="Arial"/>
                <a:cs typeface="Arial"/>
                <a:sym typeface="Arial"/>
              </a:rPr>
              <a:t>приобретенных</a:t>
            </a:r>
            <a:r>
              <a:rPr lang="ru" sz="2200">
                <a:latin typeface="Arial"/>
                <a:ea typeface="Arial"/>
                <a:cs typeface="Arial"/>
                <a:sym typeface="Arial"/>
              </a:rPr>
              <a:t> услуг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0" y="1374550"/>
            <a:ext cx="3059100" cy="33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чем меньше услуг использует клиент, тем больше увеличивается отток клиентов</a:t>
            </a:r>
            <a:r>
              <a:rPr lang="ru" sz="1400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7681300" y="1505700"/>
            <a:ext cx="11511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 title="загруженное 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650" y="1287658"/>
            <a:ext cx="6145349" cy="3809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192950"/>
            <a:ext cx="3127500" cy="103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highlight>
                  <a:srgbClr val="31394D"/>
                </a:highlight>
                <a:latin typeface="Arial"/>
                <a:ea typeface="Arial"/>
                <a:cs typeface="Arial"/>
                <a:sym typeface="Arial"/>
              </a:rPr>
              <a:t>Корреляционная диаграмма</a:t>
            </a:r>
            <a:endParaRPr b="1" sz="1550">
              <a:highlight>
                <a:srgbClr val="31394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50">
                <a:highlight>
                  <a:srgbClr val="31394D"/>
                </a:highlight>
                <a:latin typeface="Arial"/>
                <a:ea typeface="Arial"/>
                <a:cs typeface="Arial"/>
                <a:sym typeface="Arial"/>
              </a:rPr>
              <a:t>направление связи между ушедшим клиентом</a:t>
            </a:r>
            <a:endParaRPr b="1" sz="1450">
              <a:highlight>
                <a:srgbClr val="31394D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357175"/>
            <a:ext cx="3127500" cy="33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ru" sz="1400">
                <a:solidFill>
                  <a:schemeClr val="lt1"/>
                </a:solidFill>
                <a:highlight>
                  <a:srgbClr val="31394D"/>
                </a:highlight>
                <a:latin typeface="Arial"/>
                <a:ea typeface="Arial"/>
                <a:cs typeface="Arial"/>
                <a:sym typeface="Arial"/>
              </a:rPr>
              <a:t>возраст </a:t>
            </a:r>
            <a:endParaRPr sz="1400">
              <a:solidFill>
                <a:schemeClr val="lt1"/>
              </a:solidFill>
              <a:highlight>
                <a:srgbClr val="31394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ru" sz="1400">
                <a:solidFill>
                  <a:schemeClr val="lt1"/>
                </a:solidFill>
                <a:highlight>
                  <a:srgbClr val="31394D"/>
                </a:highlight>
                <a:latin typeface="Arial"/>
                <a:ea typeface="Arial"/>
                <a:cs typeface="Arial"/>
                <a:sym typeface="Arial"/>
              </a:rPr>
              <a:t>баланс клиента </a:t>
            </a:r>
            <a:endParaRPr sz="1400">
              <a:solidFill>
                <a:schemeClr val="lt1"/>
              </a:solidFill>
              <a:highlight>
                <a:srgbClr val="31394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ru" sz="1400">
                <a:solidFill>
                  <a:schemeClr val="lt1"/>
                </a:solidFill>
                <a:highlight>
                  <a:srgbClr val="31394D"/>
                </a:highlight>
                <a:latin typeface="Arial"/>
                <a:ea typeface="Arial"/>
                <a:cs typeface="Arial"/>
                <a:sym typeface="Arial"/>
              </a:rPr>
              <a:t>статус активного клиента</a:t>
            </a:r>
            <a:endParaRPr sz="1400">
              <a:solidFill>
                <a:schemeClr val="lt1"/>
              </a:solidFill>
              <a:highlight>
                <a:srgbClr val="31394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ru" sz="1400">
                <a:solidFill>
                  <a:schemeClr val="lt1"/>
                </a:solidFill>
                <a:highlight>
                  <a:srgbClr val="31394D"/>
                </a:highlight>
                <a:latin typeface="Arial"/>
                <a:ea typeface="Arial"/>
                <a:cs typeface="Arial"/>
                <a:sym typeface="Arial"/>
              </a:rPr>
              <a:t>жалобы клиента</a:t>
            </a:r>
            <a:endParaRPr sz="1400">
              <a:solidFill>
                <a:schemeClr val="lt1"/>
              </a:solidFill>
              <a:highlight>
                <a:srgbClr val="31394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-"/>
            </a:pPr>
            <a:r>
              <a:rPr lang="ru" sz="1400">
                <a:solidFill>
                  <a:schemeClr val="lt1"/>
                </a:solidFill>
                <a:highlight>
                  <a:srgbClr val="31394D"/>
                </a:highlight>
                <a:latin typeface="Arial"/>
                <a:ea typeface="Arial"/>
                <a:cs typeface="Arial"/>
                <a:sym typeface="Arial"/>
              </a:rPr>
              <a:t>кол-во услуг в банке</a:t>
            </a:r>
            <a:endParaRPr sz="1400">
              <a:solidFill>
                <a:schemeClr val="lt1"/>
              </a:solidFill>
              <a:highlight>
                <a:srgbClr val="31394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0" title="загруженное 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250" y="0"/>
            <a:ext cx="53877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latin typeface="Arial"/>
                <a:ea typeface="Arial"/>
                <a:cs typeface="Arial"/>
                <a:sym typeface="Arial"/>
              </a:rPr>
              <a:t>Построение модели логистической регрессии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latin typeface="Arial"/>
                <a:ea typeface="Arial"/>
                <a:cs typeface="Arial"/>
                <a:sym typeface="Arial"/>
              </a:rPr>
              <a:t>	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ru" sz="1411">
                <a:latin typeface="Times New Roman"/>
                <a:ea typeface="Times New Roman"/>
                <a:cs typeface="Times New Roman"/>
                <a:sym typeface="Times New Roman"/>
              </a:rPr>
              <a:t>Цель регрессии заключается в предсказании значение одной переменной ‘Exited’ на основе переменных 'Age', 'Tenure', 'Balance', 'NumOfProducts', 'IsActiveMember', 'EstimatedSalary'.</a:t>
            </a:r>
            <a:endParaRPr sz="1411"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Оценка качества прогнозной модели</a:t>
            </a:r>
            <a:endParaRPr b="1"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Прогноз результатов тестового набора и вычисление точности показывают хорошую точность самой модели. Коэффициентом детерминации тестовой выборки и главной выборки схожи это нам говорит что выборка репрезентативна. коэффициентом детерминации 0,8 указывает на приемлемую точность модели.</a:t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Вывод:</a:t>
            </a:r>
            <a:r>
              <a:rPr lang="ru" sz="14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Логистическая модель показала себя хорошо поэтому на основе ее можно предсказывать переменную 'Exited</a:t>
            </a:r>
            <a:r>
              <a:rPr lang="ru" sz="1400">
                <a:solidFill>
                  <a:srgbClr val="1F1F1F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'.</a:t>
            </a:r>
            <a:endParaRPr sz="16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Создали переменную с признаками и переменную результирующую  данные переменные разделили на тестовую выборку (20%) и главную выборку (80%).</a:t>
            </a:r>
            <a:endParaRPr sz="131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ru" sz="13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Обучили модель логистической регрессии </a:t>
            </a:r>
            <a:endParaRPr sz="1679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