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FFFF"/>
    <a:srgbClr val="C55A11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200" d="100"/>
          <a:sy n="200" d="100"/>
        </p:scale>
        <p:origin x="21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27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31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21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24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37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96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28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91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24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62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74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C26D8-D98F-4A91-AFE7-5EF4FA3FDDA5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45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image" Target="../media/image27.png"/><Relationship Id="rId4" Type="http://schemas.openxmlformats.org/officeDocument/2006/relationships/image" Target="../media/image210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249551" y="7471160"/>
                <a:ext cx="6086480" cy="1810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,0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,0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,0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ja-JP" alt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ja-JP" alt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ja-JP" alt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1200" i="1" dirty="0">
                  <a:latin typeface="Cambria Math" panose="02040503050406030204" pitchFamily="18" charset="0"/>
                  <a:ea typeface="UD デジタル 教科書体 NK-R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51" y="7471160"/>
                <a:ext cx="6086480" cy="18108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93B299F-61B5-473F-98AA-F29ACFEF9092}"/>
              </a:ext>
            </a:extLst>
          </p:cNvPr>
          <p:cNvSpPr txBox="1"/>
          <p:nvPr/>
        </p:nvSpPr>
        <p:spPr>
          <a:xfrm>
            <a:off x="66633" y="0"/>
            <a:ext cx="356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Definitions of vectors and scalars</a:t>
            </a:r>
            <a:endParaRPr kumimoji="1" lang="ja-JP" altLang="en-US" sz="14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93B299F-61B5-473F-98AA-F29ACFEF9092}"/>
              </a:ext>
            </a:extLst>
          </p:cNvPr>
          <p:cNvSpPr txBox="1"/>
          <p:nvPr/>
        </p:nvSpPr>
        <p:spPr>
          <a:xfrm>
            <a:off x="66633" y="7113677"/>
            <a:ext cx="356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Eigen values/vectors equation</a:t>
            </a:r>
            <a:endParaRPr kumimoji="1" lang="ja-JP" altLang="en-US" sz="14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/>
              <p:cNvSpPr/>
              <p:nvPr/>
            </p:nvSpPr>
            <p:spPr>
              <a:xfrm>
                <a:off x="3774546" y="8475781"/>
                <a:ext cx="2694834" cy="13490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47675" indent="-447675">
                  <a:lnSpc>
                    <a:spcPts val="14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ja-JP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altLang="ja-JP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p>
                    </m:sSubSup>
                  </m:oMath>
                </a14:m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Crystal potential for elastic scattering</a:t>
                </a:r>
              </a:p>
              <a:p>
                <a:pPr marL="447675" indent="-447675">
                  <a:lnSpc>
                    <a:spcPts val="1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n-US" altLang="ja-JP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Imaginary (absorption) potential for thermal diffuse scattering</a:t>
                </a:r>
              </a:p>
              <a:p>
                <a:pPr marL="447675" indent="-447675">
                  <a:lnSpc>
                    <a:spcPts val="1400"/>
                  </a:lnSpc>
                </a:pPr>
                <a14:m>
                  <m:oMath xmlns:m="http://schemas.openxmlformats.org/officeDocument/2006/math">
                    <m:r>
                      <a:rPr lang="en-US" altLang="ja-JP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ja-JP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Defined in above figure</a:t>
                </a:r>
              </a:p>
              <a:p>
                <a:pPr marL="447675" indent="-447675">
                  <a:lnSpc>
                    <a:spcPts val="14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d>
                          <m:dPr>
                            <m:ctrlPr>
                              <a:rPr lang="en-US" altLang="ja-JP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</a:t>
                </a:r>
                <a:r>
                  <a:rPr kumimoji="1" lang="en-US" altLang="ja-JP" sz="11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 </a:t>
                </a:r>
                <a:r>
                  <a:rPr kumimoji="1" lang="en-US" altLang="ja-JP" sz="1100" baseline="30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ja-JP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value</a:t>
                </a:r>
              </a:p>
              <a:p>
                <a:pPr marL="447675" indent="-447675">
                  <a:lnSpc>
                    <a:spcPts val="14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ja-JP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1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sz="11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b>
                      <m:sup>
                        <m:d>
                          <m:dPr>
                            <m:ctrlPr>
                              <a:rPr lang="en-US" altLang="ja-JP" sz="11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100" b="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</m:oMath>
                </a14:m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</a:t>
                </a:r>
                <a:r>
                  <a:rPr kumimoji="1" lang="en-US" altLang="ja-JP" sz="11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 </a:t>
                </a:r>
                <a:r>
                  <a:rPr kumimoji="1" lang="en-US" altLang="ja-JP" sz="1100" baseline="30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ja-JP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vectors</a:t>
                </a:r>
              </a:p>
            </p:txBody>
          </p:sp>
        </mc:Choice>
        <mc:Fallback xmlns=""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546" y="8475781"/>
                <a:ext cx="2694834" cy="1349087"/>
              </a:xfrm>
              <a:prstGeom prst="rect">
                <a:avLst/>
              </a:prstGeom>
              <a:blipFill>
                <a:blip r:embed="rId3"/>
                <a:stretch>
                  <a:fillRect t="-450" b="-18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グループ化 3"/>
          <p:cNvGrpSpPr/>
          <p:nvPr/>
        </p:nvGrpSpPr>
        <p:grpSpPr>
          <a:xfrm>
            <a:off x="297640" y="383370"/>
            <a:ext cx="4500573" cy="2965397"/>
            <a:chOff x="297640" y="383370"/>
            <a:chExt cx="4500573" cy="2965397"/>
          </a:xfrm>
        </p:grpSpPr>
        <p:sp>
          <p:nvSpPr>
            <p:cNvPr id="2" name="フリーフォーム 1"/>
            <p:cNvSpPr/>
            <p:nvPr/>
          </p:nvSpPr>
          <p:spPr>
            <a:xfrm>
              <a:off x="628650" y="2886073"/>
              <a:ext cx="2419350" cy="333507"/>
            </a:xfrm>
            <a:custGeom>
              <a:avLst/>
              <a:gdLst>
                <a:gd name="connsiteX0" fmla="*/ 0 w 2419350"/>
                <a:gd name="connsiteY0" fmla="*/ 33338 h 338282"/>
                <a:gd name="connsiteX1" fmla="*/ 1166813 w 2419350"/>
                <a:gd name="connsiteY1" fmla="*/ 338138 h 338282"/>
                <a:gd name="connsiteX2" fmla="*/ 2419350 w 2419350"/>
                <a:gd name="connsiteY2" fmla="*/ 0 h 338282"/>
                <a:gd name="connsiteX0" fmla="*/ 0 w 2419350"/>
                <a:gd name="connsiteY0" fmla="*/ 33338 h 335903"/>
                <a:gd name="connsiteX1" fmla="*/ 1176338 w 2419350"/>
                <a:gd name="connsiteY1" fmla="*/ 335756 h 335903"/>
                <a:gd name="connsiteX2" fmla="*/ 2419350 w 2419350"/>
                <a:gd name="connsiteY2" fmla="*/ 0 h 335903"/>
                <a:gd name="connsiteX0" fmla="*/ 0 w 2419350"/>
                <a:gd name="connsiteY0" fmla="*/ 33338 h 335903"/>
                <a:gd name="connsiteX1" fmla="*/ 1176338 w 2419350"/>
                <a:gd name="connsiteY1" fmla="*/ 335756 h 335903"/>
                <a:gd name="connsiteX2" fmla="*/ 2419350 w 2419350"/>
                <a:gd name="connsiteY2" fmla="*/ 0 h 335903"/>
                <a:gd name="connsiteX0" fmla="*/ 0 w 2419350"/>
                <a:gd name="connsiteY0" fmla="*/ 33338 h 335903"/>
                <a:gd name="connsiteX1" fmla="*/ 1176338 w 2419350"/>
                <a:gd name="connsiteY1" fmla="*/ 335756 h 335903"/>
                <a:gd name="connsiteX2" fmla="*/ 2419350 w 2419350"/>
                <a:gd name="connsiteY2" fmla="*/ 0 h 335903"/>
                <a:gd name="connsiteX0" fmla="*/ 0 w 2419350"/>
                <a:gd name="connsiteY0" fmla="*/ 33338 h 335903"/>
                <a:gd name="connsiteX1" fmla="*/ 1176338 w 2419350"/>
                <a:gd name="connsiteY1" fmla="*/ 335756 h 335903"/>
                <a:gd name="connsiteX2" fmla="*/ 2419350 w 2419350"/>
                <a:gd name="connsiteY2" fmla="*/ 0 h 335903"/>
                <a:gd name="connsiteX0" fmla="*/ 0 w 2419350"/>
                <a:gd name="connsiteY0" fmla="*/ 33338 h 335898"/>
                <a:gd name="connsiteX1" fmla="*/ 1176338 w 2419350"/>
                <a:gd name="connsiteY1" fmla="*/ 335756 h 335898"/>
                <a:gd name="connsiteX2" fmla="*/ 2419350 w 2419350"/>
                <a:gd name="connsiteY2" fmla="*/ 0 h 335898"/>
                <a:gd name="connsiteX0" fmla="*/ 0 w 2419350"/>
                <a:gd name="connsiteY0" fmla="*/ 33338 h 333518"/>
                <a:gd name="connsiteX1" fmla="*/ 1176338 w 2419350"/>
                <a:gd name="connsiteY1" fmla="*/ 333374 h 333518"/>
                <a:gd name="connsiteX2" fmla="*/ 2419350 w 2419350"/>
                <a:gd name="connsiteY2" fmla="*/ 0 h 333518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07"/>
                <a:gd name="connsiteX1" fmla="*/ 1176338 w 2419350"/>
                <a:gd name="connsiteY1" fmla="*/ 333374 h 333507"/>
                <a:gd name="connsiteX2" fmla="*/ 2419350 w 2419350"/>
                <a:gd name="connsiteY2" fmla="*/ 0 h 33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9350" h="333507">
                  <a:moveTo>
                    <a:pt x="0" y="33338"/>
                  </a:moveTo>
                  <a:cubicBezTo>
                    <a:pt x="236538" y="169466"/>
                    <a:pt x="744538" y="338930"/>
                    <a:pt x="1176338" y="333374"/>
                  </a:cubicBezTo>
                  <a:cubicBezTo>
                    <a:pt x="1608138" y="327818"/>
                    <a:pt x="2073275" y="202010"/>
                    <a:pt x="241935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/>
            <p:cNvCxnSpPr/>
            <p:nvPr/>
          </p:nvCxnSpPr>
          <p:spPr>
            <a:xfrm>
              <a:off x="2881306" y="2783501"/>
              <a:ext cx="3698" cy="189900"/>
            </a:xfrm>
            <a:prstGeom prst="straightConnector1">
              <a:avLst/>
            </a:prstGeom>
            <a:ln w="12700">
              <a:solidFill>
                <a:srgbClr val="00CC00"/>
              </a:solidFill>
              <a:prstDash val="sysDot"/>
              <a:headEnd type="triangl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 flipH="1" flipV="1">
              <a:off x="1737589" y="607715"/>
              <a:ext cx="54948" cy="943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1794466" y="1529810"/>
              <a:ext cx="0" cy="167390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 flipV="1">
              <a:off x="2881297" y="729192"/>
              <a:ext cx="0" cy="1986351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sysDot"/>
              <a:headEnd type="triangl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805520" y="724774"/>
              <a:ext cx="0" cy="2269542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677998" y="720459"/>
              <a:ext cx="2346235" cy="0"/>
            </a:xfrm>
            <a:prstGeom prst="line">
              <a:avLst/>
            </a:prstGeom>
            <a:ln w="12700">
              <a:solidFill>
                <a:srgbClr val="E44C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楕円 22"/>
            <p:cNvSpPr/>
            <p:nvPr/>
          </p:nvSpPr>
          <p:spPr>
            <a:xfrm>
              <a:off x="2851779" y="2730729"/>
              <a:ext cx="59035" cy="59035"/>
            </a:xfrm>
            <a:prstGeom prst="ellipse">
              <a:avLst/>
            </a:prstGeom>
            <a:solidFill>
              <a:srgbClr val="0066FF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/>
                <p:cNvSpPr txBox="1"/>
                <p:nvPr/>
              </p:nvSpPr>
              <p:spPr>
                <a:xfrm>
                  <a:off x="891044" y="2724652"/>
                  <a:ext cx="1797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ja-JP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" name="テキスト ボックス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44" y="2724652"/>
                  <a:ext cx="17979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3333" b="-22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線矢印コネクタ 24"/>
            <p:cNvCxnSpPr/>
            <p:nvPr/>
          </p:nvCxnSpPr>
          <p:spPr>
            <a:xfrm flipH="1">
              <a:off x="827710" y="724774"/>
              <a:ext cx="975092" cy="1422095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/>
                <p:cNvSpPr txBox="1"/>
                <p:nvPr/>
              </p:nvSpPr>
              <p:spPr>
                <a:xfrm>
                  <a:off x="2781752" y="2973401"/>
                  <a:ext cx="184153" cy="1997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i="1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sz="1200" i="1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ja-JP" altLang="en-US" sz="1200" dirty="0">
                    <a:solidFill>
                      <a:srgbClr val="00CC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" name="テキスト ボックス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752" y="2973401"/>
                  <a:ext cx="184153" cy="199735"/>
                </a:xfrm>
                <a:prstGeom prst="rect">
                  <a:avLst/>
                </a:prstGeom>
                <a:blipFill>
                  <a:blip r:embed="rId5"/>
                  <a:stretch>
                    <a:fillRect l="-19355" r="-6452" b="-2121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/>
                <p:cNvSpPr txBox="1"/>
                <p:nvPr/>
              </p:nvSpPr>
              <p:spPr>
                <a:xfrm>
                  <a:off x="2647793" y="1136437"/>
                  <a:ext cx="144835" cy="3534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i="1">
                                <a:solidFill>
                                  <a:srgbClr val="BF9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srgbClr val="BF9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ja-JP" i="1">
                                        <a:solidFill>
                                          <a:srgbClr val="BF9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solidFill>
                                          <a:srgbClr val="BF9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solidFill>
                                          <a:srgbClr val="BF9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srgbClr val="BF9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ja-JP" altLang="en-US" dirty="0">
                    <a:solidFill>
                      <a:srgbClr val="BF9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" name="テキスト ボックス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7793" y="1136437"/>
                  <a:ext cx="144835" cy="353430"/>
                </a:xfrm>
                <a:prstGeom prst="rect">
                  <a:avLst/>
                </a:prstGeom>
                <a:blipFill>
                  <a:blip r:embed="rId6"/>
                  <a:stretch>
                    <a:fillRect l="-37500" r="-66667" b="-1724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949086" y="2082226"/>
                  <a:ext cx="175433" cy="3077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acc>
                              <m:accPr>
                                <m:chr m:val="⃑"/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</m:box>
                      </m:oMath>
                    </m:oMathPara>
                  </a14:m>
                  <a:endParaRPr lang="ja-JP" altLang="en-US" sz="20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" name="テキスト ボックス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086" y="2082226"/>
                  <a:ext cx="175433" cy="307776"/>
                </a:xfrm>
                <a:prstGeom prst="rect">
                  <a:avLst/>
                </a:prstGeom>
                <a:blipFill>
                  <a:blip r:embed="rId7"/>
                  <a:stretch>
                    <a:fillRect l="-21429" r="-25000" b="-4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/>
                <p:cNvSpPr txBox="1"/>
                <p:nvPr/>
              </p:nvSpPr>
              <p:spPr>
                <a:xfrm>
                  <a:off x="897130" y="1164248"/>
                  <a:ext cx="453393" cy="3077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sz="2000" i="1">
                                <a:solidFill>
                                  <a:srgbClr val="A6A6A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sSub>
                              <m:sSubPr>
                                <m:ctrlPr>
                                  <a:rPr lang="en-US" altLang="ja-JP" sz="2000" i="1">
                                    <a:solidFill>
                                      <a:srgbClr val="A6A6A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ja-JP" sz="2000" i="1">
                                        <a:solidFill>
                                          <a:srgbClr val="A6A6A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2000" i="1">
                                        <a:solidFill>
                                          <a:srgbClr val="A6A6A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ja-JP" sz="2000" i="1">
                                    <a:solidFill>
                                      <a:srgbClr val="A6A6A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𝑣𝑎𝑐</m:t>
                                </m:r>
                              </m:sub>
                            </m:sSub>
                          </m:e>
                        </m:box>
                      </m:oMath>
                    </m:oMathPara>
                  </a14:m>
                  <a:endParaRPr lang="ja-JP" altLang="en-US" sz="2000" dirty="0">
                    <a:solidFill>
                      <a:srgbClr val="A6A6A6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9" name="テキスト ボックス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130" y="1164248"/>
                  <a:ext cx="453393" cy="307776"/>
                </a:xfrm>
                <a:prstGeom prst="rect">
                  <a:avLst/>
                </a:prstGeom>
                <a:blipFill>
                  <a:blip r:embed="rId8"/>
                  <a:stretch>
                    <a:fillRect l="-8000" b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線矢印コネクタ 29"/>
            <p:cNvCxnSpPr/>
            <p:nvPr/>
          </p:nvCxnSpPr>
          <p:spPr>
            <a:xfrm flipV="1">
              <a:off x="810445" y="2768523"/>
              <a:ext cx="2032144" cy="227055"/>
            </a:xfrm>
            <a:prstGeom prst="straightConnector1">
              <a:avLst/>
            </a:prstGeom>
            <a:ln w="12700">
              <a:solidFill>
                <a:srgbClr val="0066FF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/>
                <p:cNvSpPr txBox="1"/>
                <p:nvPr/>
              </p:nvSpPr>
              <p:spPr>
                <a:xfrm>
                  <a:off x="2145581" y="2565704"/>
                  <a:ext cx="164789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acc>
                              <m:accPr>
                                <m:chr m:val="⃑"/>
                                <m:ctrlPr>
                                  <a:rPr lang="en-US" altLang="ja-JP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box>
                      </m:oMath>
                    </m:oMathPara>
                  </a14:m>
                  <a:endParaRPr lang="ja-JP" altLang="en-US" dirty="0">
                    <a:solidFill>
                      <a:srgbClr val="0066FF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テキスト ボックス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581" y="2565704"/>
                  <a:ext cx="16478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5926" r="-18519" b="-1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矢印コネクタ 31"/>
            <p:cNvCxnSpPr/>
            <p:nvPr/>
          </p:nvCxnSpPr>
          <p:spPr>
            <a:xfrm>
              <a:off x="3203045" y="536102"/>
              <a:ext cx="41469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>
              <a:off x="3210716" y="743885"/>
              <a:ext cx="39180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/>
                <p:cNvSpPr txBox="1"/>
                <p:nvPr/>
              </p:nvSpPr>
              <p:spPr>
                <a:xfrm>
                  <a:off x="1983959" y="2004976"/>
                  <a:ext cx="60063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i="1">
                                <a:solidFill>
                                  <a:srgbClr val="1F4E7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acc>
                              <m:accPr>
                                <m:chr m:val="⃑"/>
                                <m:ctrlPr>
                                  <a:rPr lang="en-US" altLang="ja-JP" i="1">
                                    <a:solidFill>
                                      <a:srgbClr val="1F4E7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solidFill>
                                      <a:srgbClr val="1F4E7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  <m:r>
                              <a:rPr lang="en-US" altLang="ja-JP" i="1">
                                <a:solidFill>
                                  <a:srgbClr val="1F4E7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</m:t>
                            </m:r>
                            <m:acc>
                              <m:accPr>
                                <m:chr m:val="⃑"/>
                                <m:ctrlPr>
                                  <a:rPr lang="en-US" altLang="ja-JP" i="1">
                                    <a:solidFill>
                                      <a:srgbClr val="1F4E7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solidFill>
                                      <a:srgbClr val="1F4E7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box>
                      </m:oMath>
                    </m:oMathPara>
                  </a14:m>
                  <a:endParaRPr lang="ja-JP" altLang="en-US" dirty="0">
                    <a:solidFill>
                      <a:srgbClr val="1F4E79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4" name="テキスト ボックス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959" y="2004976"/>
                  <a:ext cx="600638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1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テキスト ボックス 34"/>
            <p:cNvSpPr txBox="1"/>
            <p:nvPr/>
          </p:nvSpPr>
          <p:spPr>
            <a:xfrm>
              <a:off x="3571671" y="598578"/>
              <a:ext cx="807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Scalar</a:t>
              </a:r>
              <a:endParaRPr lang="ja-JP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3571671" y="387504"/>
              <a:ext cx="6056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Vector</a:t>
              </a:r>
              <a:endParaRPr lang="ja-JP" altLang="en-US" sz="1200" dirty="0">
                <a:latin typeface="Cambria Math" panose="02040503050406030204" pitchFamily="18" charset="0"/>
              </a:endParaRPr>
            </a:p>
          </p:txBody>
        </p:sp>
        <p:cxnSp>
          <p:nvCxnSpPr>
            <p:cNvPr id="37" name="直線コネクタ 36"/>
            <p:cNvCxnSpPr/>
            <p:nvPr/>
          </p:nvCxnSpPr>
          <p:spPr>
            <a:xfrm>
              <a:off x="1811002" y="732973"/>
              <a:ext cx="1058076" cy="1990139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soli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楕円 37"/>
            <p:cNvSpPr/>
            <p:nvPr/>
          </p:nvSpPr>
          <p:spPr>
            <a:xfrm flipV="1">
              <a:off x="776003" y="2967141"/>
              <a:ext cx="59035" cy="590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テキスト ボックス 38"/>
                <p:cNvSpPr txBox="1"/>
                <p:nvPr/>
              </p:nvSpPr>
              <p:spPr>
                <a:xfrm>
                  <a:off x="3210716" y="1688156"/>
                  <a:ext cx="1398588" cy="4797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47042">
                    <a:tabLst>
                      <a:tab pos="147042" algn="l"/>
                    </a:tabLs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defTabSz="147042">
                    <a:tabLst>
                      <a:tab pos="147042" algn="l"/>
                    </a:tabLst>
                  </a:pPr>
                  <a:r>
                    <a:rPr lang="en-US" altLang="ja-JP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⃑"/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</m:t>
                      </m:r>
                      <m:acc>
                        <m:accPr>
                          <m:chr m:val="⃑"/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9" name="テキスト ボックス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0716" y="1688156"/>
                  <a:ext cx="1398588" cy="479747"/>
                </a:xfrm>
                <a:prstGeom prst="rect">
                  <a:avLst/>
                </a:prstGeom>
                <a:blipFill>
                  <a:blip r:embed="rId11"/>
                  <a:stretch>
                    <a:fillRect l="-4803" r="-3930" b="-1392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3210716" y="2925606"/>
                  <a:ext cx="746486" cy="2034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47042">
                    <a:tabLst>
                      <a:tab pos="147042" algn="l"/>
                    </a:tabLs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ja-JP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ja-JP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  <m:r>
                          <a:rPr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ja-JP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0716" y="2925606"/>
                  <a:ext cx="746486" cy="203454"/>
                </a:xfrm>
                <a:prstGeom prst="rect">
                  <a:avLst/>
                </a:prstGeom>
                <a:blipFill>
                  <a:blip r:embed="rId12"/>
                  <a:stretch>
                    <a:fillRect l="-7377" t="-9091" b="-2121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テキスト ボックス 40"/>
            <p:cNvSpPr txBox="1"/>
            <p:nvPr/>
          </p:nvSpPr>
          <p:spPr>
            <a:xfrm>
              <a:off x="297640" y="383370"/>
              <a:ext cx="196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Center of Ewald sphere</a:t>
              </a:r>
              <a:endParaRPr lang="ja-JP" altLang="en-US" sz="1200" dirty="0">
                <a:latin typeface="Cambria Math" panose="02040503050406030204" pitchFamily="18" charset="0"/>
              </a:endParaRPr>
            </a:p>
          </p:txBody>
        </p:sp>
        <p:cxnSp>
          <p:nvCxnSpPr>
            <p:cNvPr id="42" name="直線矢印コネクタ 41"/>
            <p:cNvCxnSpPr/>
            <p:nvPr/>
          </p:nvCxnSpPr>
          <p:spPr>
            <a:xfrm flipH="1">
              <a:off x="810445" y="1512924"/>
              <a:ext cx="989162" cy="1468566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/>
            <p:nvPr/>
          </p:nvCxnSpPr>
          <p:spPr>
            <a:xfrm flipV="1">
              <a:off x="1797557" y="720461"/>
              <a:ext cx="0" cy="804761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prstDash val="sysDot"/>
              <a:headEnd type="triangl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/>
                <p:cNvSpPr txBox="1"/>
                <p:nvPr/>
              </p:nvSpPr>
              <p:spPr>
                <a:xfrm>
                  <a:off x="1337937" y="2195681"/>
                  <a:ext cx="262187" cy="3184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sz="2000" i="1">
                                <a:solidFill>
                                  <a:srgbClr val="C55A1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acc>
                              <m:accPr>
                                <m:chr m:val="⃑"/>
                                <m:ctrlPr>
                                  <a:rPr lang="en-US" altLang="ja-JP" sz="2000" i="1">
                                    <a:solidFill>
                                      <a:srgbClr val="C55A1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altLang="ja-JP" sz="2000" i="1">
                                        <a:solidFill>
                                          <a:srgbClr val="C55A1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000" i="1">
                                        <a:solidFill>
                                          <a:srgbClr val="C55A1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ja-JP" sz="2000" i="1">
                                        <a:solidFill>
                                          <a:srgbClr val="C55A1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acc>
                          </m:e>
                        </m:box>
                      </m:oMath>
                    </m:oMathPara>
                  </a14:m>
                  <a:endParaRPr lang="ja-JP" altLang="en-US" sz="2000" dirty="0">
                    <a:solidFill>
                      <a:srgbClr val="C55A1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" name="テキスト ボックス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7937" y="2195681"/>
                  <a:ext cx="262187" cy="318484"/>
                </a:xfrm>
                <a:prstGeom prst="rect">
                  <a:avLst/>
                </a:prstGeom>
                <a:blipFill>
                  <a:blip r:embed="rId13"/>
                  <a:stretch>
                    <a:fillRect l="-13953" r="-16279" b="-192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/>
                <p:cNvSpPr txBox="1"/>
                <p:nvPr/>
              </p:nvSpPr>
              <p:spPr>
                <a:xfrm>
                  <a:off x="1794193" y="1066805"/>
                  <a:ext cx="153568" cy="18466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sz="1200" i="1">
                                <a:solidFill>
                                  <a:srgbClr val="C55A1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sSup>
                              <m:sSupPr>
                                <m:ctrlPr>
                                  <a:rPr lang="en-US" altLang="ja-JP" sz="1200" i="1">
                                    <a:solidFill>
                                      <a:srgbClr val="C55A1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sz="1200" i="1">
                                    <a:solidFill>
                                      <a:srgbClr val="C55A1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ja-JP" sz="1200" i="1">
                                    <a:solidFill>
                                      <a:srgbClr val="C55A1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box>
                      </m:oMath>
                    </m:oMathPara>
                  </a14:m>
                  <a:endParaRPr lang="ja-JP" altLang="en-US" sz="1200" dirty="0">
                    <a:solidFill>
                      <a:srgbClr val="C55A1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5" name="テキスト ボックス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4193" y="1066805"/>
                  <a:ext cx="153568" cy="184667"/>
                </a:xfrm>
                <a:prstGeom prst="rect">
                  <a:avLst/>
                </a:prstGeom>
                <a:blipFill>
                  <a:blip r:embed="rId14"/>
                  <a:stretch>
                    <a:fillRect l="-15385" r="-11538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テキスト ボックス 45"/>
            <p:cNvSpPr txBox="1"/>
            <p:nvPr/>
          </p:nvSpPr>
          <p:spPr>
            <a:xfrm>
              <a:off x="297640" y="3071768"/>
              <a:ext cx="13818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Ewald sphere</a:t>
              </a:r>
              <a:endParaRPr lang="ja-JP" altLang="en-US" sz="1200" dirty="0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テキスト ボックス 46"/>
                <p:cNvSpPr txBox="1"/>
                <p:nvPr/>
              </p:nvSpPr>
              <p:spPr>
                <a:xfrm>
                  <a:off x="3210716" y="2283978"/>
                  <a:ext cx="1496243" cy="5472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47042">
                    <a:tabLst>
                      <a:tab pos="147042" algn="l"/>
                    </a:tabLs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2</m:t>
                                    </m:r>
                                  </m:sup>
                                </m:sSubSup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rad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7" name="テキスト ボックス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0716" y="2283978"/>
                  <a:ext cx="1496243" cy="547265"/>
                </a:xfrm>
                <a:prstGeom prst="rect">
                  <a:avLst/>
                </a:prstGeom>
                <a:blipFill>
                  <a:blip r:embed="rId15"/>
                  <a:stretch>
                    <a:fillRect l="-40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線矢印コネクタ 47"/>
            <p:cNvCxnSpPr/>
            <p:nvPr/>
          </p:nvCxnSpPr>
          <p:spPr>
            <a:xfrm flipH="1">
              <a:off x="821561" y="720459"/>
              <a:ext cx="987285" cy="22628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楕円 48"/>
            <p:cNvSpPr/>
            <p:nvPr/>
          </p:nvSpPr>
          <p:spPr>
            <a:xfrm flipV="1">
              <a:off x="1767525" y="681141"/>
              <a:ext cx="59035" cy="590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2170468" y="504883"/>
              <a:ext cx="855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solidFill>
                    <a:srgbClr val="E44CD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Surface</a:t>
              </a:r>
              <a:endParaRPr lang="ja-JP" altLang="en-US" sz="1200" dirty="0">
                <a:solidFill>
                  <a:srgbClr val="E44CD2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/>
                <p:cNvSpPr txBox="1"/>
                <p:nvPr/>
              </p:nvSpPr>
              <p:spPr>
                <a:xfrm>
                  <a:off x="3210716" y="1376770"/>
                  <a:ext cx="1050608" cy="2312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47042">
                    <a:tabLst>
                      <a:tab pos="147042" algn="l"/>
                    </a:tabLs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  <m:acc>
                          <m:accPr>
                            <m:chr m:val="⃑"/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⃑"/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1" name="テキスト ボックス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0716" y="1376770"/>
                  <a:ext cx="1050608" cy="231282"/>
                </a:xfrm>
                <a:prstGeom prst="rect">
                  <a:avLst/>
                </a:prstGeom>
                <a:blipFill>
                  <a:blip r:embed="rId16"/>
                  <a:stretch>
                    <a:fillRect l="-5233" r="-11047" b="-236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テキスト ボックス 51"/>
            <p:cNvSpPr txBox="1"/>
            <p:nvPr/>
          </p:nvSpPr>
          <p:spPr>
            <a:xfrm>
              <a:off x="3191865" y="3071144"/>
              <a:ext cx="1606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(Evaluation function)</a:t>
              </a:r>
              <a:endParaRPr lang="ja-JP" altLang="en-US" sz="1200" dirty="0">
                <a:latin typeface="Cambria Math" panose="02040503050406030204" pitchFamily="18" charset="0"/>
              </a:endParaRPr>
            </a:p>
          </p:txBody>
        </p:sp>
        <p:cxnSp>
          <p:nvCxnSpPr>
            <p:cNvPr id="53" name="直線矢印コネクタ 52"/>
            <p:cNvCxnSpPr/>
            <p:nvPr/>
          </p:nvCxnSpPr>
          <p:spPr>
            <a:xfrm>
              <a:off x="2314712" y="719747"/>
              <a:ext cx="0" cy="312620"/>
            </a:xfrm>
            <a:prstGeom prst="straightConnector1">
              <a:avLst/>
            </a:prstGeom>
            <a:ln w="12700">
              <a:solidFill>
                <a:srgbClr val="E44CD2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テキスト ボックス 53"/>
            <p:cNvSpPr txBox="1"/>
            <p:nvPr/>
          </p:nvSpPr>
          <p:spPr>
            <a:xfrm>
              <a:off x="2360970" y="845830"/>
              <a:ext cx="65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endParaRPr lang="ja-JP" altLang="en-US" sz="1100" dirty="0">
                <a:solidFill>
                  <a:srgbClr val="E44CD2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/>
                <p:cNvSpPr txBox="1"/>
                <p:nvPr/>
              </p:nvSpPr>
              <p:spPr>
                <a:xfrm>
                  <a:off x="2376593" y="697265"/>
                  <a:ext cx="16318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i="1">
                                <a:solidFill>
                                  <a:srgbClr val="E44CD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acc>
                              <m:accPr>
                                <m:chr m:val="⃑"/>
                                <m:ctrlPr>
                                  <a:rPr lang="en-US" altLang="ja-JP" i="1">
                                    <a:solidFill>
                                      <a:srgbClr val="E44CD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solidFill>
                                      <a:srgbClr val="E44CD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</m:box>
                      </m:oMath>
                    </m:oMathPara>
                  </a14:m>
                  <a:endParaRPr lang="ja-JP" altLang="en-US" dirty="0">
                    <a:solidFill>
                      <a:srgbClr val="E44CD2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5" name="テキスト ボックス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6593" y="697265"/>
                  <a:ext cx="163186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4815" r="-740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正方形/長方形 56"/>
                <p:cNvSpPr/>
                <p:nvPr/>
              </p:nvSpPr>
              <p:spPr>
                <a:xfrm>
                  <a:off x="3191865" y="1012523"/>
                  <a:ext cx="1606348" cy="346249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ts val="144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altLang="ja-JP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Unit</m:t>
                        </m:r>
                        <m: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vector</m:t>
                        </m:r>
                        <m: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normal</m:t>
                        </m:r>
                        <m: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>
                    <a:lnSpc>
                      <a:spcPts val="1300"/>
                    </a:lnSpc>
                  </a:pPr>
                  <a:r>
                    <a:rPr lang="ja-JP" altLang="en-US" sz="1200" dirty="0">
                      <a:ea typeface="Cambria Math" panose="02040503050406030204" pitchFamily="18" charset="0"/>
                    </a:rPr>
                    <a:t>　</a:t>
                  </a:r>
                  <a14:m>
                    <m:oMath xmlns:m="http://schemas.openxmlformats.org/officeDocument/2006/math">
                      <m:r>
                        <a:rPr lang="ja-JP" altLang="en-US" sz="1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to</m:t>
                      </m:r>
                      <m: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surface</m:t>
                      </m:r>
                    </m:oMath>
                  </a14:m>
                  <a:endParaRPr lang="ja-JP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7" name="正方形/長方形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1865" y="1012523"/>
                  <a:ext cx="1606348" cy="346249"/>
                </a:xfrm>
                <a:prstGeom prst="rect">
                  <a:avLst/>
                </a:prstGeom>
                <a:blipFill>
                  <a:blip r:embed="rId18"/>
                  <a:stretch>
                    <a:fillRect l="-2662" b="-701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603187" y="6494943"/>
                <a:ext cx="5127053" cy="547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𝐤</m:t>
                                      </m:r>
                                    </m:e>
                                    <m:sup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  <m:sup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ja-JP" altLang="en-US" sz="1400" i="1" dirty="0">
                  <a:latin typeface="Cambria Math" panose="02040503050406030204" pitchFamily="18" charset="0"/>
                  <a:ea typeface="UD デジタル 教科書体 NK-R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87" y="6494943"/>
                <a:ext cx="5127053" cy="547394"/>
              </a:xfrm>
              <a:prstGeom prst="rect">
                <a:avLst/>
              </a:prstGeom>
              <a:blipFill>
                <a:blip r:embed="rId19"/>
                <a:stretch>
                  <a:fillRect t="-137778" b="-19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93B299F-61B5-473F-98AA-F29ACFEF9092}"/>
              </a:ext>
            </a:extLst>
          </p:cNvPr>
          <p:cNvSpPr txBox="1"/>
          <p:nvPr/>
        </p:nvSpPr>
        <p:spPr>
          <a:xfrm>
            <a:off x="66633" y="6240525"/>
            <a:ext cx="356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Bethe’s dynamical equation</a:t>
            </a:r>
            <a:endParaRPr kumimoji="1" lang="ja-JP" altLang="en-US" sz="14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3910010" y="5683029"/>
            <a:ext cx="282098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/>
            <a:r>
              <a:rPr lang="en-US" altLang="ja-JP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u(</a:t>
            </a:r>
            <a:r>
              <a:rPr lang="en-US" altLang="ja-JP" sz="1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ja-JP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) : Periodic function with the same periodicity as the crystal lattice</a:t>
            </a:r>
          </a:p>
          <a:p>
            <a:pPr marL="361950" indent="-361950"/>
            <a:r>
              <a:rPr lang="en-US" altLang="ja-JP" sz="1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ja-JP" sz="1100" b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(j)</a:t>
            </a:r>
            <a:r>
              <a:rPr lang="en-US" altLang="ja-JP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:  </a:t>
            </a:r>
            <a:r>
              <a:rPr lang="en-US" altLang="ja-JP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altLang="ja-JP" sz="1100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ja-JP" altLang="en-US" sz="1100" dirty="0">
                <a:latin typeface="Cambria Math" panose="02040503050406030204" pitchFamily="18" charset="0"/>
                <a:ea typeface="UD デジタル 教科書体 NK-R" panose="02020400000000000000" pitchFamily="18" charset="-128"/>
              </a:rPr>
              <a:t> </a:t>
            </a:r>
            <a:r>
              <a:rPr lang="en-US" altLang="ja-JP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Bloch wave vector</a:t>
            </a:r>
            <a:endParaRPr lang="en-US" altLang="ja-JP" sz="11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正方形/長方形 62"/>
              <p:cNvSpPr/>
              <p:nvPr/>
            </p:nvSpPr>
            <p:spPr>
              <a:xfrm>
                <a:off x="520404" y="5285503"/>
                <a:ext cx="3782767" cy="37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altLang="ja-JP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𝛹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𝐤</m:t>
                              </m:r>
                            </m:e>
                            <m:sup>
                              <m:r>
                                <a:rPr lang="en-US" altLang="ja-JP" sz="16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16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en-US" altLang="ja-JP" sz="16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ja-JP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m:rPr>
                          <m:brk m:alnAt="7"/>
                        </m:rP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ja-JP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𝐤</m:t>
                          </m:r>
                        </m:e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ja-JP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ja-JP" sz="16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𝐫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正方形/長方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04" y="5285503"/>
                <a:ext cx="3782767" cy="370294"/>
              </a:xfrm>
              <a:prstGeom prst="rect">
                <a:avLst/>
              </a:prstGeom>
              <a:blipFill>
                <a:blip r:embed="rId2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/>
              <p:cNvSpPr/>
              <p:nvPr/>
            </p:nvSpPr>
            <p:spPr>
              <a:xfrm>
                <a:off x="520404" y="3815019"/>
                <a:ext cx="4544449" cy="731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16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l-GR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𝛹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𝑣𝑎𝑐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ja-JP" sz="16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𝐠</m:t>
                                  </m:r>
                                  <m:r>
                                    <a:rPr lang="en-US" altLang="ja-JP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ja-JP" sz="16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𝐫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l-GR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𝛹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正方形/長方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04" y="3815019"/>
                <a:ext cx="4544449" cy="73186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テキスト ボックス 64"/>
          <p:cNvSpPr txBox="1"/>
          <p:nvPr/>
        </p:nvSpPr>
        <p:spPr>
          <a:xfrm>
            <a:off x="66633" y="5028799"/>
            <a:ext cx="167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latin typeface="Cambria Math" panose="02040503050406030204" pitchFamily="18" charset="0"/>
                <a:ea typeface="UD デジタル 教科書体 NK-R" panose="02020400000000000000" pitchFamily="18" charset="-128"/>
              </a:rPr>
              <a:t>Bloch’s theorem</a:t>
            </a:r>
            <a:endParaRPr lang="ja-JP" altLang="en-US" sz="1400" b="1" dirty="0">
              <a:latin typeface="Cambria Math" panose="02040503050406030204" pitchFamily="18" charset="0"/>
              <a:ea typeface="UD デジタル 教科書体 NK-R" panose="02020400000000000000" pitchFamily="18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6633" y="3539031"/>
            <a:ext cx="3657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Schrödinger's equation </a:t>
            </a:r>
            <a:endParaRPr lang="ja-JP" altLang="en-US" sz="1400" b="1" dirty="0">
              <a:latin typeface="Cambria Math" panose="02040503050406030204" pitchFamily="18" charset="0"/>
              <a:ea typeface="UD デジタル 教科書体 NK-R" panose="02020400000000000000" pitchFamily="1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正方形/長方形 66"/>
              <p:cNvSpPr/>
              <p:nvPr/>
            </p:nvSpPr>
            <p:spPr>
              <a:xfrm>
                <a:off x="3571672" y="4546886"/>
                <a:ext cx="2969018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𝑣𝑎𝑐</m:t>
                        </m:r>
                      </m:sub>
                    </m:sSub>
                  </m:oMath>
                </a14:m>
                <a:r>
                  <a:rPr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Wavenumber of electron in vacuum</a:t>
                </a:r>
              </a:p>
              <a:p>
                <a:r>
                  <a:rPr lang="en-US" altLang="ja-JP" sz="11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en-US" altLang="ja-JP" sz="1100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Fourier component of potential</a:t>
                </a:r>
                <a:endParaRPr lang="en-US" altLang="ja-JP" sz="11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7" name="正方形/長方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672" y="4546886"/>
                <a:ext cx="2969018" cy="430887"/>
              </a:xfrm>
              <a:prstGeom prst="rect">
                <a:avLst/>
              </a:prstGeom>
              <a:blipFill>
                <a:blip r:embed="rId22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338131" y="4624476"/>
                <a:ext cx="21268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</m:d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[−2</m:t>
                          </m:r>
                          <m:r>
                            <a:rPr lang="ja-JP" alt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ja-JP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𝐔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𝐠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31" y="4624476"/>
                <a:ext cx="2126864" cy="307777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603565" y="4963574"/>
                <a:ext cx="5836364" cy="9530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0850" indent="-4508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4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400" b="1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altLang="ja-JP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400" b="1"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en-US" altLang="ja-JP" sz="14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400" b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65" y="4963574"/>
                <a:ext cx="5836364" cy="9530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603565" y="6075567"/>
                <a:ext cx="4232569" cy="785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1400" b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65" y="6075567"/>
                <a:ext cx="4232569" cy="785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466578" y="827494"/>
                <a:ext cx="6389438" cy="1050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1 </m:t>
                          </m:r>
                        </m:num>
                        <m:den>
                          <m:r>
                            <a:rPr lang="ja-JP" alt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ja-JP" sz="1400" b="1">
                                      <a:latin typeface="Cambria Math" panose="02040503050406030204" pitchFamily="18" charset="0"/>
                                    </a:rPr>
                                    <m:t>𝐠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altLang="ja-JP" sz="1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  <m:sub>
                                      <m:r>
                                        <a:rPr lang="en-US" altLang="ja-JP" sz="14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𝐤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𝐠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ja-JP" sz="1400" dirty="0"/>
              </a:p>
              <a:p>
                <a:pPr marL="20181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00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4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[−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>
                              <m:fPr>
                                <m:type m:val="lin"/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b="1">
                                            <a:latin typeface="Cambria Math" panose="02040503050406030204" pitchFamily="18" charset="0"/>
                                          </a:rPr>
                                          <m:t>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nary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00" dirty="0"/>
                  <a:t> </a:t>
                </a:r>
              </a:p>
              <a:p>
                <a:pPr marL="20181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00" b="1">
                            <a:latin typeface="Cambria Math" panose="02040503050406030204" pitchFamily="18" charset="0"/>
                          </a:rPr>
                          <m:t>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4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[−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f>
                          <m:fPr>
                            <m:type m:val="lin"/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400" b="1">
                                        <a:latin typeface="Cambria Math" panose="02040503050406030204" pitchFamily="18" charset="0"/>
                                      </a:rPr>
                                      <m:t>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00" dirty="0"/>
                  <a:t>	</a:t>
                </a:r>
                <a:endParaRPr lang="ja-JP" altLang="en-US" sz="14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" y="827494"/>
                <a:ext cx="6389438" cy="1050480"/>
              </a:xfrm>
              <a:prstGeom prst="rect">
                <a:avLst/>
              </a:prstGeom>
              <a:blipFill>
                <a:blip r:embed="rId5"/>
                <a:stretch>
                  <a:fillRect t="-68023" b="-56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4131923" y="205162"/>
                <a:ext cx="2462203" cy="344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50912" indent="-150912"/>
                <a:r>
                  <a:rPr lang="ja-JP" altLang="en-US" sz="788" dirty="0"/>
                  <a:t>注</a:t>
                </a:r>
                <a:r>
                  <a:rPr lang="en-US" altLang="ja-JP" sz="788" dirty="0"/>
                  <a:t>: ReciPro</a:t>
                </a:r>
                <a:r>
                  <a:rPr lang="ja-JP" altLang="en-US" sz="788" dirty="0"/>
                  <a:t>の</a:t>
                </a:r>
                <a:r>
                  <a:rPr lang="en-US" altLang="ja-JP" sz="788" dirty="0"/>
                  <a:t>Details</a:t>
                </a:r>
                <a:r>
                  <a:rPr lang="ja-JP" altLang="en-US" sz="788" dirty="0"/>
                  <a:t>で表示されるテーブル中の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788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ja-JP" sz="788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altLang="ja-JP" sz="788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ja-JP" altLang="en-US" sz="788" dirty="0"/>
                  <a:t>は、相対論補正項</a:t>
                </a:r>
                <a14:m>
                  <m:oMath xmlns:m="http://schemas.openxmlformats.org/officeDocument/2006/math">
                    <m:r>
                      <a:rPr lang="ja-JP" altLang="en-US" sz="788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ja-JP" altLang="en-US" sz="788" dirty="0"/>
                  <a:t>を掛ける前の数値</a:t>
                </a:r>
                <a:r>
                  <a:rPr lang="en-US" altLang="ja-JP" sz="788" dirty="0"/>
                  <a:t>.</a:t>
                </a: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923" y="205162"/>
                <a:ext cx="2462203" cy="344966"/>
              </a:xfrm>
              <a:prstGeom prst="rect">
                <a:avLst/>
              </a:prstGeom>
              <a:blipFill>
                <a:blip r:embed="rId6"/>
                <a:stretch>
                  <a:fillRect r="-2970" b="-53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/>
          <p:cNvSpPr txBox="1"/>
          <p:nvPr/>
        </p:nvSpPr>
        <p:spPr>
          <a:xfrm>
            <a:off x="98866" y="207535"/>
            <a:ext cx="3680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potential (complex crystal </a:t>
            </a:r>
            <a:r>
              <a:rPr lang="en-US" altLang="ja-JP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potential)</a:t>
            </a:r>
            <a:endParaRPr lang="ja-JP" altLang="en-US" sz="1400" b="1" dirty="0">
              <a:latin typeface="Cambria Math" panose="02040503050406030204" pitchFamily="18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8866" y="4322177"/>
            <a:ext cx="1742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Debye-Waller factor</a:t>
            </a:r>
            <a:endParaRPr lang="ja-JP" altLang="en-US" sz="1400" b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C3D60CF7-8BBD-4DFB-B720-76B64AC0993C}"/>
                  </a:ext>
                </a:extLst>
              </p:cNvPr>
              <p:cNvSpPr/>
              <p:nvPr/>
            </p:nvSpPr>
            <p:spPr>
              <a:xfrm>
                <a:off x="252640" y="7539835"/>
                <a:ext cx="6400573" cy="21712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400" i="1" kern="100" smtClean="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aln/>
                        </m:rPr>
                        <a:rPr lang="en-US" altLang="ja-JP" sz="1400" kern="100" smtClean="0">
                          <a:latin typeface="Cambria Math" panose="020405030504060302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400" i="1" kern="10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i="1" kern="10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ja-JP" alt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1" i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e>
                            <m:sub>
                              <m:r>
                                <a:rPr lang="en-US" altLang="ja-JP" sz="1400" b="1" i="0" smtClean="0">
                                  <a:latin typeface="Cambria Math" panose="02040503050406030204" pitchFamily="18" charset="0"/>
                                </a:rPr>
                                <m:t>𝐯𝐚𝐜</m:t>
                              </m:r>
                            </m:sub>
                          </m:sSub>
                          <m:r>
                            <a:rPr lang="en-US" altLang="ja-JP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sz="1400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altLang="ja-JP" sz="1400" i="1" kern="10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400" i="1" kern="10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1400" i="1" kern="100" dirty="0">
                  <a:latin typeface="Cambria Math" panose="020405030504060302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  <a:p>
                <a:r>
                  <a:rPr lang="en-US" altLang="ja-JP" sz="1400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sz="14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ctrlPr>
                          <a:rPr lang="en-US" altLang="ja-JP" sz="1400" i="1" kern="100">
                            <a:latin typeface="Cambria Math" panose="020405030504060302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 kern="100">
                                <a:latin typeface="Cambria Math" panose="02040503050406030204" pitchFamily="18" charset="0"/>
                                <a:ea typeface="ＭＳ 明朝" panose="02020609040205080304" pitchFamily="17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ja-JP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i="1" kern="100">
                                          <a:latin typeface="Cambria Math" panose="02040503050406030204" pitchFamily="18" charset="0"/>
                                          <a:ea typeface="ＭＳ 明朝" panose="02020609040205080304" pitchFamily="17" charset="-128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ja-JP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i="1" kern="100">
                                          <a:latin typeface="Cambria Math" panose="02040503050406030204" pitchFamily="18" charset="0"/>
                                          <a:ea typeface="ＭＳ 明朝" panose="02020609040205080304" pitchFamily="17" charset="-128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ja-JP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i="1" kern="100">
                                          <a:latin typeface="Cambria Math" panose="02040503050406030204" pitchFamily="18" charset="0"/>
                                          <a:ea typeface="ＭＳ 明朝" panose="02020609040205080304" pitchFamily="17" charset="-128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⋱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ja-JP" sz="1400" i="1" kern="100">
                            <a:latin typeface="Cambria Math" panose="020405030504060302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 kern="100">
                                <a:latin typeface="Cambria Math" panose="02040503050406030204" pitchFamily="18" charset="0"/>
                                <a:ea typeface="ＭＳ 明朝" panose="02020609040205080304" pitchFamily="17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ja-JP" sz="1400" dirty="0"/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C3D60CF7-8BBD-4DFB-B720-76B64AC09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40" y="7539835"/>
                <a:ext cx="6400573" cy="21712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93B299F-61B5-473F-98AA-F29ACFEF9092}"/>
              </a:ext>
            </a:extLst>
          </p:cNvPr>
          <p:cNvSpPr txBox="1"/>
          <p:nvPr/>
        </p:nvSpPr>
        <p:spPr>
          <a:xfrm>
            <a:off x="98866" y="7262469"/>
            <a:ext cx="493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representation of transmission coefficient </a:t>
            </a:r>
            <a:r>
              <a:rPr kumimoji="1" lang="en-US" altLang="ja-JP" sz="1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ja-JP" sz="1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ja-JP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ja-JP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/>
              <p:cNvSpPr/>
              <p:nvPr/>
            </p:nvSpPr>
            <p:spPr>
              <a:xfrm>
                <a:off x="4705580" y="8884991"/>
                <a:ext cx="2081275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800"/>
                  </a:lnSpc>
                </a:pPr>
                <a14:m>
                  <m:oMath xmlns:m="http://schemas.openxmlformats.org/officeDocument/2006/math">
                    <m:r>
                      <a:rPr lang="ja-JP" altLang="en-US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weighting coefficients</a:t>
                </a:r>
              </a:p>
              <a:p>
                <a:pPr>
                  <a:lnSpc>
                    <a:spcPts val="1800"/>
                  </a:lnSpc>
                </a:pP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Specimen thickness</a:t>
                </a:r>
              </a:p>
            </p:txBody>
          </p:sp>
        </mc:Choice>
        <mc:Fallback xmlns=""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580" y="8884991"/>
                <a:ext cx="2081275" cy="553998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/>
          <p:cNvSpPr/>
          <p:nvPr/>
        </p:nvSpPr>
        <p:spPr>
          <a:xfrm>
            <a:off x="252640" y="611092"/>
            <a:ext cx="4045085" cy="281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indent="-449263">
              <a:lnSpc>
                <a:spcPts val="1600"/>
              </a:lnSpc>
            </a:pPr>
            <a:r>
              <a:rPr kumimoji="1" lang="en-US" altLang="ja-JP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Crystal potential for elastic scattering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273849" y="1951318"/>
            <a:ext cx="4045085" cy="281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indent="-449263">
              <a:lnSpc>
                <a:spcPts val="1600"/>
              </a:lnSpc>
            </a:pPr>
            <a:r>
              <a:rPr kumimoji="1" lang="en-US" altLang="ja-JP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Imaginary (absorption) potential for thermal diffuse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/>
              <p:cNvSpPr/>
              <p:nvPr/>
            </p:nvSpPr>
            <p:spPr>
              <a:xfrm>
                <a:off x="466578" y="2313782"/>
                <a:ext cx="6320277" cy="12021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1400" i="1"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1 </m:t>
                          </m:r>
                        </m:num>
                        <m:den>
                          <m:r>
                            <a:rPr lang="ja-JP" alt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ja-JP" sz="14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⁡[2</m:t>
                          </m:r>
                          <m:r>
                            <a:rPr lang="ja-JP" alt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</m:d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ja-JP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b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𝐤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𝐠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𝐡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ja-JP" sz="1400" dirty="0"/>
              </a:p>
              <a:p>
                <a:pPr marL="150912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00" b="1">
                            <a:latin typeface="Cambria Math" panose="02040503050406030204" pitchFamily="18" charset="0"/>
                          </a:rPr>
                          <m:t>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ja-JP" altLang="en-US" sz="14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ja-JP" sz="140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f>
                                          <m:fPr>
                                            <m:ctrlP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begChr m:val="|"/>
                                                    <m:endChr m:val="|"/>
                                                    <m:ctrlPr>
                                                      <a:rPr lang="en-US" altLang="ja-JP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ja-JP" sz="1400" b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𝐠</m:t>
                                                    </m:r>
                                                    <m:r>
                                                      <a:rPr lang="en-US" altLang="ja-JP" sz="1400" b="1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US" altLang="ja-JP" sz="1400" b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𝐡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ja-JP" sz="140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   2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+2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f>
                                          <m:fPr>
                                            <m:ctrlP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begChr m:val="|"/>
                                                    <m:endChr m:val="|"/>
                                                    <m:ctrlPr>
                                                      <a:rPr lang="en-US" altLang="ja-JP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ja-JP" sz="1400" b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𝐠</m:t>
                                                    </m:r>
                                                    <m:r>
                                                      <a:rPr lang="en-US" altLang="ja-JP" sz="1400" b="1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US" altLang="ja-JP" sz="1400" b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𝐡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altLang="ja-JP" sz="1400" dirty="0"/>
                  <a:t> </a:t>
                </a:r>
              </a:p>
            </p:txBody>
          </p:sp>
        </mc:Choice>
        <mc:Fallback xmlns=""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" y="2313782"/>
                <a:ext cx="6320277" cy="1202189"/>
              </a:xfrm>
              <a:prstGeom prst="rect">
                <a:avLst/>
              </a:prstGeom>
              <a:blipFill>
                <a:blip r:embed="rId9"/>
                <a:stretch>
                  <a:fillRect t="-59391" b="-365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/>
              <p:cNvSpPr/>
              <p:nvPr/>
            </p:nvSpPr>
            <p:spPr>
              <a:xfrm>
                <a:off x="3779682" y="3609121"/>
                <a:ext cx="3429000" cy="68531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Unit</m:t>
                      </m:r>
                      <m: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cell</m:t>
                      </m:r>
                      <m: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volume</m:t>
                      </m:r>
                    </m:oMath>
                  </m:oMathPara>
                </a14:m>
                <a:endPara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12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type m:val="lin"/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ja-JP" alt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12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ja-JP" sz="1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altLang="ja-JP" sz="12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ja-JP" altLang="en-US" sz="1200" dirty="0"/>
              </a:p>
            </p:txBody>
          </p:sp>
        </mc:Choice>
        <mc:Fallback xmlns=""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682" y="3609121"/>
                <a:ext cx="3429000" cy="685316"/>
              </a:xfrm>
              <a:prstGeom prst="rect">
                <a:avLst/>
              </a:prstGeom>
              <a:blipFill>
                <a:blip r:embed="rId10"/>
                <a:stretch>
                  <a:fillRect t="-10714" b="-59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65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E37C5C88-1E54-47C8-BF68-5ECC22D82021}"/>
              </a:ext>
            </a:extLst>
          </p:cNvPr>
          <p:cNvSpPr/>
          <p:nvPr/>
        </p:nvSpPr>
        <p:spPr>
          <a:xfrm>
            <a:off x="4375171" y="2700923"/>
            <a:ext cx="1023772" cy="552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ABED235-D5E0-47F1-948F-9BE5C172503F}"/>
              </a:ext>
            </a:extLst>
          </p:cNvPr>
          <p:cNvGrpSpPr/>
          <p:nvPr/>
        </p:nvGrpSpPr>
        <p:grpSpPr>
          <a:xfrm>
            <a:off x="1943876" y="2042748"/>
            <a:ext cx="3455069" cy="2977011"/>
            <a:chOff x="616705" y="438515"/>
            <a:chExt cx="3455069" cy="2977011"/>
          </a:xfrm>
        </p:grpSpPr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48FD2EF3-1EF7-411F-909C-037A8694E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1296" y="732973"/>
              <a:ext cx="0" cy="188475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フリーフォーム 1">
              <a:extLst>
                <a:ext uri="{FF2B5EF4-FFF2-40B4-BE49-F238E27FC236}">
                  <a16:creationId xmlns:a16="http://schemas.microsoft.com/office/drawing/2014/main" id="{0989EA16-6CD7-4471-92C9-9BCC0539AC38}"/>
                </a:ext>
              </a:extLst>
            </p:cNvPr>
            <p:cNvSpPr/>
            <p:nvPr/>
          </p:nvSpPr>
          <p:spPr>
            <a:xfrm>
              <a:off x="628650" y="2886073"/>
              <a:ext cx="2419350" cy="333507"/>
            </a:xfrm>
            <a:custGeom>
              <a:avLst/>
              <a:gdLst>
                <a:gd name="connsiteX0" fmla="*/ 0 w 2419350"/>
                <a:gd name="connsiteY0" fmla="*/ 33338 h 338282"/>
                <a:gd name="connsiteX1" fmla="*/ 1166813 w 2419350"/>
                <a:gd name="connsiteY1" fmla="*/ 338138 h 338282"/>
                <a:gd name="connsiteX2" fmla="*/ 2419350 w 2419350"/>
                <a:gd name="connsiteY2" fmla="*/ 0 h 338282"/>
                <a:gd name="connsiteX0" fmla="*/ 0 w 2419350"/>
                <a:gd name="connsiteY0" fmla="*/ 33338 h 335903"/>
                <a:gd name="connsiteX1" fmla="*/ 1176338 w 2419350"/>
                <a:gd name="connsiteY1" fmla="*/ 335756 h 335903"/>
                <a:gd name="connsiteX2" fmla="*/ 2419350 w 2419350"/>
                <a:gd name="connsiteY2" fmla="*/ 0 h 335903"/>
                <a:gd name="connsiteX0" fmla="*/ 0 w 2419350"/>
                <a:gd name="connsiteY0" fmla="*/ 33338 h 335903"/>
                <a:gd name="connsiteX1" fmla="*/ 1176338 w 2419350"/>
                <a:gd name="connsiteY1" fmla="*/ 335756 h 335903"/>
                <a:gd name="connsiteX2" fmla="*/ 2419350 w 2419350"/>
                <a:gd name="connsiteY2" fmla="*/ 0 h 335903"/>
                <a:gd name="connsiteX0" fmla="*/ 0 w 2419350"/>
                <a:gd name="connsiteY0" fmla="*/ 33338 h 335903"/>
                <a:gd name="connsiteX1" fmla="*/ 1176338 w 2419350"/>
                <a:gd name="connsiteY1" fmla="*/ 335756 h 335903"/>
                <a:gd name="connsiteX2" fmla="*/ 2419350 w 2419350"/>
                <a:gd name="connsiteY2" fmla="*/ 0 h 335903"/>
                <a:gd name="connsiteX0" fmla="*/ 0 w 2419350"/>
                <a:gd name="connsiteY0" fmla="*/ 33338 h 335903"/>
                <a:gd name="connsiteX1" fmla="*/ 1176338 w 2419350"/>
                <a:gd name="connsiteY1" fmla="*/ 335756 h 335903"/>
                <a:gd name="connsiteX2" fmla="*/ 2419350 w 2419350"/>
                <a:gd name="connsiteY2" fmla="*/ 0 h 335903"/>
                <a:gd name="connsiteX0" fmla="*/ 0 w 2419350"/>
                <a:gd name="connsiteY0" fmla="*/ 33338 h 335898"/>
                <a:gd name="connsiteX1" fmla="*/ 1176338 w 2419350"/>
                <a:gd name="connsiteY1" fmla="*/ 335756 h 335898"/>
                <a:gd name="connsiteX2" fmla="*/ 2419350 w 2419350"/>
                <a:gd name="connsiteY2" fmla="*/ 0 h 335898"/>
                <a:gd name="connsiteX0" fmla="*/ 0 w 2419350"/>
                <a:gd name="connsiteY0" fmla="*/ 33338 h 333518"/>
                <a:gd name="connsiteX1" fmla="*/ 1176338 w 2419350"/>
                <a:gd name="connsiteY1" fmla="*/ 333374 h 333518"/>
                <a:gd name="connsiteX2" fmla="*/ 2419350 w 2419350"/>
                <a:gd name="connsiteY2" fmla="*/ 0 h 333518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07"/>
                <a:gd name="connsiteX1" fmla="*/ 1176338 w 2419350"/>
                <a:gd name="connsiteY1" fmla="*/ 333374 h 333507"/>
                <a:gd name="connsiteX2" fmla="*/ 2419350 w 2419350"/>
                <a:gd name="connsiteY2" fmla="*/ 0 h 33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9350" h="333507">
                  <a:moveTo>
                    <a:pt x="0" y="33338"/>
                  </a:moveTo>
                  <a:cubicBezTo>
                    <a:pt x="236538" y="169466"/>
                    <a:pt x="744538" y="338930"/>
                    <a:pt x="1176338" y="333374"/>
                  </a:cubicBezTo>
                  <a:cubicBezTo>
                    <a:pt x="1608138" y="327818"/>
                    <a:pt x="2073275" y="202010"/>
                    <a:pt x="241935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DF3F1553-29A8-4D06-9321-4F104D12DF3D}"/>
                </a:ext>
              </a:extLst>
            </p:cNvPr>
            <p:cNvCxnSpPr>
              <a:cxnSpLocks/>
            </p:cNvCxnSpPr>
            <p:nvPr/>
          </p:nvCxnSpPr>
          <p:spPr>
            <a:xfrm>
              <a:off x="2885004" y="2714268"/>
              <a:ext cx="0" cy="25913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arrow" w="sm" len="sm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AC1A1757-ED71-402C-950B-C2A4A68DB9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85110" y="607948"/>
              <a:ext cx="107427" cy="941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6D95F880-BDAF-4307-9EF1-D00BFC6D3A5B}"/>
                </a:ext>
              </a:extLst>
            </p:cNvPr>
            <p:cNvCxnSpPr/>
            <p:nvPr/>
          </p:nvCxnSpPr>
          <p:spPr>
            <a:xfrm>
              <a:off x="805520" y="724774"/>
              <a:ext cx="0" cy="2269542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6D01879A-9AC3-4E30-A9CF-854DB6444BDA}"/>
                </a:ext>
              </a:extLst>
            </p:cNvPr>
            <p:cNvCxnSpPr>
              <a:cxnSpLocks/>
            </p:cNvCxnSpPr>
            <p:nvPr/>
          </p:nvCxnSpPr>
          <p:spPr>
            <a:xfrm>
              <a:off x="677998" y="720459"/>
              <a:ext cx="29351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77DDBF1B-8C62-4A04-B60F-2804971E3C8B}"/>
                </a:ext>
              </a:extLst>
            </p:cNvPr>
            <p:cNvSpPr/>
            <p:nvPr/>
          </p:nvSpPr>
          <p:spPr>
            <a:xfrm>
              <a:off x="2851779" y="2638396"/>
              <a:ext cx="59035" cy="590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1911A4AD-7BB6-4BCA-95BF-DD715C605CE1}"/>
                    </a:ext>
                  </a:extLst>
                </p:cNvPr>
                <p:cNvSpPr txBox="1"/>
                <p:nvPr/>
              </p:nvSpPr>
              <p:spPr>
                <a:xfrm>
                  <a:off x="616705" y="2951272"/>
                  <a:ext cx="11881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ja-JP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1911A4AD-7BB6-4BCA-95BF-DD715C605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705" y="2951272"/>
                  <a:ext cx="118815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1053" r="-157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BD2A93EC-B5E9-4C89-8CA4-7898E7C3FA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710" y="719867"/>
              <a:ext cx="966938" cy="14270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78181E9-68C4-470B-B7B4-AEDA5B0C6416}"/>
                    </a:ext>
                  </a:extLst>
                </p:cNvPr>
                <p:cNvSpPr txBox="1"/>
                <p:nvPr/>
              </p:nvSpPr>
              <p:spPr>
                <a:xfrm>
                  <a:off x="2700791" y="2765136"/>
                  <a:ext cx="154466" cy="1663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ja-JP" alt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78181E9-68C4-470B-B7B4-AEDA5B0C64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0791" y="2765136"/>
                  <a:ext cx="154466" cy="166392"/>
                </a:xfrm>
                <a:prstGeom prst="rect">
                  <a:avLst/>
                </a:prstGeom>
                <a:blipFill>
                  <a:blip r:embed="rId3"/>
                  <a:stretch>
                    <a:fillRect l="-24000" r="-4000" b="-185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E786E2F9-6B1D-430E-AB17-E614E7726324}"/>
                    </a:ext>
                  </a:extLst>
                </p:cNvPr>
                <p:cNvSpPr txBox="1"/>
                <p:nvPr/>
              </p:nvSpPr>
              <p:spPr>
                <a:xfrm>
                  <a:off x="961668" y="2184358"/>
                  <a:ext cx="165623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ja-JP" sz="1000" b="1" dirty="0">
                      <a:latin typeface="Cambria Math" panose="02040503050406030204" pitchFamily="18" charset="0"/>
                    </a:rPr>
                    <a:t> </a:t>
                  </a:r>
                  <a:endParaRPr lang="ja-JP" altLang="en-US" sz="10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E786E2F9-6B1D-430E-AB17-E614E7726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668" y="2184358"/>
                  <a:ext cx="165623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28571" b="-1153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58E629F9-3A03-40A0-931F-A347B1EC7F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229" y="2672492"/>
              <a:ext cx="1975644" cy="3143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90521948-A42C-41BB-98FB-6AF5940CBFC4}"/>
                    </a:ext>
                  </a:extLst>
                </p:cNvPr>
                <p:cNvSpPr txBox="1"/>
                <p:nvPr/>
              </p:nvSpPr>
              <p:spPr>
                <a:xfrm>
                  <a:off x="2021548" y="1938820"/>
                  <a:ext cx="576136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oMath>
                    </m:oMathPara>
                  </a14:m>
                  <a:endParaRPr lang="ja-JP" altLang="en-US" sz="1000" b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90521948-A42C-41BB-98FB-6AF5940CBF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1548" y="1938820"/>
                  <a:ext cx="576136" cy="153888"/>
                </a:xfrm>
                <a:prstGeom prst="rect">
                  <a:avLst/>
                </a:prstGeom>
                <a:blipFill>
                  <a:blip r:embed="rId5"/>
                  <a:stretch>
                    <a:fillRect b="-2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BE9405DC-62E7-4214-8561-9C9DE028E8B5}"/>
                </a:ext>
              </a:extLst>
            </p:cNvPr>
            <p:cNvCxnSpPr>
              <a:cxnSpLocks/>
            </p:cNvCxnSpPr>
            <p:nvPr/>
          </p:nvCxnSpPr>
          <p:spPr>
            <a:xfrm>
              <a:off x="1799410" y="719867"/>
              <a:ext cx="1057275" cy="190514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A24A0A72-2CF1-4B76-8636-AC331C22C0AA}"/>
                </a:ext>
              </a:extLst>
            </p:cNvPr>
            <p:cNvSpPr/>
            <p:nvPr/>
          </p:nvSpPr>
          <p:spPr>
            <a:xfrm flipV="1">
              <a:off x="776003" y="2967141"/>
              <a:ext cx="59035" cy="590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6C0F203-7AF8-4002-8803-37077A4413BF}"/>
                </a:ext>
              </a:extLst>
            </p:cNvPr>
            <p:cNvSpPr txBox="1"/>
            <p:nvPr/>
          </p:nvSpPr>
          <p:spPr>
            <a:xfrm>
              <a:off x="973404" y="438515"/>
              <a:ext cx="1291261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ja-JP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Center of Ewald sphere</a:t>
              </a:r>
              <a:endParaRPr lang="ja-JP" altLang="en-US" sz="1000" dirty="0">
                <a:latin typeface="Cambria Math" panose="02040503050406030204" pitchFamily="18" charset="0"/>
              </a:endParaRP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75925020-43EF-481E-BF59-2DD58DA02B88}"/>
                </a:ext>
              </a:extLst>
            </p:cNvPr>
            <p:cNvCxnSpPr/>
            <p:nvPr/>
          </p:nvCxnSpPr>
          <p:spPr>
            <a:xfrm flipV="1">
              <a:off x="1797557" y="720461"/>
              <a:ext cx="0" cy="80476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40553FB3-95E0-4138-8C5D-D04FD3C0D562}"/>
                    </a:ext>
                  </a:extLst>
                </p:cNvPr>
                <p:cNvSpPr txBox="1"/>
                <p:nvPr/>
              </p:nvSpPr>
              <p:spPr>
                <a:xfrm>
                  <a:off x="1813778" y="1186931"/>
                  <a:ext cx="192360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sSup>
                              <m:sSupPr>
                                <m:ctrlP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box>
                      </m:oMath>
                    </m:oMathPara>
                  </a14:m>
                  <a:endParaRPr lang="ja-JP" alt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40553FB3-95E0-4138-8C5D-D04FD3C0D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778" y="1186931"/>
                  <a:ext cx="192360" cy="153888"/>
                </a:xfrm>
                <a:prstGeom prst="rect">
                  <a:avLst/>
                </a:prstGeom>
                <a:blipFill>
                  <a:blip r:embed="rId6"/>
                  <a:stretch>
                    <a:fillRect l="-9375" r="-9375" b="-1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C47E5C2B-FE48-4F88-A76C-26EAF0A90B04}"/>
                </a:ext>
              </a:extLst>
            </p:cNvPr>
            <p:cNvSpPr txBox="1"/>
            <p:nvPr/>
          </p:nvSpPr>
          <p:spPr>
            <a:xfrm>
              <a:off x="1597922" y="3015416"/>
              <a:ext cx="566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Ewald sphere</a:t>
              </a:r>
              <a:endParaRPr lang="ja-JP" altLang="en-US" sz="1000" dirty="0">
                <a:latin typeface="Cambria Math" panose="02040503050406030204" pitchFamily="18" charset="0"/>
              </a:endParaRPr>
            </a:p>
          </p:txBody>
        </p: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94AA62D6-B8A2-45F8-A817-218DAEF8B3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830" y="719867"/>
              <a:ext cx="965199" cy="22383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14BF0E3C-47F7-4AC4-B3B1-A06E96B4468F}"/>
                </a:ext>
              </a:extLst>
            </p:cNvPr>
            <p:cNvSpPr/>
            <p:nvPr/>
          </p:nvSpPr>
          <p:spPr>
            <a:xfrm flipV="1">
              <a:off x="1767525" y="688284"/>
              <a:ext cx="59035" cy="590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DF99E4C8-C148-4A80-A78A-ECAC6DA743CD}"/>
                </a:ext>
              </a:extLst>
            </p:cNvPr>
            <p:cNvSpPr txBox="1"/>
            <p:nvPr/>
          </p:nvSpPr>
          <p:spPr>
            <a:xfrm>
              <a:off x="3104957" y="509734"/>
              <a:ext cx="62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Sample</a:t>
              </a:r>
            </a:p>
            <a:p>
              <a:r>
                <a:rPr lang="en-US" altLang="ja-JP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surface</a:t>
              </a:r>
              <a:endParaRPr lang="ja-JP" altLang="en-US" sz="1000" dirty="0">
                <a:latin typeface="Cambria Math" panose="02040503050406030204" pitchFamily="18" charset="0"/>
              </a:endParaRPr>
            </a:p>
          </p:txBody>
        </p: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E94F3178-86AF-484D-8D1F-63E1BDA612AF}"/>
                </a:ext>
              </a:extLst>
            </p:cNvPr>
            <p:cNvCxnSpPr/>
            <p:nvPr/>
          </p:nvCxnSpPr>
          <p:spPr>
            <a:xfrm>
              <a:off x="806130" y="719747"/>
              <a:ext cx="0" cy="3126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DADF0D10-0BAD-44F0-A740-5DA4B5FCC266}"/>
                </a:ext>
              </a:extLst>
            </p:cNvPr>
            <p:cNvSpPr txBox="1"/>
            <p:nvPr/>
          </p:nvSpPr>
          <p:spPr>
            <a:xfrm>
              <a:off x="2360970" y="845830"/>
              <a:ext cx="65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endParaRPr lang="ja-JP" altLang="en-US" sz="1100" dirty="0">
                <a:solidFill>
                  <a:srgbClr val="E44CD2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D4B0F44E-B621-4B8E-9982-460552A490C7}"/>
                    </a:ext>
                  </a:extLst>
                </p:cNvPr>
                <p:cNvSpPr txBox="1"/>
                <p:nvPr/>
              </p:nvSpPr>
              <p:spPr>
                <a:xfrm>
                  <a:off x="977942" y="1405619"/>
                  <a:ext cx="271164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𝑣𝑎𝑐</m:t>
                          </m:r>
                        </m:sub>
                      </m:sSub>
                    </m:oMath>
                  </a14:m>
                  <a:r>
                    <a:rPr lang="en-US" altLang="ja-JP" sz="1000" b="1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 </a:t>
                  </a:r>
                  <a:endParaRPr lang="ja-JP" altLang="en-US" sz="1000" b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D4B0F44E-B621-4B8E-9982-460552A490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942" y="1405619"/>
                  <a:ext cx="271164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17778" t="-4000" b="-1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60DE930C-83DD-4D58-8457-BDEF807B5DDE}"/>
                    </a:ext>
                  </a:extLst>
                </p:cNvPr>
                <p:cNvSpPr txBox="1"/>
                <p:nvPr/>
              </p:nvSpPr>
              <p:spPr>
                <a:xfrm>
                  <a:off x="1249106" y="2293307"/>
                  <a:ext cx="234551" cy="1602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ja-JP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ja-JP" altLang="en-US" sz="1000" b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60DE930C-83DD-4D58-8457-BDEF807B5D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106" y="2293307"/>
                  <a:ext cx="234551" cy="160237"/>
                </a:xfrm>
                <a:prstGeom prst="rect">
                  <a:avLst/>
                </a:prstGeom>
                <a:blipFill>
                  <a:blip r:embed="rId8"/>
                  <a:stretch>
                    <a:fillRect l="-18421" t="-7407" r="-10526" b="-111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A95BC610-C491-46FA-9AB5-CCB7523AFFF5}"/>
                    </a:ext>
                  </a:extLst>
                </p:cNvPr>
                <p:cNvSpPr txBox="1"/>
                <p:nvPr/>
              </p:nvSpPr>
              <p:spPr>
                <a:xfrm>
                  <a:off x="1938255" y="2640942"/>
                  <a:ext cx="113814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oMath>
                    </m:oMathPara>
                  </a14:m>
                  <a:endParaRPr lang="ja-JP" altLang="en-US" sz="1000" b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A95BC610-C491-46FA-9AB5-CCB7523AFF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8255" y="2640942"/>
                  <a:ext cx="113814" cy="153888"/>
                </a:xfrm>
                <a:prstGeom prst="rect">
                  <a:avLst/>
                </a:prstGeom>
                <a:blipFill>
                  <a:blip r:embed="rId9"/>
                  <a:stretch>
                    <a:fillRect l="-33333" r="-27778" b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CE2A5DD9-2BA9-4338-A0A1-0D8A0B6BEA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2623" y="1512924"/>
              <a:ext cx="966986" cy="14429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8D4E78E7-0BD8-4DC1-A433-0F725E09B700}"/>
                    </a:ext>
                  </a:extLst>
                </p:cNvPr>
                <p:cNvSpPr txBox="1"/>
                <p:nvPr/>
              </p:nvSpPr>
              <p:spPr>
                <a:xfrm>
                  <a:off x="636592" y="853524"/>
                  <a:ext cx="160300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ja-JP" altLang="en-US" sz="10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8D4E78E7-0BD8-4DC1-A433-0F725E09B7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592" y="853524"/>
                  <a:ext cx="160300" cy="153888"/>
                </a:xfrm>
                <a:prstGeom prst="rect">
                  <a:avLst/>
                </a:prstGeom>
                <a:blipFill>
                  <a:blip r:embed="rId10"/>
                  <a:stretch>
                    <a:fillRect b="-4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9CE8D7EC-C768-4CF6-A5AE-1B2E0D6880B5}"/>
                </a:ext>
              </a:extLst>
            </p:cNvPr>
            <p:cNvCxnSpPr>
              <a:cxnSpLocks/>
            </p:cNvCxnSpPr>
            <p:nvPr/>
          </p:nvCxnSpPr>
          <p:spPr>
            <a:xfrm>
              <a:off x="3181105" y="1279730"/>
              <a:ext cx="33846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48A99E37-9E81-4655-959A-D0AFB6FE41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1106" y="1484567"/>
              <a:ext cx="3384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DB4C868C-0D1D-4074-9009-94C027D5CBA7}"/>
                    </a:ext>
                  </a:extLst>
                </p:cNvPr>
                <p:cNvSpPr txBox="1"/>
                <p:nvPr/>
              </p:nvSpPr>
              <p:spPr>
                <a:xfrm>
                  <a:off x="3560054" y="1193121"/>
                  <a:ext cx="511720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ja-JP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𝑽𝒆𝒄𝒕𝒐𝒓</m:t>
                        </m:r>
                      </m:oMath>
                    </m:oMathPara>
                  </a14:m>
                  <a:endParaRPr lang="ja-JP" altLang="en-US" sz="1000" b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DB4C868C-0D1D-4074-9009-94C027D5C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0054" y="1193121"/>
                  <a:ext cx="511720" cy="153888"/>
                </a:xfrm>
                <a:prstGeom prst="rect">
                  <a:avLst/>
                </a:prstGeom>
                <a:blipFill>
                  <a:blip r:embed="rId11"/>
                  <a:stretch>
                    <a:fillRect l="-9524" b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CCE33668-F29A-4942-A1E2-F2829D67A914}"/>
                    </a:ext>
                  </a:extLst>
                </p:cNvPr>
                <p:cNvSpPr txBox="1"/>
                <p:nvPr/>
              </p:nvSpPr>
              <p:spPr>
                <a:xfrm>
                  <a:off x="3560054" y="1407623"/>
                  <a:ext cx="469794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ja-JP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𝑆𝑐𝑎𝑙𝑎𝑟</m:t>
                        </m:r>
                      </m:oMath>
                    </m:oMathPara>
                  </a14:m>
                  <a:endParaRPr lang="ja-JP" alt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CCE33668-F29A-4942-A1E2-F2829D67A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0054" y="1407623"/>
                  <a:ext cx="469794" cy="153888"/>
                </a:xfrm>
                <a:prstGeom prst="rect">
                  <a:avLst/>
                </a:prstGeom>
                <a:blipFill>
                  <a:blip r:embed="rId12"/>
                  <a:stretch>
                    <a:fillRect l="-10390" b="-1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7E0AAEFC-53F0-4840-AB8F-978378A1ED26}"/>
                    </a:ext>
                  </a:extLst>
                </p:cNvPr>
                <p:cNvSpPr txBox="1"/>
                <p:nvPr/>
              </p:nvSpPr>
              <p:spPr>
                <a:xfrm>
                  <a:off x="2890207" y="2115067"/>
                  <a:ext cx="147861" cy="2916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ja-JP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ja-JP" alt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7E0AAEFC-53F0-4840-AB8F-978378A1ED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207" y="2115067"/>
                  <a:ext cx="147861" cy="291618"/>
                </a:xfrm>
                <a:prstGeom prst="rect">
                  <a:avLst/>
                </a:prstGeom>
                <a:blipFill>
                  <a:blip r:embed="rId13"/>
                  <a:stretch>
                    <a:fillRect l="-25000" t="-2083" r="-4167" b="-1458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4" name="フリーフォーム: 図形 123">
            <a:extLst>
              <a:ext uri="{FF2B5EF4-FFF2-40B4-BE49-F238E27FC236}">
                <a16:creationId xmlns:a16="http://schemas.microsoft.com/office/drawing/2014/main" id="{C92027DA-CE95-4C2F-93D0-0D7AFDCE56B8}"/>
              </a:ext>
            </a:extLst>
          </p:cNvPr>
          <p:cNvSpPr/>
          <p:nvPr/>
        </p:nvSpPr>
        <p:spPr>
          <a:xfrm>
            <a:off x="2135055" y="2329006"/>
            <a:ext cx="82842" cy="76755"/>
          </a:xfrm>
          <a:custGeom>
            <a:avLst/>
            <a:gdLst>
              <a:gd name="connsiteX0" fmla="*/ 195263 w 195263"/>
              <a:gd name="connsiteY0" fmla="*/ 0 h 235744"/>
              <a:gd name="connsiteX1" fmla="*/ 195263 w 195263"/>
              <a:gd name="connsiteY1" fmla="*/ 235744 h 235744"/>
              <a:gd name="connsiteX2" fmla="*/ 0 w 195263"/>
              <a:gd name="connsiteY2" fmla="*/ 235744 h 23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263" h="235744">
                <a:moveTo>
                  <a:pt x="195263" y="0"/>
                </a:moveTo>
                <a:lnTo>
                  <a:pt x="195263" y="235744"/>
                </a:lnTo>
                <a:lnTo>
                  <a:pt x="0" y="23574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フリーフォーム: 図形 125">
            <a:extLst>
              <a:ext uri="{FF2B5EF4-FFF2-40B4-BE49-F238E27FC236}">
                <a16:creationId xmlns:a16="http://schemas.microsoft.com/office/drawing/2014/main" id="{4A572DD1-30D4-4187-9863-402455D311ED}"/>
              </a:ext>
            </a:extLst>
          </p:cNvPr>
          <p:cNvSpPr/>
          <p:nvPr/>
        </p:nvSpPr>
        <p:spPr>
          <a:xfrm>
            <a:off x="3124213" y="2329006"/>
            <a:ext cx="82842" cy="76755"/>
          </a:xfrm>
          <a:custGeom>
            <a:avLst/>
            <a:gdLst>
              <a:gd name="connsiteX0" fmla="*/ 195263 w 195263"/>
              <a:gd name="connsiteY0" fmla="*/ 0 h 235744"/>
              <a:gd name="connsiteX1" fmla="*/ 195263 w 195263"/>
              <a:gd name="connsiteY1" fmla="*/ 235744 h 235744"/>
              <a:gd name="connsiteX2" fmla="*/ 0 w 195263"/>
              <a:gd name="connsiteY2" fmla="*/ 235744 h 23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263" h="235744">
                <a:moveTo>
                  <a:pt x="195263" y="0"/>
                </a:moveTo>
                <a:lnTo>
                  <a:pt x="195263" y="235744"/>
                </a:lnTo>
                <a:lnTo>
                  <a:pt x="0" y="23574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フリーフォーム: 図形 130">
            <a:extLst>
              <a:ext uri="{FF2B5EF4-FFF2-40B4-BE49-F238E27FC236}">
                <a16:creationId xmlns:a16="http://schemas.microsoft.com/office/drawing/2014/main" id="{EE0A7F83-ECCC-407A-87DE-F55C007BC7BE}"/>
              </a:ext>
            </a:extLst>
          </p:cNvPr>
          <p:cNvSpPr/>
          <p:nvPr/>
        </p:nvSpPr>
        <p:spPr>
          <a:xfrm>
            <a:off x="4208467" y="2329006"/>
            <a:ext cx="82842" cy="76755"/>
          </a:xfrm>
          <a:custGeom>
            <a:avLst/>
            <a:gdLst>
              <a:gd name="connsiteX0" fmla="*/ 195263 w 195263"/>
              <a:gd name="connsiteY0" fmla="*/ 0 h 235744"/>
              <a:gd name="connsiteX1" fmla="*/ 195263 w 195263"/>
              <a:gd name="connsiteY1" fmla="*/ 235744 h 235744"/>
              <a:gd name="connsiteX2" fmla="*/ 0 w 195263"/>
              <a:gd name="connsiteY2" fmla="*/ 235744 h 23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263" h="235744">
                <a:moveTo>
                  <a:pt x="195263" y="0"/>
                </a:moveTo>
                <a:lnTo>
                  <a:pt x="195263" y="235744"/>
                </a:lnTo>
                <a:lnTo>
                  <a:pt x="0" y="23574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54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5130</TotalTime>
  <Words>371</Words>
  <Application>Microsoft Office PowerPoint</Application>
  <PresentationFormat>A4 210 x 297 mm</PresentationFormat>
  <Paragraphs>78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Seto Yusuke</dc:creator>
  <cp:lastModifiedBy>SETO Yusuke</cp:lastModifiedBy>
  <cp:revision>49</cp:revision>
  <dcterms:created xsi:type="dcterms:W3CDTF">2019-12-07T12:14:33Z</dcterms:created>
  <dcterms:modified xsi:type="dcterms:W3CDTF">2025-01-06T12:48:55Z</dcterms:modified>
</cp:coreProperties>
</file>