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Gill Sans" panose="020B0604020202020204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FkknHSIsoBOmI2hKNovM3R10t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415E2E-4E4C-4F3D-91DB-D8AF01F4B9F9}">
  <a:tblStyle styleId="{CF415E2E-4E4C-4F3D-91DB-D8AF01F4B9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05550de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3705550de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05550de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3705550de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08df432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708df432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05550de8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3705550de8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fe998572_5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370fe998572_5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05550de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g3705550de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11bcfc49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3711bcfc49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11bcfc49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3711bcfc49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11bcfc49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3711bcfc49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0b6f58b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70b6f58b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11bcfc49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g3711bcfc49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11bcfc49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3711bcfc49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11bcfc4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3711bcfc4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11bcfc49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3711bcfc49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11bcfc49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3711bcfc49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0fe998572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370fe998572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0fe998572_5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70fe998572_5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0fe998572_5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370fe998572_5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0fe998572_5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370fe998572_5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08df43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3708df43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05550de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3705550de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581191" y="2521226"/>
            <a:ext cx="110295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</a:pPr>
            <a:r>
              <a:rPr lang="en-ID" sz="2800"/>
              <a:t>PENGEMBANGAN PORTAL UMKM ASPOO DENGAN FITUR KUSTOMISASI PAKET PARCEL BERBASIS ESTIMASI ANGGARAN DAN BERAT MENGGUNAKAN METODE PROTOTYPING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581190" y="4244452"/>
            <a:ext cx="110295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ID"/>
              <a:t>SETO ARYOTOMO -  A11.2021.13747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656"/>
              <a:buNone/>
            </a:pPr>
            <a:r>
              <a:rPr lang="en-ID"/>
              <a:t>DOSEN PEMBIMBING : IFAN RIZQA, M.KOM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7300" y="1003600"/>
            <a:ext cx="2208364" cy="12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 title="Annotation 2025-07-17 09485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3397" y="859813"/>
            <a:ext cx="1473200" cy="15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05550de85_0_9"/>
          <p:cNvSpPr/>
          <p:nvPr/>
        </p:nvSpPr>
        <p:spPr>
          <a:xfrm>
            <a:off x="137025" y="87200"/>
            <a:ext cx="11754000" cy="668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6" name="Google Shape;236;g3705550de85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7616" y="0"/>
            <a:ext cx="54167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05550de85_0_20"/>
          <p:cNvSpPr/>
          <p:nvPr/>
        </p:nvSpPr>
        <p:spPr>
          <a:xfrm>
            <a:off x="137025" y="87200"/>
            <a:ext cx="11754000" cy="668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2" name="Google Shape;242;g3705550de85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660" y="0"/>
            <a:ext cx="555873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08df4325b_0_7"/>
          <p:cNvSpPr txBox="1"/>
          <p:nvPr/>
        </p:nvSpPr>
        <p:spPr>
          <a:xfrm>
            <a:off x="2143800" y="2525100"/>
            <a:ext cx="79044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D" sz="4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IMPLEMENTASI APLIKASI</a:t>
            </a: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D" sz="4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(POINT OF SALES)</a:t>
            </a: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705550de85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987" y="404875"/>
            <a:ext cx="11384025" cy="604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0fe998572_5_1336"/>
          <p:cNvSpPr txBox="1">
            <a:spLocks noGrp="1"/>
          </p:cNvSpPr>
          <p:nvPr>
            <p:ph type="body" idx="1"/>
          </p:nvPr>
        </p:nvSpPr>
        <p:spPr>
          <a:xfrm>
            <a:off x="887219" y="21746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40"/>
              </a:spcBef>
              <a:spcAft>
                <a:spcPts val="600"/>
              </a:spcAft>
              <a:buSzPts val="2024"/>
              <a:buNone/>
            </a:pPr>
            <a:r>
              <a:rPr lang="en-ID" sz="2000" b="1">
                <a:solidFill>
                  <a:schemeClr val="accent3"/>
                </a:solidFill>
              </a:rPr>
              <a:t>PENGUJIAN BLACK BOX</a:t>
            </a:r>
            <a:endParaRPr sz="2000" b="1">
              <a:solidFill>
                <a:schemeClr val="accent3"/>
              </a:solidFill>
            </a:endParaRPr>
          </a:p>
        </p:txBody>
      </p:sp>
      <p:sp>
        <p:nvSpPr>
          <p:cNvPr id="258" name="Google Shape;258;g370fe998572_5_1336"/>
          <p:cNvSpPr txBox="1">
            <a:spLocks noGrp="1"/>
          </p:cNvSpPr>
          <p:nvPr>
            <p:ph type="body" idx="2"/>
          </p:nvPr>
        </p:nvSpPr>
        <p:spPr>
          <a:xfrm>
            <a:off x="581194" y="30784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ID"/>
              <a:t>Dilakukan untuk menilai fungsionalitas sistem</a:t>
            </a:r>
            <a:endParaRPr/>
          </a:p>
          <a:p>
            <a:pPr marL="457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None/>
            </a:pPr>
            <a:r>
              <a:rPr lang="en-ID"/>
              <a:t>Hasil: Seluruh skenario pengujian (Registrasi, Login, Kelola Produk, dll.) dinyatakan "</a:t>
            </a:r>
            <a:r>
              <a:rPr lang="en-ID" b="1"/>
              <a:t>Sesua</a:t>
            </a:r>
            <a:r>
              <a:rPr lang="en-ID"/>
              <a:t>i" dengan hasil yang diharapkan. Ini menunjukkan sistem berfungsi dengan baik</a:t>
            </a:r>
            <a:endParaRPr/>
          </a:p>
        </p:txBody>
      </p:sp>
      <p:sp>
        <p:nvSpPr>
          <p:cNvPr id="259" name="Google Shape;259;g370fe998572_5_1336"/>
          <p:cNvSpPr txBox="1">
            <a:spLocks noGrp="1"/>
          </p:cNvSpPr>
          <p:nvPr>
            <p:ph type="body" idx="3"/>
          </p:nvPr>
        </p:nvSpPr>
        <p:spPr>
          <a:xfrm>
            <a:off x="6217699" y="2230948"/>
            <a:ext cx="5393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40"/>
              </a:spcBef>
              <a:spcAft>
                <a:spcPts val="600"/>
              </a:spcAft>
              <a:buSzPts val="2024"/>
              <a:buNone/>
            </a:pPr>
            <a:r>
              <a:rPr lang="en-ID" sz="2000" b="1">
                <a:solidFill>
                  <a:schemeClr val="accent3"/>
                </a:solidFill>
              </a:rPr>
              <a:t>PENGUJIAN USER ACCEPTANCE TEST</a:t>
            </a:r>
            <a:endParaRPr sz="2000" b="1">
              <a:solidFill>
                <a:schemeClr val="accent3"/>
              </a:solidFill>
            </a:endParaRPr>
          </a:p>
        </p:txBody>
      </p:sp>
      <p:sp>
        <p:nvSpPr>
          <p:cNvPr id="260" name="Google Shape;260;g370fe998572_5_1336"/>
          <p:cNvSpPr txBox="1">
            <a:spLocks noGrp="1"/>
          </p:cNvSpPr>
          <p:nvPr>
            <p:ph type="body" idx="4"/>
          </p:nvPr>
        </p:nvSpPr>
        <p:spPr>
          <a:xfrm>
            <a:off x="6217709" y="30784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ID"/>
              <a:t>Berdasarkan persentase nilai pertanyaan dari </a:t>
            </a:r>
            <a:r>
              <a:rPr lang="en-ID" b="1"/>
              <a:t>20 responden</a:t>
            </a:r>
            <a:r>
              <a:rPr lang="en-ID"/>
              <a:t>, diperoleh rata-rata sebesar</a:t>
            </a:r>
            <a:r>
              <a:rPr lang="en-ID" b="1"/>
              <a:t> 77.4%</a:t>
            </a:r>
            <a:r>
              <a:rPr lang="en-ID"/>
              <a:t> sehingga persentase tersebut termasuk pada interval 60% - 79% dalam skala likert. Oleh karena itu, dapat disimpulkan bahwa tingkat penilaian pengguna termasuk dalam kategori “</a:t>
            </a:r>
            <a:r>
              <a:rPr lang="en-ID" b="1"/>
              <a:t>Setuju</a:t>
            </a:r>
            <a:r>
              <a:rPr lang="en-ID"/>
              <a:t>”.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None/>
            </a:pPr>
            <a:endParaRPr/>
          </a:p>
        </p:txBody>
      </p:sp>
      <p:sp>
        <p:nvSpPr>
          <p:cNvPr id="261" name="Google Shape;261;g370fe998572_5_13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PENGUJIAN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05550de85_0_108"/>
          <p:cNvSpPr txBox="1">
            <a:spLocks noGrp="1"/>
          </p:cNvSpPr>
          <p:nvPr>
            <p:ph type="body" idx="1"/>
          </p:nvPr>
        </p:nvSpPr>
        <p:spPr>
          <a:xfrm>
            <a:off x="581192" y="2208127"/>
            <a:ext cx="54225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D" sz="2000" b="1">
                <a:solidFill>
                  <a:schemeClr val="accent3"/>
                </a:solidFill>
              </a:rPr>
              <a:t>KESIMPULAN</a:t>
            </a:r>
            <a:endParaRPr sz="2000" b="1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accent3"/>
              </a:solidFill>
            </a:endParaRPr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D" sz="2000"/>
              <a:t>Penelitian ini berhasil mengembangkan portal UMKM ASPOO dengan fitur kustomisasi paket oleh-oleh berbasis estimasi anggaran dan berat serta memberikan kemudahan bagi pelanggan untuk merencanakan pembelian parcel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D" sz="2000"/>
              <a:t>Portal ini juga memfasilitasi UMKM dalam mengelola transaksi penjualan secara lebih efisien melalui sistem Point of Sales (POS)</a:t>
            </a:r>
            <a:endParaRPr/>
          </a:p>
        </p:txBody>
      </p:sp>
      <p:sp>
        <p:nvSpPr>
          <p:cNvPr id="267" name="Google Shape;267;g3705550de85_0_108"/>
          <p:cNvSpPr txBox="1">
            <a:spLocks noGrp="1"/>
          </p:cNvSpPr>
          <p:nvPr>
            <p:ph type="body" idx="2"/>
          </p:nvPr>
        </p:nvSpPr>
        <p:spPr>
          <a:xfrm>
            <a:off x="6188417" y="2148493"/>
            <a:ext cx="54225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D" sz="2000" b="1">
                <a:solidFill>
                  <a:schemeClr val="accent3"/>
                </a:solidFill>
              </a:rPr>
              <a:t>PENELITIAN SELANJUTNYA</a:t>
            </a:r>
            <a:endParaRPr sz="2000" b="1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accent3"/>
              </a:solidFill>
            </a:endParaRPr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D" sz="2000"/>
              <a:t>Pengelolaan stok belum menjadi bagian dari penelitian ini. Sangat direkomendasikan untuk dikembangkan guna meningkatkan efisiensi dan keandalan sistem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D" sz="2000"/>
              <a:t>Penggunaan Natural Language Processing (NLP) dapat diteliti lebih lanjut untuk mengembangkan fitur filtering barang secara otomatis saat pelanggan memesan parcel, guna meningkatkan akurasi dan kenyamanan dalam proses kustomisasi</a:t>
            </a:r>
            <a:endParaRPr/>
          </a:p>
        </p:txBody>
      </p:sp>
      <p:sp>
        <p:nvSpPr>
          <p:cNvPr id="268" name="Google Shape;268;g3705550de85_0_108"/>
          <p:cNvSpPr txBox="1">
            <a:spLocks noGrp="1"/>
          </p:cNvSpPr>
          <p:nvPr>
            <p:ph type="title"/>
          </p:nvPr>
        </p:nvSpPr>
        <p:spPr>
          <a:xfrm>
            <a:off x="581025" y="730250"/>
            <a:ext cx="11030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KESIMPULAN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/>
        </p:nvSpPr>
        <p:spPr>
          <a:xfrm>
            <a:off x="581192" y="1560443"/>
            <a:ext cx="11029616" cy="347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D" sz="7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TERIMA KASIH</a:t>
            </a:r>
            <a:endParaRPr sz="7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11bcfc49e_0_96"/>
          <p:cNvSpPr txBox="1">
            <a:spLocks noGrp="1"/>
          </p:cNvSpPr>
          <p:nvPr>
            <p:ph type="body" idx="4294967295"/>
          </p:nvPr>
        </p:nvSpPr>
        <p:spPr>
          <a:xfrm>
            <a:off x="481175" y="741225"/>
            <a:ext cx="11223000" cy="58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◼"/>
            </a:pPr>
            <a:r>
              <a:rPr lang="en-ID" sz="1900">
                <a:solidFill>
                  <a:schemeClr val="dk1"/>
                </a:solidFill>
              </a:rPr>
              <a:t>Strategi bundling produk menjadi parcel terbukti efektif dalam meningkatkan daya tarik dan nilai jual produk UMKM. Menurut penelitian berjudul </a:t>
            </a:r>
            <a:r>
              <a:rPr lang="en-ID" sz="1900" i="1">
                <a:solidFill>
                  <a:schemeClr val="dk1"/>
                </a:solidFill>
              </a:rPr>
              <a:t>"Optimizing Parcel Package Selection Using an Enhanced Multiple Knapsack Problem Approach with Greedy Dynamic Programming"</a:t>
            </a:r>
            <a:r>
              <a:rPr lang="en-ID" sz="1900">
                <a:solidFill>
                  <a:schemeClr val="dk1"/>
                </a:solidFill>
              </a:rPr>
              <a:t>, bundling parcel oleh-oleh mampu menyederhanakan pengambilan keputusan konsumen serta meningkatkan efisiensi pemasaran produk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◼"/>
            </a:pPr>
            <a:r>
              <a:rPr lang="en-ID" sz="1900">
                <a:solidFill>
                  <a:schemeClr val="dk1"/>
                </a:solidFill>
              </a:rPr>
              <a:t>Masalah optimasi kombinasi produk dalam parcel dapat dimodelkan sebagai Multiple Knapsack Problem (MKP), di mana diperlukan seleksi item berdasarkan batasan anggaran dan berat. Studi berjudul </a:t>
            </a:r>
            <a:r>
              <a:rPr lang="en-ID" sz="1900" i="1">
                <a:solidFill>
                  <a:schemeClr val="dk1"/>
                </a:solidFill>
              </a:rPr>
              <a:t>"Performance Analysis of Multiple Knapsack Problem Optimization Algorithms: A Comparative Study for Retail and SME Applications"</a:t>
            </a:r>
            <a:r>
              <a:rPr lang="en-ID" sz="1900">
                <a:solidFill>
                  <a:schemeClr val="dk1"/>
                </a:solidFill>
              </a:rPr>
              <a:t> menunjukkan bahwa pendekatan algoritma seperti dynamic programming dan greedy heuristic mampu memberikan solusi optimal dalam konteks penjualan ritel dan UMKM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◼"/>
            </a:pPr>
            <a:r>
              <a:rPr lang="en-ID" sz="1900">
                <a:solidFill>
                  <a:schemeClr val="dk1"/>
                </a:solidFill>
              </a:rPr>
              <a:t>banyak UMKM kesulitan dalam memperkirakan permintaan konsumen sehingga kerap terjadi penumpukan atau kekurangan stok. Menurut penelitian berjudul </a:t>
            </a:r>
            <a:r>
              <a:rPr lang="en-ID" sz="1900" i="1">
                <a:solidFill>
                  <a:schemeClr val="dk1"/>
                </a:solidFill>
              </a:rPr>
              <a:t>"OPTIMIZING RAW MATERIAL INVENTORY MANAGEMENT OF MSME PRODUCT USING EXTREME GRADIENT BOOSTING (XGBOOST) REGRESSOR ALGORITHM"</a:t>
            </a:r>
            <a:r>
              <a:rPr lang="en-ID" sz="1900">
                <a:solidFill>
                  <a:schemeClr val="dk1"/>
                </a:solidFill>
              </a:rPr>
              <a:t>, metode prediksi penjualan menggunakan XGBoost efektif dalam mengurangi kesalahan estimasi stok dan memaksimalkan keuntungan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◼"/>
            </a:pPr>
            <a:r>
              <a:rPr lang="en-ID" sz="1900">
                <a:solidFill>
                  <a:schemeClr val="dk1"/>
                </a:solidFill>
              </a:rPr>
              <a:t>Studi lain berjudul </a:t>
            </a:r>
            <a:r>
              <a:rPr lang="en-ID" sz="1900" i="1">
                <a:solidFill>
                  <a:schemeClr val="dk1"/>
                </a:solidFill>
              </a:rPr>
              <a:t>"Demand Prediction for Food and Beverage SMEs Using SARIMAX and Weather Data"</a:t>
            </a:r>
            <a:r>
              <a:rPr lang="en-ID" sz="1900">
                <a:solidFill>
                  <a:schemeClr val="dk1"/>
                </a:solidFill>
              </a:rPr>
              <a:t> juga mendukung hal serupa, di mana penggunaan model SARIMAX yang mempertimbangkan faktor cuaca memberikan hasil prediksi permintaan yang lebih akurat dibanding metode tradisional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◼"/>
            </a:pPr>
            <a:r>
              <a:rPr lang="en-ID" sz="1900">
                <a:solidFill>
                  <a:schemeClr val="dk1"/>
                </a:solidFill>
              </a:rPr>
              <a:t>Dalam konteks pengembangan sistem digital berbasis data, penelitian berjudul </a:t>
            </a:r>
            <a:r>
              <a:rPr lang="en-ID" sz="1900" i="1">
                <a:solidFill>
                  <a:schemeClr val="dk1"/>
                </a:solidFill>
              </a:rPr>
              <a:t>"Development of Time-Series-Based MLOps Architecture for Predicting Sales Quantity in Micro, Small, and Medium Enterprises (MSMEs)"</a:t>
            </a:r>
            <a:r>
              <a:rPr lang="en-ID" sz="1900">
                <a:solidFill>
                  <a:schemeClr val="dk1"/>
                </a:solidFill>
              </a:rPr>
              <a:t> menegaskan pentingnya integrasi arsitektur MLOps untuk memastikan sistem prediksi penjualan berjalan otomatis, akurat, dan dapat diandalkan dalam jangka panjang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ts val="935"/>
              <a:buNone/>
            </a:pP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11bcfc49e_0_19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STATE OF THE ART</a:t>
            </a:r>
            <a:endParaRPr/>
          </a:p>
        </p:txBody>
      </p:sp>
      <p:pic>
        <p:nvPicPr>
          <p:cNvPr id="284" name="Google Shape;284;g3711bcfc49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050" y="1924306"/>
            <a:ext cx="9893800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3711bcfc49e_0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7150" y="694300"/>
            <a:ext cx="8767025" cy="59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b6f58b47_0_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LATAR BELAKANG</a:t>
            </a:r>
            <a:endParaRPr sz="4400"/>
          </a:p>
        </p:txBody>
      </p:sp>
      <p:sp>
        <p:nvSpPr>
          <p:cNvPr id="105" name="Google Shape;105;g370b6f58b47_0_23"/>
          <p:cNvSpPr/>
          <p:nvPr/>
        </p:nvSpPr>
        <p:spPr>
          <a:xfrm>
            <a:off x="405800" y="3119850"/>
            <a:ext cx="2411400" cy="1685100"/>
          </a:xfrm>
          <a:prstGeom prst="ellipse">
            <a:avLst/>
          </a:prstGeom>
          <a:solidFill>
            <a:schemeClr val="lt1"/>
          </a:solidFill>
          <a:ln w="33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825" tIns="80825" rIns="80825" bIns="80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7"/>
              <a:buFont typeface="Arial"/>
              <a:buNone/>
            </a:pPr>
            <a:endParaRPr sz="1237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g370b6f58b47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56" y="3407992"/>
            <a:ext cx="1952141" cy="1108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70b6f58b47_0_23"/>
          <p:cNvSpPr/>
          <p:nvPr/>
        </p:nvSpPr>
        <p:spPr>
          <a:xfrm>
            <a:off x="4485900" y="3009300"/>
            <a:ext cx="2728200" cy="19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Penelitian Kedaireka oleh Pembimbing  dan Tim (2022) berupa </a:t>
            </a:r>
            <a:endParaRPr sz="21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8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Marketplace ASPOO</a:t>
            </a:r>
            <a:endParaRPr sz="1800" b="1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370b6f58b47_0_23"/>
          <p:cNvSpPr/>
          <p:nvPr/>
        </p:nvSpPr>
        <p:spPr>
          <a:xfrm>
            <a:off x="3009550" y="3485825"/>
            <a:ext cx="1284000" cy="9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g370b6f58b47_0_23"/>
          <p:cNvSpPr/>
          <p:nvPr/>
        </p:nvSpPr>
        <p:spPr>
          <a:xfrm>
            <a:off x="8905500" y="3009300"/>
            <a:ext cx="2728200" cy="19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Edaran Gubernur Program Paket Parcel UMKM ASPOO 2023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g370b6f58b47_0_23"/>
          <p:cNvSpPr/>
          <p:nvPr/>
        </p:nvSpPr>
        <p:spPr>
          <a:xfrm>
            <a:off x="7429150" y="3485825"/>
            <a:ext cx="1284000" cy="9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711bcfc49e_0_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9838" y="653598"/>
            <a:ext cx="4712326" cy="609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3711bcfc49e_0_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663" y="700088"/>
            <a:ext cx="7686675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11bcfc49e_0_297"/>
          <p:cNvSpPr txBox="1">
            <a:spLocks noGrp="1"/>
          </p:cNvSpPr>
          <p:nvPr>
            <p:ph type="body" idx="1"/>
          </p:nvPr>
        </p:nvSpPr>
        <p:spPr>
          <a:xfrm>
            <a:off x="581193" y="2199128"/>
            <a:ext cx="54225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D" sz="2000" b="1"/>
              <a:t>Metode Pengujian: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ID" sz="2000"/>
              <a:t>Blackbox Testing: Fokus pada fungsionalitas eksternal sistem.Tidak memperhatikan struktur kode internal.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ID" sz="2000" b="1"/>
              <a:t>Langkah-Langkah Pengujian: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ID" sz="2000"/>
              <a:t>Perancangan Skenario: Mencakup berbagai situasi selama penggunaan sistem. Fokus pada aspek kuantitas produk, harga, dan berat sesuai harapan pengguna.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ID" sz="2000"/>
              <a:t>Pelaksanaan Pengujian: Sistem diuji dalam berbagai kondisi. Mengamati respons sistem terhadap kondisi yang berbeda.</a:t>
            </a:r>
            <a:endParaRPr/>
          </a:p>
        </p:txBody>
      </p:sp>
      <p:sp>
        <p:nvSpPr>
          <p:cNvPr id="305" name="Google Shape;305;g3711bcfc49e_0_297"/>
          <p:cNvSpPr txBox="1">
            <a:spLocks noGrp="1"/>
          </p:cNvSpPr>
          <p:nvPr>
            <p:ph type="body" idx="2"/>
          </p:nvPr>
        </p:nvSpPr>
        <p:spPr>
          <a:xfrm>
            <a:off x="6188417" y="2131753"/>
            <a:ext cx="54225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ID" b="1"/>
              <a:t>Fokus Pengujian: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ID"/>
              <a:t>Verifikasi apakah sistem beroperasi sesuai harapan. Identifikasi ketidaksesuaian dalam fungsionalitas sistem.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ID" b="1"/>
              <a:t>Analisis dan Perbaikan: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ID"/>
              <a:t>Analisis hasil pengujian untuk mengevaluasi keberhasilan mencapai tujuan sistem. Melakukan perbaikan dan penyesuaian jika ditemukan ketidaksesuaian.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ID" b="1"/>
              <a:t>Validasi Sistem: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ID"/>
              <a:t>Validitas pengujian menunjukkan model dan metode yang digunakan dapat diterima. Penggunaan skenario representatif memastikan pengujian menyeluruh di berbagai kondisi. Hasil pengujian menjadi dasar dalam mengevaluasi kinerja system.</a:t>
            </a:r>
            <a:endParaRPr/>
          </a:p>
        </p:txBody>
      </p:sp>
      <p:sp>
        <p:nvSpPr>
          <p:cNvPr id="306" name="Google Shape;306;g3711bcfc49e_0_297"/>
          <p:cNvSpPr txBox="1">
            <a:spLocks noGrp="1"/>
          </p:cNvSpPr>
          <p:nvPr>
            <p:ph type="title"/>
          </p:nvPr>
        </p:nvSpPr>
        <p:spPr>
          <a:xfrm>
            <a:off x="581025" y="730250"/>
            <a:ext cx="11030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PENGUJIAN MODEL</a:t>
            </a:r>
            <a:endParaRPr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11bcfc49e_0_390"/>
          <p:cNvSpPr txBox="1"/>
          <p:nvPr/>
        </p:nvSpPr>
        <p:spPr>
          <a:xfrm>
            <a:off x="139800" y="1553900"/>
            <a:ext cx="5732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P1.	Secara keseluruhan, apakah Anda merasa nyaman saat menggunakan marketplace ini?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P2.	Apakah alur pada sistem sesuai dengan tujuan penggunaannya?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P3.	Apakah sistem memberikan kemudahan dalam mencari dan memilih produk oleh-oleh?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P4.	Apakah fitur estimasi anggaran dan berat membantu Anda dalam merencanakan pemesanan parcel?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P5.	Apakah tata letak/layout halaman sudah sesuai/sudah baik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P6.	Apakah pemilihan warna pada tampilan marketplace sudah baik?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P7.	Apakah struktur menu dan sub menu mudah digunakan?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P8.	Apakah penggunaan dialog atau notifikasi sudah sesuai dengan konteks penggunaannya?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P9.	Apakah marketplace ini memerlukan panduan atau tutorial penggunaan?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P10.	Apakah tampilan marketplace responsif (dapat diakses dengan baik di berbagai perangkat)?</a:t>
            </a:r>
            <a:endParaRPr sz="17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g3711bcfc49e_0_390"/>
          <p:cNvSpPr txBox="1">
            <a:spLocks noGrp="1"/>
          </p:cNvSpPr>
          <p:nvPr>
            <p:ph type="title" idx="4294967295"/>
          </p:nvPr>
        </p:nvSpPr>
        <p:spPr>
          <a:xfrm>
            <a:off x="580950" y="685400"/>
            <a:ext cx="1103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Gill Sans"/>
              <a:buNone/>
            </a:pPr>
            <a:r>
              <a:rPr lang="en-ID" sz="3060">
                <a:solidFill>
                  <a:schemeClr val="dk1"/>
                </a:solidFill>
              </a:rPr>
              <a:t>PENGUJIAN USER ACCEPTANCE TEST (UAT)</a:t>
            </a:r>
            <a:endParaRPr sz="3060">
              <a:solidFill>
                <a:schemeClr val="dk1"/>
              </a:solidFill>
            </a:endParaRPr>
          </a:p>
        </p:txBody>
      </p:sp>
      <p:sp>
        <p:nvSpPr>
          <p:cNvPr id="313" name="Google Shape;313;g3711bcfc49e_0_390"/>
          <p:cNvSpPr txBox="1"/>
          <p:nvPr/>
        </p:nvSpPr>
        <p:spPr>
          <a:xfrm>
            <a:off x="5948700" y="1504950"/>
            <a:ext cx="5662500" cy="5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P11.	Apakah informasi produk ditampilkan secara jelas dan lengkap?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P12.	Apakah fitur pemesanan parcel mudah diakses dan digunakan?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P13.	Apakah proses pemesanan parcel rumit?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P14.	Apakah terdapat kolom atau isian yang tidak relevan saat melakukan pemesanan parcel?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P15.	Apakah aturan atau ketentuan dalam pemesanan parcel mudah dipahami?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P16.	Apakah hasil rekomendasi parcel (berdasarkan estimasi harga, berat, dan filter) sesuai dengan harapan Anda?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P17.	Apakah sistem mampu memberikan rekomendasi parcel yang optimal dan sesuai kebutuhan?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P18.	Apakah marketplace ini memenuhi kebutuhan Anda dalam mencari dan memesan parcel oleh-oleh?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P19.	Apakah kecepatan akses (loading time) marketplace ini sudah cukup cepat?</a:t>
            </a:r>
            <a:endParaRPr sz="17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P20.	Apakah marketplace ini lebih mudah digunakan dibandingkan dengan platform e-commerce sejenis?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g3711bcfc49e_0_396"/>
          <p:cNvGraphicFramePr/>
          <p:nvPr/>
        </p:nvGraphicFramePr>
        <p:xfrm>
          <a:off x="877750" y="13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{CF415E2E-4E4C-4F3D-91DB-D8AF01F4B9F9}</a:tableStyleId>
              </a:tblPr>
              <a:tblGrid>
                <a:gridCol w="17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Kode Pertanyaan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Presentase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83%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P2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P3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83&amp;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P4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P5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83%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P6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81%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P7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89%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P8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66%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P9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74%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P10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83%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19" name="Google Shape;319;g3711bcfc49e_0_396"/>
          <p:cNvGraphicFramePr/>
          <p:nvPr/>
        </p:nvGraphicFramePr>
        <p:xfrm>
          <a:off x="4735550" y="13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{CF415E2E-4E4C-4F3D-91DB-D8AF01F4B9F9}</a:tableStyleId>
              </a:tblPr>
              <a:tblGrid>
                <a:gridCol w="17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Kode Pertanyaan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Presentase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P11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82%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P12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79%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P13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57&amp;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P14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P15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79%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P16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82%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P17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80%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P18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92%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P19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81%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P20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D" sz="1500" u="none" strike="noStrike" cap="non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63%</a:t>
                      </a:r>
                      <a:endParaRPr sz="1500" u="none" strike="noStrike" cap="non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0" name="Google Shape;320;g3711bcfc49e_0_396"/>
          <p:cNvSpPr txBox="1"/>
          <p:nvPr/>
        </p:nvSpPr>
        <p:spPr>
          <a:xfrm>
            <a:off x="8593350" y="1342900"/>
            <a:ext cx="3000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Berdasarkan tabel persentase nilai pertanyaan, maka diperoleh </a:t>
            </a:r>
            <a:r>
              <a:rPr lang="en-ID" sz="18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rata-rata sebesar 77.4%</a:t>
            </a:r>
            <a:r>
              <a:rPr lang="en-ID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sehingga persentase tersebut termasuk pada interval 60% - 79% dalam skala likert. Oleh karena itu, dapat disimpulkan bahwa tingkat penilaian pengguna termasuk dalam </a:t>
            </a:r>
            <a:r>
              <a:rPr lang="en-ID" sz="18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kategori “Setuju”</a:t>
            </a:r>
            <a:r>
              <a:rPr lang="en-ID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RUMUSAN MASALAH</a:t>
            </a:r>
            <a:endParaRPr sz="4400"/>
          </a:p>
        </p:txBody>
      </p:sp>
      <p:sp>
        <p:nvSpPr>
          <p:cNvPr id="116" name="Google Shape;116;p3"/>
          <p:cNvSpPr/>
          <p:nvPr/>
        </p:nvSpPr>
        <p:spPr>
          <a:xfrm>
            <a:off x="4830359" y="2933100"/>
            <a:ext cx="2604000" cy="19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Belum adanya layanan sistem pemaketan parcel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421366" y="3409625"/>
            <a:ext cx="1225500" cy="9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048320" y="2933100"/>
            <a:ext cx="2604000" cy="19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UMKM belum memiliki 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Point of Sales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639327" y="3409625"/>
            <a:ext cx="1225500" cy="9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39675" y="2933100"/>
            <a:ext cx="2604000" cy="19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MARKETPLACE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D" sz="2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ASPOO</a:t>
            </a: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0fe998572_5_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BATASAN MASALAH</a:t>
            </a:r>
            <a:endParaRPr sz="4400"/>
          </a:p>
        </p:txBody>
      </p:sp>
      <p:grpSp>
        <p:nvGrpSpPr>
          <p:cNvPr id="126" name="Google Shape;126;g370fe998572_5_31"/>
          <p:cNvGrpSpPr/>
          <p:nvPr/>
        </p:nvGrpSpPr>
        <p:grpSpPr>
          <a:xfrm>
            <a:off x="658394" y="2643075"/>
            <a:ext cx="2578617" cy="2791049"/>
            <a:chOff x="1118224" y="283723"/>
            <a:chExt cx="2090827" cy="2595600"/>
          </a:xfrm>
        </p:grpSpPr>
        <p:sp>
          <p:nvSpPr>
            <p:cNvPr id="127" name="Google Shape;127;g370fe998572_5_31"/>
            <p:cNvSpPr/>
            <p:nvPr/>
          </p:nvSpPr>
          <p:spPr>
            <a:xfrm>
              <a:off x="1178651" y="283723"/>
              <a:ext cx="2030400" cy="259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70fe998572_5_3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22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70fe998572_5_31"/>
            <p:cNvSpPr/>
            <p:nvPr/>
          </p:nvSpPr>
          <p:spPr>
            <a:xfrm>
              <a:off x="1233914" y="1225070"/>
              <a:ext cx="1815000" cy="12849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17"/>
                <a:buFont typeface="Arial"/>
                <a:buNone/>
              </a:pPr>
              <a:r>
                <a:rPr lang="en-ID" sz="1417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Penelitian hanya berfokus pada pengembangan fitur pemesanan parcel</a:t>
              </a:r>
              <a:endParaRPr sz="141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g370fe998572_5_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94"/>
                <a:buFont typeface="Arial"/>
                <a:buNone/>
              </a:pPr>
              <a:r>
                <a:rPr lang="en-ID" sz="4694" b="1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4694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g370fe998572_5_31"/>
          <p:cNvGrpSpPr/>
          <p:nvPr/>
        </p:nvGrpSpPr>
        <p:grpSpPr>
          <a:xfrm>
            <a:off x="3423892" y="2643075"/>
            <a:ext cx="2578617" cy="2791049"/>
            <a:chOff x="1118224" y="283723"/>
            <a:chExt cx="2090827" cy="2595600"/>
          </a:xfrm>
        </p:grpSpPr>
        <p:sp>
          <p:nvSpPr>
            <p:cNvPr id="132" name="Google Shape;132;g370fe998572_5_31"/>
            <p:cNvSpPr/>
            <p:nvPr/>
          </p:nvSpPr>
          <p:spPr>
            <a:xfrm>
              <a:off x="1178651" y="283723"/>
              <a:ext cx="2030400" cy="259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70fe998572_5_3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22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70fe998572_5_31"/>
            <p:cNvSpPr/>
            <p:nvPr/>
          </p:nvSpPr>
          <p:spPr>
            <a:xfrm>
              <a:off x="1233915" y="1225070"/>
              <a:ext cx="1815000" cy="12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17"/>
                <a:buFont typeface="Arial"/>
                <a:buNone/>
              </a:pPr>
              <a:r>
                <a:rPr lang="en-ID" sz="1417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Pengembangan fitur dilakukan menggunakan metode prototyping</a:t>
              </a:r>
              <a:endParaRPr sz="141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g370fe998572_5_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94"/>
                <a:buFont typeface="Arial"/>
                <a:buNone/>
              </a:pPr>
              <a:r>
                <a:rPr lang="en-ID" sz="4694" b="1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4694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g370fe998572_5_31"/>
          <p:cNvGrpSpPr/>
          <p:nvPr/>
        </p:nvGrpSpPr>
        <p:grpSpPr>
          <a:xfrm>
            <a:off x="6189394" y="2643075"/>
            <a:ext cx="2578617" cy="2791049"/>
            <a:chOff x="1118224" y="283723"/>
            <a:chExt cx="2090827" cy="2595600"/>
          </a:xfrm>
        </p:grpSpPr>
        <p:sp>
          <p:nvSpPr>
            <p:cNvPr id="137" name="Google Shape;137;g370fe998572_5_31"/>
            <p:cNvSpPr/>
            <p:nvPr/>
          </p:nvSpPr>
          <p:spPr>
            <a:xfrm>
              <a:off x="1178651" y="283723"/>
              <a:ext cx="2030400" cy="259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70fe998572_5_3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22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70fe998572_5_31"/>
            <p:cNvSpPr/>
            <p:nvPr/>
          </p:nvSpPr>
          <p:spPr>
            <a:xfrm>
              <a:off x="1233914" y="1225071"/>
              <a:ext cx="1815000" cy="138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17"/>
                <a:buFont typeface="Arial"/>
                <a:buNone/>
              </a:pPr>
              <a:r>
                <a:rPr lang="en-ID" sz="1417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diintegrasikan dengan modul yang sudah ada di Modul lain yang tidak relevan tidak akan dibahas dalam penelitian ini.</a:t>
              </a:r>
              <a:endParaRPr sz="141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g370fe998572_5_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94"/>
                <a:buFont typeface="Arial"/>
                <a:buNone/>
              </a:pPr>
              <a:r>
                <a:rPr lang="en-ID" sz="4694" b="1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4694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g370fe998572_5_31"/>
          <p:cNvGrpSpPr/>
          <p:nvPr/>
        </p:nvGrpSpPr>
        <p:grpSpPr>
          <a:xfrm>
            <a:off x="8954892" y="2643075"/>
            <a:ext cx="2578617" cy="2791049"/>
            <a:chOff x="1118224" y="283723"/>
            <a:chExt cx="2090827" cy="2595600"/>
          </a:xfrm>
        </p:grpSpPr>
        <p:sp>
          <p:nvSpPr>
            <p:cNvPr id="142" name="Google Shape;142;g370fe998572_5_31"/>
            <p:cNvSpPr/>
            <p:nvPr/>
          </p:nvSpPr>
          <p:spPr>
            <a:xfrm>
              <a:off x="1178651" y="283723"/>
              <a:ext cx="2030400" cy="259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70fe998572_5_3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22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975" tIns="107975" rIns="107975" bIns="10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70fe998572_5_31"/>
            <p:cNvSpPr/>
            <p:nvPr/>
          </p:nvSpPr>
          <p:spPr>
            <a:xfrm>
              <a:off x="1233915" y="1225071"/>
              <a:ext cx="1815000" cy="13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17"/>
                <a:buFont typeface="Arial"/>
                <a:buNone/>
              </a:pPr>
              <a:r>
                <a:rPr lang="en-ID" sz="1417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Penelitian dilakukan untuk pengembangan fitur pada versi web marketplace ASPOO</a:t>
              </a:r>
              <a:endParaRPr sz="141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g370fe998572_5_3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975" tIns="107975" rIns="107975" bIns="1079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94"/>
                <a:buFont typeface="Arial"/>
                <a:buNone/>
              </a:pPr>
              <a:r>
                <a:rPr lang="en-ID" sz="4694" b="1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4694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0fe998572_5_11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TUJUAN PENELITIAN</a:t>
            </a:r>
            <a:endParaRPr sz="4400"/>
          </a:p>
        </p:txBody>
      </p:sp>
      <p:grpSp>
        <p:nvGrpSpPr>
          <p:cNvPr id="151" name="Google Shape;151;g370fe998572_5_1114"/>
          <p:cNvGrpSpPr/>
          <p:nvPr/>
        </p:nvGrpSpPr>
        <p:grpSpPr>
          <a:xfrm>
            <a:off x="2123819" y="4003680"/>
            <a:ext cx="7890788" cy="1899676"/>
            <a:chOff x="1593000" y="2322563"/>
            <a:chExt cx="2939827" cy="643500"/>
          </a:xfrm>
        </p:grpSpPr>
        <p:sp>
          <p:nvSpPr>
            <p:cNvPr id="152" name="Google Shape;152;g370fe998572_5_1114"/>
            <p:cNvSpPr/>
            <p:nvPr/>
          </p:nvSpPr>
          <p:spPr>
            <a:xfrm>
              <a:off x="3728374" y="2322563"/>
              <a:ext cx="4473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7"/>
                <a:buFont typeface="Arial"/>
                <a:buNone/>
              </a:pPr>
              <a:endParaRPr sz="15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70fe998572_5_11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70fe998572_5_11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70fe998572_5_1114"/>
            <p:cNvSpPr/>
            <p:nvPr/>
          </p:nvSpPr>
          <p:spPr>
            <a:xfrm>
              <a:off x="2342630" y="2399947"/>
              <a:ext cx="1940700" cy="5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5"/>
                <a:buFont typeface="Arial"/>
                <a:buNone/>
              </a:pPr>
              <a:r>
                <a:rPr lang="en-ID" sz="1825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Membuat Point of Sales (POS) pada marketplace ASPOO untuk memudahkan pengelolaan transaksi dan kontrol stok yang dapat digunakan sebagai pendukung sistem pemaketan parcel.</a:t>
              </a:r>
              <a:endParaRPr sz="1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5"/>
                <a:buFont typeface="Arial"/>
                <a:buNone/>
              </a:pPr>
              <a:endParaRPr sz="1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g370fe998572_5_11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133736" dist="53494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70fe998572_5_11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914"/>
                <a:buFont typeface="Arial"/>
                <a:buNone/>
              </a:pPr>
              <a:r>
                <a:rPr lang="en-ID" sz="4914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4914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g370fe998572_5_1114"/>
          <p:cNvGrpSpPr/>
          <p:nvPr/>
        </p:nvGrpSpPr>
        <p:grpSpPr>
          <a:xfrm>
            <a:off x="2123833" y="2287061"/>
            <a:ext cx="7890788" cy="1694661"/>
            <a:chOff x="1593000" y="2322568"/>
            <a:chExt cx="2939827" cy="643501"/>
          </a:xfrm>
        </p:grpSpPr>
        <p:sp>
          <p:nvSpPr>
            <p:cNvPr id="159" name="Google Shape;159;g370fe998572_5_1114"/>
            <p:cNvSpPr/>
            <p:nvPr/>
          </p:nvSpPr>
          <p:spPr>
            <a:xfrm>
              <a:off x="3728374" y="2322569"/>
              <a:ext cx="3990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7"/>
                <a:buFont typeface="Arial"/>
                <a:buNone/>
              </a:pPr>
              <a:endParaRPr sz="15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70fe998572_5_11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70fe998572_5_11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70fe998572_5_11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5"/>
                <a:buFont typeface="Arial"/>
                <a:buNone/>
              </a:pPr>
              <a:r>
                <a:rPr lang="en-ID" sz="1825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Mengembangkan sistem pemaketan parcel yang dapat disesuaikan dengan kebutuhan pengguna, pada Portal Marketplace ASPOO.</a:t>
              </a:r>
              <a:endParaRPr sz="1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g370fe998572_5_11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133736" dist="53494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70fe998572_5_11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71175" tIns="171175" rIns="171175" bIns="171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914"/>
                <a:buFont typeface="Arial"/>
                <a:buNone/>
              </a:pPr>
              <a:r>
                <a:rPr lang="en-ID" sz="4914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4914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0fe998572_5_1306"/>
          <p:cNvSpPr txBox="1">
            <a:spLocks noGrp="1"/>
          </p:cNvSpPr>
          <p:nvPr>
            <p:ph type="title"/>
          </p:nvPr>
        </p:nvSpPr>
        <p:spPr>
          <a:xfrm>
            <a:off x="581025" y="730250"/>
            <a:ext cx="11030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ID" sz="4400"/>
              <a:t>MANFAAT PENELITIAN</a:t>
            </a:r>
            <a:endParaRPr sz="4400"/>
          </a:p>
        </p:txBody>
      </p:sp>
      <p:grpSp>
        <p:nvGrpSpPr>
          <p:cNvPr id="170" name="Google Shape;170;g370fe998572_5_1306"/>
          <p:cNvGrpSpPr/>
          <p:nvPr/>
        </p:nvGrpSpPr>
        <p:grpSpPr>
          <a:xfrm>
            <a:off x="6092898" y="2168254"/>
            <a:ext cx="2592735" cy="2092748"/>
            <a:chOff x="3216519" y="1002150"/>
            <a:chExt cx="1944600" cy="1569600"/>
          </a:xfrm>
        </p:grpSpPr>
        <p:sp>
          <p:nvSpPr>
            <p:cNvPr id="171" name="Google Shape;171;g370fe998572_5_1306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lt1"/>
            </a:solidFill>
            <a:ln w="9525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70fe998572_5_1306"/>
            <p:cNvSpPr txBox="1"/>
            <p:nvPr/>
          </p:nvSpPr>
          <p:spPr>
            <a:xfrm>
              <a:off x="3461163" y="1244660"/>
              <a:ext cx="1451700" cy="4599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Bagi UMKM</a:t>
              </a:r>
              <a:endPara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370fe998572_5_1306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Membuka Peluang dan meningkatkan visibilitas produk melalui fitur parcel</a:t>
              </a:r>
              <a:endPara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g370fe998572_5_1306"/>
          <p:cNvGrpSpPr/>
          <p:nvPr/>
        </p:nvGrpSpPr>
        <p:grpSpPr>
          <a:xfrm>
            <a:off x="3506520" y="2168254"/>
            <a:ext cx="2592735" cy="2092748"/>
            <a:chOff x="1271925" y="1002150"/>
            <a:chExt cx="1944600" cy="1569600"/>
          </a:xfrm>
        </p:grpSpPr>
        <p:sp>
          <p:nvSpPr>
            <p:cNvPr id="175" name="Google Shape;175;g370fe998572_5_1306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70fe998572_5_1306"/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Bagi ASPOO</a:t>
              </a:r>
              <a:endParaRPr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g370fe998572_5_1306"/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Meningkatkan daya saing dan kepuasan pelanggan</a:t>
              </a:r>
              <a:endPara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g370fe998572_5_1306"/>
          <p:cNvGrpSpPr/>
          <p:nvPr/>
        </p:nvGrpSpPr>
        <p:grpSpPr>
          <a:xfrm>
            <a:off x="3506520" y="4256239"/>
            <a:ext cx="2592735" cy="2092748"/>
            <a:chOff x="1271925" y="2571750"/>
            <a:chExt cx="1944600" cy="1569600"/>
          </a:xfrm>
        </p:grpSpPr>
        <p:sp>
          <p:nvSpPr>
            <p:cNvPr id="179" name="Google Shape;179;g370fe998572_5_1306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lt1"/>
            </a:solidFill>
            <a:ln w="9525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70fe998572_5_1306"/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Bagi Pengguna</a:t>
              </a:r>
              <a:endPara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g370fe998572_5_1306"/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Memberikan</a:t>
              </a:r>
              <a:r>
                <a:rPr lang="en-ID" sz="11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kemudahan dan </a:t>
              </a:r>
              <a:r>
                <a:rPr lang="en-ID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kenyamanan</a:t>
              </a:r>
              <a:r>
                <a:rPr lang="en-ID" sz="11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dalam memesan paket parcel</a:t>
              </a:r>
              <a:endPara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g370fe998572_5_1306"/>
          <p:cNvGrpSpPr/>
          <p:nvPr/>
        </p:nvGrpSpPr>
        <p:grpSpPr>
          <a:xfrm>
            <a:off x="6092898" y="4256239"/>
            <a:ext cx="2592735" cy="2092748"/>
            <a:chOff x="3216519" y="2571750"/>
            <a:chExt cx="1944600" cy="1569600"/>
          </a:xfrm>
        </p:grpSpPr>
        <p:sp>
          <p:nvSpPr>
            <p:cNvPr id="183" name="Google Shape;183;g370fe998572_5_1306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70fe998572_5_1306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Bagi Institusi Akademik</a:t>
              </a:r>
              <a:endParaRPr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g370fe998572_5_1306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Menjadi referensi dan contoh implementasi teknologi  </a:t>
              </a:r>
              <a:endPara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g370fe998572_5_1306"/>
          <p:cNvGrpSpPr/>
          <p:nvPr/>
        </p:nvGrpSpPr>
        <p:grpSpPr>
          <a:xfrm>
            <a:off x="5875709" y="4041239"/>
            <a:ext cx="445516" cy="445422"/>
            <a:chOff x="3157188" y="909150"/>
            <a:chExt cx="470400" cy="470400"/>
          </a:xfrm>
        </p:grpSpPr>
        <p:sp>
          <p:nvSpPr>
            <p:cNvPr id="187" name="Google Shape;187;g370fe998572_5_130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70fe998572_5_130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A7291E"/>
            </a:solidFill>
            <a:ln w="9525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370fe998572_5_1527"/>
          <p:cNvGrpSpPr/>
          <p:nvPr/>
        </p:nvGrpSpPr>
        <p:grpSpPr>
          <a:xfrm>
            <a:off x="431339" y="2649000"/>
            <a:ext cx="3936068" cy="1719557"/>
            <a:chOff x="323513" y="1986800"/>
            <a:chExt cx="2952125" cy="1289700"/>
          </a:xfrm>
        </p:grpSpPr>
        <p:sp>
          <p:nvSpPr>
            <p:cNvPr id="194" name="Google Shape;194;g370fe998572_5_15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g370fe998572_5_15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249C9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96" name="Google Shape;196;g370fe998572_5_1527"/>
          <p:cNvGrpSpPr/>
          <p:nvPr/>
        </p:nvGrpSpPr>
        <p:grpSpPr>
          <a:xfrm>
            <a:off x="6946276" y="1413765"/>
            <a:ext cx="4814080" cy="1719557"/>
            <a:chOff x="5209838" y="1060350"/>
            <a:chExt cx="3610650" cy="1289700"/>
          </a:xfrm>
        </p:grpSpPr>
        <p:sp>
          <p:nvSpPr>
            <p:cNvPr id="197" name="Google Shape;197;g370fe998572_5_15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D" sz="1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Sistem Pemesanan Parcel</a:t>
              </a:r>
              <a:endParaRPr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Sistem dirancang agar pengguna dapat memesan parcel berdasarkan estimasi budget (harga) dan berat.</a:t>
              </a:r>
              <a:endParaRPr sz="1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Ada upaya awal dari rekan pengembang (Yahya) untuk mengeksplorasi penggunaan algoritma optimasi PSO (Particle Swarm Optimization) dalam proses pemilihan parcel yang optimal.</a:t>
              </a:r>
              <a:endParaRPr sz="1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8" name="Google Shape;198;g370fe998572_5_15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99" name="Google Shape;199;g370fe998572_5_1527"/>
          <p:cNvGrpSpPr/>
          <p:nvPr/>
        </p:nvGrpSpPr>
        <p:grpSpPr>
          <a:xfrm>
            <a:off x="6946276" y="4027166"/>
            <a:ext cx="4585479" cy="1719557"/>
            <a:chOff x="5209838" y="3020450"/>
            <a:chExt cx="3439195" cy="1289700"/>
          </a:xfrm>
        </p:grpSpPr>
        <p:sp>
          <p:nvSpPr>
            <p:cNvPr id="200" name="Google Shape;200;g370fe998572_5_1527"/>
            <p:cNvSpPr txBox="1"/>
            <p:nvPr/>
          </p:nvSpPr>
          <p:spPr>
            <a:xfrm>
              <a:off x="6525033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D" sz="1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Terdiri dari 3 Aktor</a:t>
              </a:r>
              <a:endParaRPr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Roboto"/>
                <a:buChar char="●"/>
              </a:pPr>
              <a:r>
                <a:rPr lang="en-ID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Pelanggan</a:t>
              </a:r>
              <a:r>
                <a:rPr lang="en-ID" sz="11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: Registrasi, login, pesan parcel, checkout, pembayaran, logout</a:t>
              </a:r>
              <a:endParaRPr sz="1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Roboto"/>
                <a:buChar char="●"/>
              </a:pPr>
              <a:r>
                <a:rPr lang="en-ID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UMKM</a:t>
              </a:r>
              <a:r>
                <a:rPr lang="en-ID" sz="11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: Registrasi, login, kelola produk, kelola transaksi, POS, logout</a:t>
              </a:r>
              <a:endParaRPr sz="1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Roboto"/>
                <a:buChar char="●"/>
              </a:pPr>
              <a:r>
                <a:rPr lang="en-ID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Admin</a:t>
              </a:r>
              <a:r>
                <a:rPr lang="en-ID" sz="11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: Login, kelola produk, kelola transaksi, POS, logout</a:t>
              </a:r>
              <a:endParaRPr sz="1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1" name="Google Shape;201;g370fe998572_5_15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02" name="Google Shape;202;g370fe998572_5_1527"/>
          <p:cNvGrpSpPr/>
          <p:nvPr/>
        </p:nvGrpSpPr>
        <p:grpSpPr>
          <a:xfrm>
            <a:off x="3549527" y="971261"/>
            <a:ext cx="5086319" cy="5054003"/>
            <a:chOff x="2662212" y="676343"/>
            <a:chExt cx="3814835" cy="3790597"/>
          </a:xfrm>
        </p:grpSpPr>
        <p:sp>
          <p:nvSpPr>
            <p:cNvPr id="203" name="Google Shape;203;g370fe998572_5_15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70fe998572_5_15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70fe998572_5_15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g370fe998572_5_1527"/>
            <p:cNvGrpSpPr/>
            <p:nvPr/>
          </p:nvGrpSpPr>
          <p:grpSpPr>
            <a:xfrm rot="-7200165">
              <a:off x="3337679" y="2826786"/>
              <a:ext cx="585010" cy="585535"/>
              <a:chOff x="1967628" y="812211"/>
              <a:chExt cx="587999" cy="587999"/>
            </a:xfrm>
          </p:grpSpPr>
          <p:sp>
            <p:nvSpPr>
              <p:cNvPr id="207" name="Google Shape;207;g370fe998572_5_15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7291E"/>
              </a:solidFill>
              <a:ln>
                <a:noFill/>
              </a:ln>
              <a:effectLst>
                <a:outerShdw blurRad="190500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0fe998572_5_15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729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g370fe998572_5_1527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7999" cy="587999"/>
            </a:xfrm>
          </p:grpSpPr>
          <p:sp>
            <p:nvSpPr>
              <p:cNvPr id="210" name="Google Shape;210;g370fe998572_5_15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7291E"/>
              </a:solidFill>
              <a:ln>
                <a:noFill/>
              </a:ln>
              <a:effectLst>
                <a:outerShdw blurRad="190500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0fe998572_5_15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729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g370fe998572_5_1527"/>
            <p:cNvGrpSpPr/>
            <p:nvPr/>
          </p:nvGrpSpPr>
          <p:grpSpPr>
            <a:xfrm rot="7200165">
              <a:off x="5229931" y="2804716"/>
              <a:ext cx="585010" cy="585535"/>
              <a:chOff x="1977085" y="811649"/>
              <a:chExt cx="587999" cy="587999"/>
            </a:xfrm>
          </p:grpSpPr>
          <p:sp>
            <p:nvSpPr>
              <p:cNvPr id="213" name="Google Shape;213;g370fe998572_5_15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7291E"/>
              </a:solidFill>
              <a:ln>
                <a:noFill/>
              </a:ln>
              <a:effectLst>
                <a:outerShdw blurRad="190500" algn="b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0fe998572_5_15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729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g370fe998572_5_15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ID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g370fe998572_5_15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ID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g370fe998572_5_15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ID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g370fe998572_5_1527"/>
          <p:cNvSpPr txBox="1"/>
          <p:nvPr/>
        </p:nvSpPr>
        <p:spPr>
          <a:xfrm>
            <a:off x="780300" y="2584775"/>
            <a:ext cx="253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Metode Prototyping</a:t>
            </a:r>
            <a:endParaRPr sz="1800" b="1" i="0" u="none" strike="noStrike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9" name="Google Shape;219;g370fe998572_5_15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675" y="2970275"/>
            <a:ext cx="3118175" cy="288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08df4325b_0_0"/>
          <p:cNvSpPr txBox="1"/>
          <p:nvPr/>
        </p:nvSpPr>
        <p:spPr>
          <a:xfrm>
            <a:off x="2143800" y="2525100"/>
            <a:ext cx="79044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D" sz="4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IMPLEMENTASI APLIKASI</a:t>
            </a: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D" sz="4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(FITUR PESAN PARCEL)</a:t>
            </a:r>
            <a:endParaRPr sz="4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05550de85_0_4"/>
          <p:cNvSpPr/>
          <p:nvPr/>
        </p:nvSpPr>
        <p:spPr>
          <a:xfrm>
            <a:off x="137025" y="87200"/>
            <a:ext cx="11754000" cy="668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0" name="Google Shape;230;g3705550de85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5202" y="3050"/>
            <a:ext cx="900024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Widescreen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Gill Sans</vt:lpstr>
      <vt:lpstr>Noto Sans Symbols</vt:lpstr>
      <vt:lpstr>Arial</vt:lpstr>
      <vt:lpstr>Roboto</vt:lpstr>
      <vt:lpstr>Dividend</vt:lpstr>
      <vt:lpstr>PENGEMBANGAN PORTAL UMKM ASPOO DENGAN FITUR KUSTOMISASI PAKET PARCEL BERBASIS ESTIMASI ANGGARAN DAN BERAT MENGGUNAKAN METODE PROTOTYPING</vt:lpstr>
      <vt:lpstr>LATAR BELAKANG</vt:lpstr>
      <vt:lpstr>RUMUSAN MASALAH</vt:lpstr>
      <vt:lpstr>BATASAN MASALAH</vt:lpstr>
      <vt:lpstr>TUJUAN PENELITIAN</vt:lpstr>
      <vt:lpstr>MANFAAT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PENGUJIAN</vt:lpstr>
      <vt:lpstr>KESIMPULAN</vt:lpstr>
      <vt:lpstr>PowerPoint Presentation</vt:lpstr>
      <vt:lpstr>PowerPoint Presentation</vt:lpstr>
      <vt:lpstr>STATE OF THE ART</vt:lpstr>
      <vt:lpstr>PowerPoint Presentation</vt:lpstr>
      <vt:lpstr>PowerPoint Presentation</vt:lpstr>
      <vt:lpstr>PowerPoint Presentation</vt:lpstr>
      <vt:lpstr>PENGUJIAN MODEL</vt:lpstr>
      <vt:lpstr>PENGUJIAN USER ACCEPTANCE TEST (UAT)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PORTAL UMKM ASPOO DENGAN FITUR KUSTOMISASI PAKET PARCEL BERBASIS ESTIMASI ANGGARAN DAN BERAT MENGGUNAKAN METODE PROTOTYPING</dc:title>
  <dc:creator>Seto Aryotomo</dc:creator>
  <cp:lastModifiedBy>Seto Aryotomo</cp:lastModifiedBy>
  <cp:revision>1</cp:revision>
  <dcterms:created xsi:type="dcterms:W3CDTF">2025-01-07T10:19:46Z</dcterms:created>
  <dcterms:modified xsi:type="dcterms:W3CDTF">2025-07-23T10:52:27Z</dcterms:modified>
</cp:coreProperties>
</file>