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58" r:id="rId6"/>
    <p:sldId id="277" r:id="rId7"/>
    <p:sldId id="259" r:id="rId8"/>
    <p:sldId id="260" r:id="rId9"/>
    <p:sldId id="264" r:id="rId10"/>
    <p:sldId id="271" r:id="rId11"/>
    <p:sldId id="266" r:id="rId12"/>
    <p:sldId id="267" r:id="rId13"/>
    <p:sldId id="273" r:id="rId14"/>
    <p:sldId id="268" r:id="rId15"/>
    <p:sldId id="269" r:id="rId16"/>
    <p:sldId id="270" r:id="rId17"/>
    <p:sldId id="272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8026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B659-B21E-438A-A480-81F086568DE5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C1C3-98A0-421C-BEBA-86E5C7BB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FFAA1-012E-4A0C-835B-B47AD448B4BC}" type="datetime1">
              <a:rPr lang="fr-FR" smtClean="0"/>
              <a:t>23/05/2025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D81CD9-55FD-4A1D-A9FE-1992938B87F3}" type="datetime1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917AF-5B66-470E-8BF0-E5C3E38D55B7}" type="datetime1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23F1A-B335-4C16-8A3B-77E864E66D5D}" type="datetime1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FC21C-6C6C-4C90-A333-02B38BF3F6C6}" type="datetime1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FAA83-8864-4B1D-ABD2-467819BCE99D}" type="datetime1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613317-C50F-4EFB-A184-96ECF08D1DB4}" type="datetime1">
              <a:rPr lang="fr-FR" smtClean="0"/>
              <a:t>23/05/2025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C71C93-9EC7-4966-A85F-D56120C5CC31}" type="datetime1">
              <a:rPr lang="fr-FR" smtClean="0"/>
              <a:t>23/05/2025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40A13-B4F0-4168-A243-C125A3596F7D}" type="datetime1">
              <a:rPr lang="fr-FR" smtClean="0"/>
              <a:t>23/05/2025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2ECC-A268-49F8-B728-934AC8F0B805}" type="datetime1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9FBD76-FE34-4256-9896-642C9DD9EDF5}" type="datetime1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EF6B9B-D979-4C55-8936-B5FD5184FC95}" type="datetime1">
              <a:rPr lang="fr-FR" smtClean="0"/>
              <a:t>23/05/2025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D71B67-3F49-4DE4-BC17-6854D79BEB0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b="1" dirty="0" err="1"/>
              <a:t>Lesson</a:t>
            </a:r>
            <a:r>
              <a:rPr lang="fr-FR" b="1" dirty="0"/>
              <a:t>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420888"/>
            <a:ext cx="6400800" cy="2016224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他  </a:t>
            </a:r>
            <a:r>
              <a:rPr lang="zh-CN" altLang="en-US" sz="3200" b="1" dirty="0">
                <a:solidFill>
                  <a:srgbClr val="FF0000"/>
                </a:solidFill>
              </a:rPr>
              <a:t>在  </a:t>
            </a:r>
            <a:r>
              <a:rPr lang="zh-CN" altLang="en-US" sz="3200" b="1" dirty="0">
                <a:solidFill>
                  <a:schemeClr val="tx1"/>
                </a:solidFill>
              </a:rPr>
              <a:t>学   做   中国       菜</a:t>
            </a:r>
            <a:r>
              <a:rPr lang="zh-CN" altLang="en-US" sz="3200" b="1" dirty="0">
                <a:solidFill>
                  <a:srgbClr val="FF0000"/>
                </a:solidFill>
              </a:rPr>
              <a:t>呢</a:t>
            </a:r>
            <a:endParaRPr lang="en-GB" altLang="zh-CN" sz="3200" b="1" dirty="0">
              <a:solidFill>
                <a:srgbClr val="FF0000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(</a:t>
            </a:r>
            <a:r>
              <a:rPr lang="en-US" sz="3200" dirty="0" err="1"/>
              <a:t>Tā</a:t>
            </a:r>
            <a:r>
              <a:rPr lang="en-US" sz="3200" dirty="0"/>
              <a:t> </a:t>
            </a:r>
            <a:r>
              <a:rPr lang="en-US" sz="3200" dirty="0" err="1"/>
              <a:t>zài</a:t>
            </a:r>
            <a:r>
              <a:rPr lang="en-US" sz="3200" dirty="0"/>
              <a:t> </a:t>
            </a:r>
            <a:r>
              <a:rPr lang="en-US" sz="3200" dirty="0" err="1" smtClean="0"/>
              <a:t>xué</a:t>
            </a:r>
            <a:r>
              <a:rPr lang="en-US" sz="3200" dirty="0" smtClean="0"/>
              <a:t> </a:t>
            </a:r>
            <a:r>
              <a:rPr lang="en-US" sz="3200" dirty="0" err="1"/>
              <a:t>zuò</a:t>
            </a:r>
            <a:r>
              <a:rPr lang="en-US" sz="3200" dirty="0"/>
              <a:t> </a:t>
            </a:r>
            <a:r>
              <a:rPr lang="en-US" sz="3200" dirty="0" err="1"/>
              <a:t>zhōngguó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ne)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He is learning to cook Chinese food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00B707-6968-4940-A4D6-1940E67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980728"/>
            <a:ext cx="7498080" cy="5267672"/>
          </a:xfrm>
        </p:spPr>
        <p:txBody>
          <a:bodyPr/>
          <a:lstStyle/>
          <a:p>
            <a:pPr marL="82296" indent="0">
              <a:buNone/>
            </a:pPr>
            <a:endParaRPr lang="fr-FR" altLang="ja-JP" b="1" dirty="0" smtClean="0">
              <a:solidFill>
                <a:srgbClr val="0070C0"/>
              </a:solidFill>
            </a:endParaRPr>
          </a:p>
          <a:p>
            <a:pPr marL="82296" indent="0">
              <a:buNone/>
            </a:pPr>
            <a:r>
              <a:rPr lang="fr-FR" altLang="ja-JP" sz="2800" b="1" dirty="0" smtClean="0">
                <a:solidFill>
                  <a:srgbClr val="0070C0"/>
                </a:solidFill>
              </a:rPr>
              <a:t>1</a:t>
            </a:r>
            <a:r>
              <a:rPr lang="fr-FR" altLang="ja-JP" sz="2800" b="1" dirty="0">
                <a:solidFill>
                  <a:srgbClr val="0070C0"/>
                </a:solidFill>
              </a:rPr>
              <a:t>. </a:t>
            </a:r>
            <a:r>
              <a:rPr lang="ja-JP" altLang="fr-FR" sz="2800" b="1" dirty="0">
                <a:solidFill>
                  <a:srgbClr val="0070C0"/>
                </a:solidFill>
              </a:rPr>
              <a:t>你是美国人吧？ </a:t>
            </a:r>
            <a:r>
              <a:rPr lang="fr-FR" altLang="ja-JP" sz="2800" b="1" dirty="0"/>
              <a:t>(</a:t>
            </a:r>
            <a:r>
              <a:rPr lang="fr-FR" sz="2800" b="1" dirty="0" err="1"/>
              <a:t>Nǐ</a:t>
            </a:r>
            <a:r>
              <a:rPr lang="fr-FR" sz="2800" b="1" dirty="0"/>
              <a:t> </a:t>
            </a:r>
            <a:r>
              <a:rPr lang="fr-FR" sz="2800" b="1" dirty="0" err="1"/>
              <a:t>shì</a:t>
            </a:r>
            <a:r>
              <a:rPr lang="fr-FR" sz="2800" b="1" dirty="0"/>
              <a:t> </a:t>
            </a:r>
            <a:r>
              <a:rPr lang="fr-FR" sz="2800" b="1" dirty="0" err="1"/>
              <a:t>Měiguó</a:t>
            </a:r>
            <a:r>
              <a:rPr lang="fr-FR" sz="2800" b="1" dirty="0"/>
              <a:t>  </a:t>
            </a:r>
            <a:r>
              <a:rPr lang="fr-FR" sz="2800" b="1" dirty="0" err="1"/>
              <a:t>rén</a:t>
            </a:r>
            <a:r>
              <a:rPr lang="fr-FR" sz="2800" b="1" dirty="0"/>
              <a:t> </a:t>
            </a:r>
            <a:r>
              <a:rPr lang="fr-FR" sz="2800" b="1" dirty="0" err="1"/>
              <a:t>ba</a:t>
            </a:r>
            <a:r>
              <a:rPr lang="fr-FR" sz="2800" b="1" dirty="0"/>
              <a:t>?! ) </a:t>
            </a:r>
          </a:p>
          <a:p>
            <a:pPr marL="82296" indent="0">
              <a:buNone/>
            </a:pPr>
            <a:r>
              <a:rPr lang="fr-FR" dirty="0" smtClean="0"/>
              <a:t>- Tu </a:t>
            </a:r>
            <a:r>
              <a:rPr lang="fr-FR" dirty="0"/>
              <a:t>es américain, n'est ce pas? </a:t>
            </a:r>
          </a:p>
          <a:p>
            <a:pPr marL="82296" indent="0">
              <a:buNone/>
            </a:pPr>
            <a:r>
              <a:rPr lang="fr-FR" dirty="0"/>
              <a:t> (You are American, right</a:t>
            </a:r>
            <a:r>
              <a:rPr lang="fr-FR" dirty="0" smtClean="0"/>
              <a:t>?!)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r>
              <a:rPr lang="fr-FR" b="1" dirty="0">
                <a:solidFill>
                  <a:srgbClr val="0070C0"/>
                </a:solidFill>
              </a:rPr>
              <a:t>2.</a:t>
            </a:r>
            <a:r>
              <a:rPr lang="ja-JP" altLang="fr-FR" b="1" dirty="0">
                <a:solidFill>
                  <a:srgbClr val="0070C0"/>
                </a:solidFill>
              </a:rPr>
              <a:t> 你明天</a:t>
            </a:r>
            <a:r>
              <a:rPr lang="ja-JP" altLang="fr-FR" b="1" dirty="0">
                <a:solidFill>
                  <a:srgbClr val="FF0000"/>
                </a:solidFill>
              </a:rPr>
              <a:t>来</a:t>
            </a:r>
            <a:r>
              <a:rPr lang="ja-JP" altLang="fr-FR" b="1" dirty="0">
                <a:solidFill>
                  <a:srgbClr val="0070C0"/>
                </a:solidFill>
              </a:rPr>
              <a:t>吧？</a:t>
            </a:r>
            <a:r>
              <a:rPr lang="ja-JP" altLang="fr-FR" b="1" dirty="0">
                <a:solidFill>
                  <a:srgbClr val="FF6600"/>
                </a:solidFill>
              </a:rPr>
              <a:t> </a:t>
            </a:r>
            <a:r>
              <a:rPr lang="fr-FR" altLang="ja-JP" sz="2800" b="1" dirty="0"/>
              <a:t>( </a:t>
            </a:r>
            <a:r>
              <a:rPr lang="fr-FR" sz="2800" b="1" dirty="0" err="1"/>
              <a:t>Nǐ</a:t>
            </a:r>
            <a:r>
              <a:rPr lang="fr-FR" sz="2800" b="1" dirty="0"/>
              <a:t> </a:t>
            </a:r>
            <a:r>
              <a:rPr lang="fr-FR" sz="2800" b="1" dirty="0" err="1"/>
              <a:t>míngtian</a:t>
            </a:r>
            <a:r>
              <a:rPr lang="fr-FR" sz="2800" b="1" dirty="0"/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lái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/>
              <a:t>ba</a:t>
            </a:r>
            <a:r>
              <a:rPr lang="fr-FR" sz="2800" b="1" dirty="0"/>
              <a:t>?!)</a:t>
            </a:r>
          </a:p>
          <a:p>
            <a:pPr>
              <a:buFontTx/>
              <a:buChar char="-"/>
            </a:pPr>
            <a:r>
              <a:rPr lang="fr-FR" dirty="0"/>
              <a:t>Tu viens demain, </a:t>
            </a:r>
            <a:r>
              <a:rPr lang="fr-FR" dirty="0" smtClean="0"/>
              <a:t> n'est </a:t>
            </a:r>
            <a:r>
              <a:rPr lang="fr-FR" dirty="0"/>
              <a:t>ce pas? </a:t>
            </a:r>
          </a:p>
          <a:p>
            <a:pPr>
              <a:buFontTx/>
              <a:buChar char="-"/>
            </a:pPr>
            <a:r>
              <a:rPr lang="fr-FR" dirty="0"/>
              <a:t>( You are </a:t>
            </a:r>
            <a:r>
              <a:rPr lang="fr-FR" dirty="0" err="1"/>
              <a:t>coming</a:t>
            </a:r>
            <a:r>
              <a:rPr lang="fr-FR" dirty="0"/>
              <a:t> </a:t>
            </a:r>
            <a:r>
              <a:rPr lang="fr-FR" dirty="0" err="1"/>
              <a:t>tomorrow</a:t>
            </a:r>
            <a:r>
              <a:rPr lang="fr-FR" dirty="0"/>
              <a:t>, right?!)</a:t>
            </a:r>
          </a:p>
          <a:p>
            <a:pPr marL="82296" indent="0">
              <a:buNone/>
            </a:pPr>
            <a:endParaRPr lang="fr-FR" b="1" dirty="0"/>
          </a:p>
          <a:p>
            <a:pPr marL="82296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3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dirty="0"/>
              <a:t>Expression of </a:t>
            </a:r>
            <a:r>
              <a:rPr lang="fr-FR" dirty="0" err="1"/>
              <a:t>telephone</a:t>
            </a:r>
            <a:r>
              <a:rPr lang="fr-FR" dirty="0"/>
              <a:t>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r>
              <a:rPr lang="fr-FR" dirty="0" err="1"/>
              <a:t>Telephone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read</a:t>
            </a:r>
            <a:r>
              <a:rPr lang="fr-FR" dirty="0"/>
              <a:t> digit by digit.</a:t>
            </a:r>
          </a:p>
          <a:p>
            <a:pPr>
              <a:buNone/>
            </a:pPr>
            <a:r>
              <a:rPr lang="fr-FR" dirty="0"/>
              <a:t>	The </a:t>
            </a:r>
            <a:r>
              <a:rPr lang="fr-FR" dirty="0" err="1"/>
              <a:t>number</a:t>
            </a:r>
            <a:r>
              <a:rPr lang="fr-FR" dirty="0"/>
              <a:t> ‘ 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 ‘ in a </a:t>
            </a:r>
            <a:r>
              <a:rPr lang="fr-FR" dirty="0" err="1"/>
              <a:t>telephone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‘</a:t>
            </a:r>
            <a:r>
              <a:rPr lang="en-US" dirty="0" err="1">
                <a:solidFill>
                  <a:srgbClr val="FF0000"/>
                </a:solidFill>
              </a:rPr>
              <a:t>yāo</a:t>
            </a:r>
            <a:r>
              <a:rPr lang="en-US" dirty="0"/>
              <a:t>’.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385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897623 </a:t>
            </a:r>
            <a:r>
              <a:rPr lang="en-US" dirty="0">
                <a:latin typeface="Times New Roman"/>
                <a:cs typeface="Times New Roman"/>
              </a:rPr>
              <a:t>→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</a:t>
            </a:r>
            <a:r>
              <a:rPr lang="en-US" sz="2800" dirty="0" err="1" smtClean="0">
                <a:solidFill>
                  <a:srgbClr val="FF0000"/>
                </a:solidFill>
              </a:rPr>
              <a:t>yāo</a:t>
            </a:r>
            <a:r>
              <a:rPr lang="en-US" sz="2800" dirty="0" smtClean="0"/>
              <a:t> </a:t>
            </a:r>
            <a:r>
              <a:rPr lang="en-US" sz="2800" dirty="0" err="1"/>
              <a:t>sān</a:t>
            </a:r>
            <a:r>
              <a:rPr lang="en-US" sz="2800" dirty="0"/>
              <a:t> </a:t>
            </a:r>
            <a:r>
              <a:rPr lang="en-US" sz="2800" dirty="0" err="1"/>
              <a:t>bā</a:t>
            </a:r>
            <a:r>
              <a:rPr lang="en-US" sz="2800" dirty="0"/>
              <a:t> </a:t>
            </a:r>
            <a:r>
              <a:rPr lang="en-US" sz="2800" dirty="0" err="1"/>
              <a:t>wǔ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yāo</a:t>
            </a:r>
            <a:r>
              <a:rPr lang="en-US" sz="2800" dirty="0"/>
              <a:t> </a:t>
            </a:r>
            <a:r>
              <a:rPr lang="en-US" sz="2800" dirty="0" err="1"/>
              <a:t>bā</a:t>
            </a:r>
            <a:r>
              <a:rPr lang="en-US" sz="2800" dirty="0"/>
              <a:t> </a:t>
            </a:r>
            <a:r>
              <a:rPr lang="en-US" sz="2800" dirty="0" err="1"/>
              <a:t>jiǔ</a:t>
            </a:r>
            <a:r>
              <a:rPr lang="en-US" sz="2800" dirty="0"/>
              <a:t> </a:t>
            </a:r>
            <a:r>
              <a:rPr lang="en-US" sz="2800" dirty="0" err="1"/>
              <a:t>qī</a:t>
            </a:r>
            <a:r>
              <a:rPr lang="en-US" sz="2800" dirty="0"/>
              <a:t> </a:t>
            </a:r>
            <a:r>
              <a:rPr lang="en-US" sz="2800" dirty="0" err="1"/>
              <a:t>liù</a:t>
            </a:r>
            <a:r>
              <a:rPr lang="en-US" sz="2800" dirty="0"/>
              <a:t> </a:t>
            </a:r>
            <a:r>
              <a:rPr lang="en-US" sz="2800" dirty="0" err="1"/>
              <a:t>èr</a:t>
            </a:r>
            <a:r>
              <a:rPr lang="en-US" sz="2800" dirty="0"/>
              <a:t> </a:t>
            </a:r>
            <a:r>
              <a:rPr lang="en-US" sz="2800" dirty="0" err="1"/>
              <a:t>sān</a:t>
            </a:r>
            <a:endParaRPr lang="fr-FR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090C3-2534-4DA1-B7B5-DC85FD93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6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268760"/>
            <a:ext cx="7674056" cy="532859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18026A"/>
                </a:solidFill>
              </a:rPr>
              <a:t>喜欢吗</a:t>
            </a:r>
            <a:r>
              <a:rPr lang="en-GB" altLang="zh-CN" b="1" dirty="0">
                <a:solidFill>
                  <a:srgbClr val="18026A"/>
                </a:solidFill>
              </a:rPr>
              <a:t>?</a:t>
            </a:r>
            <a:r>
              <a:rPr lang="en-US" altLang="zh-CN" dirty="0"/>
              <a:t> (</a:t>
            </a:r>
            <a:r>
              <a:rPr lang="en-US" altLang="zh-CN" dirty="0" err="1"/>
              <a:t>x</a:t>
            </a:r>
            <a:r>
              <a:rPr lang="en-US" dirty="0" err="1"/>
              <a:t>ǐhuān</a:t>
            </a:r>
            <a:r>
              <a:rPr lang="en-US" dirty="0"/>
              <a:t> ma?) </a:t>
            </a:r>
            <a:r>
              <a:rPr lang="en-US" dirty="0" err="1"/>
              <a:t>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aimes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zh-CN" altLang="en-US" b="1" dirty="0">
                <a:solidFill>
                  <a:srgbClr val="18026A"/>
                </a:solidFill>
              </a:rPr>
              <a:t>喜</a:t>
            </a:r>
            <a:r>
              <a:rPr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18026A"/>
                </a:solidFill>
              </a:rPr>
              <a:t>喜欢</a:t>
            </a:r>
            <a:r>
              <a:rPr lang="en-GB" altLang="zh-CN" b="1" dirty="0">
                <a:solidFill>
                  <a:srgbClr val="18026A"/>
                </a:solidFill>
              </a:rPr>
              <a:t>?</a:t>
            </a:r>
            <a:r>
              <a:rPr lang="en-GB" altLang="zh-CN" dirty="0"/>
              <a:t>(</a:t>
            </a:r>
            <a:r>
              <a:rPr lang="en-US" altLang="zh-CN" dirty="0" err="1"/>
              <a:t>x</a:t>
            </a:r>
            <a:r>
              <a:rPr lang="en-US" dirty="0" err="1"/>
              <a:t>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/>
              <a:t> </a:t>
            </a:r>
            <a:r>
              <a:rPr lang="en-US" dirty="0" err="1"/>
              <a:t>xǐhuān</a:t>
            </a:r>
            <a:r>
              <a:rPr lang="en-US" dirty="0"/>
              <a:t>?) </a:t>
            </a:r>
            <a:r>
              <a:rPr lang="en-US" dirty="0" err="1"/>
              <a:t>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aimes</a:t>
            </a:r>
            <a:r>
              <a:rPr lang="en-US" dirty="0"/>
              <a:t>?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Reponse</a:t>
            </a:r>
            <a:r>
              <a:rPr lang="en-US" dirty="0"/>
              <a:t>:  </a:t>
            </a:r>
            <a:r>
              <a:rPr lang="en-US" sz="2800" dirty="0" err="1">
                <a:solidFill>
                  <a:srgbClr val="18026A"/>
                </a:solidFill>
              </a:rPr>
              <a:t>Hěn</a:t>
            </a:r>
            <a:r>
              <a:rPr lang="en-US" sz="2800" dirty="0">
                <a:solidFill>
                  <a:srgbClr val="18026A"/>
                </a:solidFill>
              </a:rPr>
              <a:t> </a:t>
            </a:r>
            <a:r>
              <a:rPr lang="en-US" sz="2800" dirty="0" err="1">
                <a:solidFill>
                  <a:srgbClr val="18026A"/>
                </a:solidFill>
              </a:rPr>
              <a:t>xǐhuān</a:t>
            </a:r>
            <a:r>
              <a:rPr lang="en-US" sz="2800" dirty="0"/>
              <a:t>- </a:t>
            </a:r>
            <a:r>
              <a:rPr lang="en-US" sz="2800" i="1" dirty="0" err="1"/>
              <a:t>oui</a:t>
            </a:r>
            <a:r>
              <a:rPr lang="en-US" sz="2800" i="1" dirty="0"/>
              <a:t>, beaucoup. (</a:t>
            </a:r>
            <a:r>
              <a:rPr lang="en-US" sz="2800" i="1" dirty="0" err="1" smtClean="0"/>
              <a:t>très</a:t>
            </a:r>
            <a:r>
              <a:rPr lang="en-US" sz="2800" i="1" dirty="0" smtClean="0"/>
              <a:t> </a:t>
            </a:r>
            <a:r>
              <a:rPr lang="en-US" sz="2800" i="1" dirty="0"/>
              <a:t>aimer)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Bù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18026A"/>
                </a:solidFill>
              </a:rPr>
              <a:t>xǐhuān</a:t>
            </a:r>
            <a:r>
              <a:rPr lang="en-US" sz="2800" dirty="0"/>
              <a:t>- </a:t>
            </a:r>
            <a:r>
              <a:rPr lang="en-US" sz="2800" i="1" dirty="0"/>
              <a:t>non, je </a:t>
            </a:r>
            <a:r>
              <a:rPr lang="en-US" sz="2800" i="1" dirty="0" err="1"/>
              <a:t>n’aime</a:t>
            </a:r>
            <a:r>
              <a:rPr lang="en-US" sz="2800" i="1" dirty="0"/>
              <a:t> pas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Bú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xǐhuān</a:t>
            </a:r>
            <a:r>
              <a:rPr lang="en-US" sz="2800" dirty="0"/>
              <a:t>- </a:t>
            </a:r>
            <a:r>
              <a:rPr lang="en-US" sz="2800" i="1" dirty="0"/>
              <a:t>je </a:t>
            </a:r>
            <a:r>
              <a:rPr lang="en-US" sz="2800" i="1" dirty="0" err="1"/>
              <a:t>n’aime</a:t>
            </a:r>
            <a:r>
              <a:rPr lang="en-US" sz="2800" i="1" dirty="0"/>
              <a:t> pas trop.</a:t>
            </a: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en-US" sz="2800" i="1" dirty="0">
                <a:solidFill>
                  <a:srgbClr val="FF0000"/>
                </a:solidFill>
              </a:rPr>
              <a:t>P.S. </a:t>
            </a:r>
            <a:r>
              <a:rPr lang="zh-CN" altLang="en-US" sz="2800" dirty="0">
                <a:solidFill>
                  <a:srgbClr val="FF0000"/>
                </a:solidFill>
              </a:rPr>
              <a:t>不太 </a:t>
            </a:r>
            <a:r>
              <a:rPr lang="en-US" altLang="zh-CN" sz="2800" dirty="0" err="1">
                <a:solidFill>
                  <a:srgbClr val="FF0000"/>
                </a:solidFill>
              </a:rPr>
              <a:t>b</a:t>
            </a:r>
            <a:r>
              <a:rPr lang="en-US" sz="2800" dirty="0" err="1">
                <a:solidFill>
                  <a:srgbClr val="FF0000"/>
                </a:solidFill>
              </a:rPr>
              <a:t>ú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tài</a:t>
            </a:r>
            <a:r>
              <a:rPr lang="en-US" sz="2800" dirty="0">
                <a:solidFill>
                  <a:srgbClr val="FF0000"/>
                </a:solidFill>
              </a:rPr>
              <a:t> = pas </a:t>
            </a:r>
            <a:r>
              <a:rPr lang="en-US" sz="2800" dirty="0" err="1">
                <a:solidFill>
                  <a:srgbClr val="FF0000"/>
                </a:solidFill>
              </a:rPr>
              <a:t>trop</a:t>
            </a:r>
            <a:endParaRPr lang="fr-FR" sz="2800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F6E99D-1A26-4467-87FE-1900770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5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99412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Chinese </a:t>
            </a:r>
            <a:r>
              <a:rPr lang="en-US" sz="2400" dirty="0"/>
              <a:t>has two ways to express negation: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TW" altLang="en-US" sz="2400" b="1" dirty="0" smtClean="0">
                <a:solidFill>
                  <a:srgbClr val="18026A"/>
                </a:solidFill>
              </a:rPr>
              <a:t>没</a:t>
            </a:r>
            <a:r>
              <a:rPr lang="zh-TW" altLang="en-US" sz="2400" b="1" dirty="0">
                <a:solidFill>
                  <a:srgbClr val="18026A"/>
                </a:solidFill>
              </a:rPr>
              <a:t>有 </a:t>
            </a:r>
            <a:r>
              <a:rPr lang="en-US" altLang="zh-TW" sz="2400" b="1" dirty="0">
                <a:solidFill>
                  <a:srgbClr val="18026A"/>
                </a:solidFill>
              </a:rPr>
              <a:t>(</a:t>
            </a:r>
            <a:r>
              <a:rPr lang="en-US" sz="2400" b="1" dirty="0" err="1">
                <a:solidFill>
                  <a:srgbClr val="18026A"/>
                </a:solidFill>
              </a:rPr>
              <a:t>méiyŏu</a:t>
            </a:r>
            <a:r>
              <a:rPr lang="en-US" sz="2400" b="1" dirty="0">
                <a:solidFill>
                  <a:srgbClr val="18026A"/>
                </a:solidFill>
              </a:rPr>
              <a:t>) </a:t>
            </a:r>
            <a:r>
              <a:rPr lang="en-US" sz="2400" dirty="0"/>
              <a:t>and </a:t>
            </a:r>
            <a:r>
              <a:rPr lang="zh-TW" altLang="en-US" sz="2400" b="1" dirty="0">
                <a:solidFill>
                  <a:srgbClr val="FF0000"/>
                </a:solidFill>
              </a:rPr>
              <a:t>不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bù</a:t>
            </a:r>
            <a:r>
              <a:rPr lang="en-US" sz="2400" b="1" dirty="0">
                <a:solidFill>
                  <a:srgbClr val="FF0000"/>
                </a:solidFill>
              </a:rPr>
              <a:t>).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7818072" cy="476361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pronunciation of </a:t>
            </a:r>
            <a:r>
              <a:rPr lang="zh-TW" altLang="en-US" sz="2400" dirty="0">
                <a:solidFill>
                  <a:srgbClr val="18026A"/>
                </a:solidFill>
              </a:rPr>
              <a:t>没有 </a:t>
            </a:r>
            <a:r>
              <a:rPr lang="en-US" altLang="zh-TW" sz="2400" dirty="0">
                <a:solidFill>
                  <a:srgbClr val="18026A"/>
                </a:solidFill>
              </a:rPr>
              <a:t>(</a:t>
            </a:r>
            <a:r>
              <a:rPr lang="en-US" sz="2400" dirty="0" err="1">
                <a:solidFill>
                  <a:srgbClr val="18026A"/>
                </a:solidFill>
              </a:rPr>
              <a:t>méiyŏu</a:t>
            </a:r>
            <a:r>
              <a:rPr lang="en-US" sz="2400" dirty="0">
                <a:solidFill>
                  <a:srgbClr val="18026A"/>
                </a:solidFill>
              </a:rPr>
              <a:t>) </a:t>
            </a:r>
            <a:r>
              <a:rPr lang="en-US" sz="2400" dirty="0"/>
              <a:t>remains the same no matter the </a:t>
            </a:r>
            <a:r>
              <a:rPr lang="en-US" sz="2400" dirty="0" smtClean="0"/>
              <a:t>context,.</a:t>
            </a:r>
          </a:p>
          <a:p>
            <a:r>
              <a:rPr lang="en-US" sz="2400" dirty="0" smtClean="0"/>
              <a:t>Conversely</a:t>
            </a:r>
            <a:r>
              <a:rPr lang="en-US" sz="2400" dirty="0"/>
              <a:t>, </a:t>
            </a:r>
            <a:r>
              <a:rPr lang="zh-TW" altLang="en-US" sz="2400" dirty="0">
                <a:solidFill>
                  <a:srgbClr val="FF0000"/>
                </a:solidFill>
              </a:rPr>
              <a:t>不</a:t>
            </a:r>
            <a:r>
              <a:rPr lang="zh-TW" altLang="en-US" sz="2400" dirty="0"/>
              <a:t> </a:t>
            </a:r>
            <a:r>
              <a:rPr lang="fr-FR" altLang="zh-TW" sz="2400" dirty="0" smtClean="0"/>
              <a:t>:</a:t>
            </a:r>
            <a:r>
              <a:rPr lang="zh-TW" altLang="en-US" sz="2400" dirty="0" smtClean="0"/>
              <a:t>“</a:t>
            </a:r>
            <a:r>
              <a:rPr lang="en-US" sz="2400" dirty="0" err="1">
                <a:solidFill>
                  <a:srgbClr val="FF0000"/>
                </a:solidFill>
              </a:rPr>
              <a:t>bù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  <a:r>
              <a:rPr lang="en-US" sz="2400" dirty="0"/>
              <a:t> changes to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bú</a:t>
            </a:r>
            <a:r>
              <a:rPr lang="en-US" sz="2400" dirty="0">
                <a:solidFill>
                  <a:srgbClr val="FF0000"/>
                </a:solidFill>
              </a:rPr>
              <a:t>” </a:t>
            </a:r>
            <a:r>
              <a:rPr lang="en-US" sz="2400" dirty="0"/>
              <a:t>when followed by a </a:t>
            </a:r>
            <a:r>
              <a:rPr lang="en-US" sz="2400" i="1" dirty="0">
                <a:solidFill>
                  <a:srgbClr val="0070C0"/>
                </a:solidFill>
              </a:rPr>
              <a:t>fourth-tone character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endParaRPr lang="fr-FR" sz="2800" dirty="0"/>
          </a:p>
          <a:p>
            <a:pPr marL="82296" indent="0">
              <a:buNone/>
            </a:pPr>
            <a:r>
              <a:rPr lang="fr-FR" altLang="zh-TW" sz="2400" b="1" dirty="0" err="1" smtClean="0">
                <a:solidFill>
                  <a:srgbClr val="18026A"/>
                </a:solidFill>
              </a:rPr>
              <a:t>Example</a:t>
            </a:r>
            <a:r>
              <a:rPr lang="fr-FR" altLang="zh-TW" sz="2400" b="1" dirty="0" smtClean="0">
                <a:solidFill>
                  <a:srgbClr val="18026A"/>
                </a:solidFill>
              </a:rPr>
              <a:t>:   </a:t>
            </a:r>
          </a:p>
          <a:p>
            <a:pPr marL="82296" indent="0">
              <a:buNone/>
            </a:pPr>
            <a:r>
              <a:rPr lang="fr-FR" altLang="zh-TW" sz="2400" dirty="0" smtClean="0">
                <a:solidFill>
                  <a:srgbClr val="0070C0"/>
                </a:solidFill>
                <a:latin typeface="Calibri"/>
                <a:cs typeface="Calibri"/>
              </a:rPr>
              <a:t>❶</a:t>
            </a:r>
            <a:r>
              <a:rPr lang="fr-FR" altLang="zh-TW" sz="2400" dirty="0" smtClean="0">
                <a:latin typeface="Calibri"/>
                <a:cs typeface="Calibri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不 </a:t>
            </a:r>
            <a:r>
              <a:rPr lang="zh-TW" altLang="en-US" sz="2800" dirty="0" smtClean="0"/>
              <a:t>冷 </a:t>
            </a:r>
            <a:r>
              <a:rPr lang="zh-TW" altLang="en-US" sz="2800" dirty="0" smtClean="0">
                <a:solidFill>
                  <a:srgbClr val="FF0000"/>
                </a:solidFill>
              </a:rPr>
              <a:t>不 </a:t>
            </a:r>
            <a:r>
              <a:rPr lang="zh-TW" altLang="en-US" sz="2800" dirty="0" smtClean="0">
                <a:solidFill>
                  <a:srgbClr val="0070C0"/>
                </a:solidFill>
              </a:rPr>
              <a:t>热</a:t>
            </a:r>
            <a:endParaRPr lang="fr-FR" altLang="zh-TW" sz="2800" dirty="0" smtClean="0">
              <a:solidFill>
                <a:srgbClr val="0070C0"/>
              </a:solidFill>
            </a:endParaRPr>
          </a:p>
          <a:p>
            <a:pPr marL="82296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FF0000"/>
                </a:solidFill>
              </a:rPr>
              <a:t>bù</a:t>
            </a:r>
            <a:r>
              <a:rPr lang="en-US" sz="2400" dirty="0" smtClean="0"/>
              <a:t>  </a:t>
            </a:r>
            <a:r>
              <a:rPr lang="en-US" sz="2400" dirty="0" err="1" smtClean="0"/>
              <a:t>lěng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bú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rè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dirty="0"/>
              <a:t> </a:t>
            </a:r>
            <a:r>
              <a:rPr lang="en-US" sz="2400" dirty="0" smtClean="0"/>
              <a:t>Not cold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hot</a:t>
            </a:r>
          </a:p>
          <a:p>
            <a:pPr marL="82296" indent="0">
              <a:buNone/>
            </a:pPr>
            <a:r>
              <a:rPr lang="fr-FR" altLang="zh-TW" sz="2400" dirty="0" smtClean="0">
                <a:solidFill>
                  <a:srgbClr val="0070C0"/>
                </a:solidFill>
                <a:latin typeface="Calibri"/>
                <a:cs typeface="Calibri"/>
              </a:rPr>
              <a:t>❷</a:t>
            </a:r>
            <a:r>
              <a:rPr lang="fr-FR" altLang="zh-TW" sz="2400" dirty="0" smtClean="0">
                <a:latin typeface="Calibri"/>
                <a:cs typeface="Calibri"/>
              </a:rPr>
              <a:t> </a:t>
            </a:r>
            <a:r>
              <a:rPr lang="zh-TW" altLang="en-US" sz="2800" dirty="0" smtClean="0"/>
              <a:t>我 妹妹  </a:t>
            </a:r>
            <a:r>
              <a:rPr lang="zh-TW" altLang="en-US" sz="2800" dirty="0" smtClean="0">
                <a:solidFill>
                  <a:srgbClr val="FF0000"/>
                </a:solidFill>
              </a:rPr>
              <a:t>不 是</a:t>
            </a:r>
            <a:r>
              <a:rPr lang="zh-TW" altLang="en-US" sz="2800" dirty="0" smtClean="0"/>
              <a:t> 十 岁。</a:t>
            </a:r>
            <a:endParaRPr lang="fr-FR" altLang="zh-TW" sz="2800" dirty="0" smtClean="0"/>
          </a:p>
          <a:p>
            <a:pPr marL="82296" indent="0">
              <a:buNone/>
            </a:pPr>
            <a:r>
              <a:rPr lang="fr-FR" altLang="zh-TW" sz="2400" dirty="0"/>
              <a:t> </a:t>
            </a:r>
            <a:r>
              <a:rPr lang="fr-FR" altLang="zh-TW" sz="2400" dirty="0" smtClean="0"/>
              <a:t> </a:t>
            </a:r>
            <a:r>
              <a:rPr lang="en-US" altLang="zh-TW" sz="2400" dirty="0" smtClean="0"/>
              <a:t>(  </a:t>
            </a:r>
            <a:r>
              <a:rPr lang="en-US" altLang="zh-TW" sz="2400" dirty="0" err="1" smtClean="0"/>
              <a:t>w</a:t>
            </a:r>
            <a:r>
              <a:rPr lang="en-US" sz="2400" dirty="0" err="1" smtClean="0"/>
              <a:t>ǒ</a:t>
            </a:r>
            <a:r>
              <a:rPr lang="en-US" sz="2400" dirty="0" smtClean="0"/>
              <a:t> </a:t>
            </a:r>
            <a:r>
              <a:rPr lang="en-US" sz="2400" dirty="0" err="1"/>
              <a:t>mèimei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bú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shì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shí</a:t>
            </a:r>
            <a:r>
              <a:rPr lang="en-US" sz="2400" dirty="0"/>
              <a:t> </a:t>
            </a:r>
            <a:r>
              <a:rPr lang="en-US" sz="2400" dirty="0" err="1"/>
              <a:t>suì</a:t>
            </a:r>
            <a:r>
              <a:rPr lang="en-US" sz="2400" dirty="0"/>
              <a:t>.)</a:t>
            </a:r>
          </a:p>
          <a:p>
            <a:pPr marL="82296" indent="0">
              <a:buNone/>
            </a:pPr>
            <a:r>
              <a:rPr lang="en-GB" sz="2400" dirty="0" smtClean="0"/>
              <a:t>= My </a:t>
            </a:r>
            <a:r>
              <a:rPr lang="en-GB" sz="2400" dirty="0"/>
              <a:t>younger sister </a:t>
            </a:r>
            <a:r>
              <a:rPr lang="en-GB" sz="2400" dirty="0">
                <a:solidFill>
                  <a:srgbClr val="FF0000"/>
                </a:solidFill>
              </a:rPr>
              <a:t>is not </a:t>
            </a:r>
            <a:r>
              <a:rPr lang="en-GB" sz="2400" dirty="0"/>
              <a:t>10 years old.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3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46064" cy="100811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FF6600"/>
                </a:solidFill>
              </a:rPr>
              <a:t>Action en cours</a:t>
            </a:r>
            <a:r>
              <a:rPr lang="fr-FR" dirty="0">
                <a:solidFill>
                  <a:srgbClr val="FF6600"/>
                </a:solidFill>
              </a:rPr>
              <a:t>:</a:t>
            </a:r>
            <a:br>
              <a:rPr lang="fr-FR" dirty="0">
                <a:solidFill>
                  <a:srgbClr val="FF6600"/>
                </a:solidFill>
              </a:rPr>
            </a:b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746064" cy="5051648"/>
          </a:xfrm>
        </p:spPr>
        <p:txBody>
          <a:bodyPr/>
          <a:lstStyle/>
          <a:p>
            <a:r>
              <a:rPr lang="zh-CN" altLang="en-US" dirty="0"/>
              <a:t>你</a:t>
            </a:r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zh-CN" altLang="en-US" dirty="0"/>
              <a:t>做什么呢</a:t>
            </a:r>
            <a:r>
              <a:rPr lang="en-GB" altLang="zh-CN" dirty="0"/>
              <a:t>? </a:t>
            </a:r>
            <a:r>
              <a:rPr lang="it-IT" dirty="0"/>
              <a:t>Nǐ </a:t>
            </a:r>
            <a:r>
              <a:rPr lang="it-IT" dirty="0">
                <a:solidFill>
                  <a:srgbClr val="FF0000"/>
                </a:solidFill>
              </a:rPr>
              <a:t>zài</a:t>
            </a:r>
            <a:r>
              <a:rPr lang="it-IT" dirty="0"/>
              <a:t> zuò shénme ne?</a:t>
            </a:r>
          </a:p>
          <a:p>
            <a:pPr>
              <a:buNone/>
            </a:pPr>
            <a:r>
              <a:rPr lang="it-IT" dirty="0"/>
              <a:t>	( Qu’est-ce que tu es </a:t>
            </a:r>
            <a:r>
              <a:rPr lang="it-IT" dirty="0">
                <a:solidFill>
                  <a:srgbClr val="FF0000"/>
                </a:solidFill>
              </a:rPr>
              <a:t>en train de </a:t>
            </a:r>
            <a:r>
              <a:rPr lang="it-IT" dirty="0"/>
              <a:t>faire?)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zh-CN" altLang="en-US" dirty="0" smtClean="0"/>
              <a:t>写 </a:t>
            </a:r>
            <a:r>
              <a:rPr lang="en-US" altLang="zh-CN" dirty="0" err="1" smtClean="0"/>
              <a:t>x</a:t>
            </a:r>
            <a:r>
              <a:rPr lang="en-US" dirty="0" err="1" smtClean="0"/>
              <a:t>iě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fr-FR" i="1" dirty="0">
                <a:solidFill>
                  <a:srgbClr val="18026A"/>
                </a:solidFill>
              </a:rPr>
              <a:t>écrire</a:t>
            </a:r>
            <a:r>
              <a:rPr lang="fr-FR" i="1" dirty="0"/>
              <a:t>			</a:t>
            </a:r>
            <a:endParaRPr lang="en-US" i="1" dirty="0"/>
          </a:p>
          <a:p>
            <a:pPr>
              <a:buNone/>
            </a:pPr>
            <a:r>
              <a:rPr lang="zh-CN" altLang="en-US" dirty="0" smtClean="0"/>
              <a:t>喝 </a:t>
            </a:r>
            <a:r>
              <a:rPr lang="en-US" dirty="0" err="1" smtClean="0"/>
              <a:t>hē</a:t>
            </a:r>
            <a:r>
              <a:rPr lang="en-US" dirty="0"/>
              <a:t>/ </a:t>
            </a:r>
            <a:r>
              <a:rPr lang="en-US" i="1" dirty="0" err="1">
                <a:solidFill>
                  <a:srgbClr val="18026A"/>
                </a:solidFill>
              </a:rPr>
              <a:t>boire</a:t>
            </a:r>
            <a:r>
              <a:rPr lang="en-US" i="1" dirty="0"/>
              <a:t>		</a:t>
            </a:r>
          </a:p>
          <a:p>
            <a:pPr>
              <a:buNone/>
            </a:pPr>
            <a:r>
              <a:rPr lang="zh-CN" altLang="en-US" dirty="0" smtClean="0"/>
              <a:t>吃 </a:t>
            </a:r>
            <a:r>
              <a:rPr lang="en-US" dirty="0" err="1" smtClean="0"/>
              <a:t>chī</a:t>
            </a:r>
            <a:r>
              <a:rPr lang="en-US" dirty="0"/>
              <a:t>/ </a:t>
            </a:r>
            <a:r>
              <a:rPr lang="en-US" i="1" dirty="0">
                <a:solidFill>
                  <a:srgbClr val="18026A"/>
                </a:solidFill>
              </a:rPr>
              <a:t>manger</a:t>
            </a:r>
            <a:r>
              <a:rPr lang="en-US" i="1" dirty="0"/>
              <a:t>		      </a:t>
            </a:r>
            <a:r>
              <a:rPr lang="zh-CN" altLang="en-US" dirty="0"/>
              <a:t>我在</a:t>
            </a:r>
            <a:r>
              <a:rPr lang="en-US" altLang="zh-CN" dirty="0" err="1"/>
              <a:t>w</a:t>
            </a:r>
            <a:r>
              <a:rPr lang="en-US" dirty="0" err="1"/>
              <a:t>ǒ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…..ne.</a:t>
            </a:r>
            <a:endParaRPr lang="en-US" i="1" dirty="0"/>
          </a:p>
          <a:p>
            <a:pPr>
              <a:buNone/>
            </a:pPr>
            <a:r>
              <a:rPr lang="zh-CN" altLang="en-US" dirty="0" smtClean="0"/>
              <a:t>看 </a:t>
            </a:r>
            <a:r>
              <a:rPr lang="en-US" dirty="0" err="1" smtClean="0"/>
              <a:t>kàn</a:t>
            </a:r>
            <a:r>
              <a:rPr lang="en-US" dirty="0"/>
              <a:t>/ </a:t>
            </a:r>
            <a:r>
              <a:rPr lang="en-US" i="1" dirty="0" err="1">
                <a:solidFill>
                  <a:srgbClr val="18026A"/>
                </a:solidFill>
              </a:rPr>
              <a:t>regarder</a:t>
            </a:r>
            <a:r>
              <a:rPr lang="en-US" i="1" dirty="0">
                <a:solidFill>
                  <a:srgbClr val="18026A"/>
                </a:solidFill>
              </a:rPr>
              <a:t> </a:t>
            </a:r>
          </a:p>
          <a:p>
            <a:pPr>
              <a:buNone/>
            </a:pPr>
            <a:r>
              <a:rPr lang="zh-CN" altLang="en-US" dirty="0" smtClean="0"/>
              <a:t>做 </a:t>
            </a:r>
            <a:r>
              <a:rPr lang="en-US" dirty="0" err="1" smtClean="0"/>
              <a:t>zuò</a:t>
            </a:r>
            <a:r>
              <a:rPr lang="en-US" i="1" dirty="0"/>
              <a:t>/ </a:t>
            </a:r>
            <a:r>
              <a:rPr lang="en-US" i="1" dirty="0">
                <a:solidFill>
                  <a:srgbClr val="18026A"/>
                </a:solidFill>
              </a:rPr>
              <a:t>faire, </a:t>
            </a:r>
            <a:r>
              <a:rPr lang="en-US" i="1" dirty="0" err="1">
                <a:solidFill>
                  <a:srgbClr val="18026A"/>
                </a:solidFill>
              </a:rPr>
              <a:t>fabriquer</a:t>
            </a:r>
            <a:endParaRPr lang="it-IT" i="1" dirty="0">
              <a:solidFill>
                <a:srgbClr val="18026A"/>
              </a:solidFill>
            </a:endParaRP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A606A4-CB45-4429-9A9C-CE30F94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Right Brace 3"/>
          <p:cNvSpPr/>
          <p:nvPr/>
        </p:nvSpPr>
        <p:spPr>
          <a:xfrm>
            <a:off x="4644008" y="2996952"/>
            <a:ext cx="936104" cy="259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6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7674056" cy="5184576"/>
          </a:xfrm>
        </p:spPr>
        <p:txBody>
          <a:bodyPr/>
          <a:lstStyle/>
          <a:p>
            <a:r>
              <a:rPr lang="zh-CN" altLang="en-US" dirty="0"/>
              <a:t>你 星期  天    喜欢   做    什么</a:t>
            </a:r>
            <a:r>
              <a:rPr lang="en-GB" altLang="zh-CN" dirty="0"/>
              <a:t>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xīngqí</a:t>
            </a:r>
            <a:r>
              <a:rPr lang="en-US" dirty="0"/>
              <a:t> </a:t>
            </a:r>
            <a:r>
              <a:rPr lang="en-US" dirty="0" err="1"/>
              <a:t>tiān</a:t>
            </a:r>
            <a:r>
              <a:rPr lang="en-US" dirty="0"/>
              <a:t> </a:t>
            </a:r>
            <a:r>
              <a:rPr lang="en-US" dirty="0" err="1"/>
              <a:t>xǐhuān</a:t>
            </a:r>
            <a:r>
              <a:rPr lang="en-US" dirty="0"/>
              <a:t> </a:t>
            </a:r>
            <a:r>
              <a:rPr lang="en-US" dirty="0" err="1"/>
              <a:t>zuò</a:t>
            </a:r>
            <a:r>
              <a:rPr lang="en-US" dirty="0"/>
              <a:t> </a:t>
            </a:r>
            <a:r>
              <a:rPr lang="en-US" dirty="0" err="1"/>
              <a:t>shénme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fr-FR" i="1" dirty="0"/>
              <a:t>Qu'est-ce que tu aimes faire le dimanche?</a:t>
            </a:r>
          </a:p>
          <a:p>
            <a:pPr>
              <a:buNone/>
            </a:pPr>
            <a:endParaRPr lang="fr-FR" i="1" dirty="0"/>
          </a:p>
          <a:p>
            <a:pPr>
              <a:buNone/>
            </a:pP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9ECFB0-B84F-4855-8CE1-294EEF8D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4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Pair </a:t>
            </a:r>
            <a:r>
              <a:rPr lang="fr-FR" dirty="0" err="1">
                <a:solidFill>
                  <a:srgbClr val="0070C0"/>
                </a:solidFill>
              </a:rPr>
              <a:t>work</a:t>
            </a:r>
            <a:r>
              <a:rPr lang="fr-FR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Work</a:t>
            </a:r>
            <a:r>
              <a:rPr lang="fr-FR" dirty="0"/>
              <a:t> in pairs and talk about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yesterday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</a:p>
          <a:p>
            <a:pPr>
              <a:buNone/>
            </a:pPr>
            <a:r>
              <a:rPr lang="fr-FR" dirty="0"/>
              <a:t>	‘</a:t>
            </a:r>
            <a:r>
              <a:rPr lang="en-US" dirty="0" err="1"/>
              <a:t>Zuótiān</a:t>
            </a:r>
            <a:r>
              <a:rPr lang="en-US" dirty="0"/>
              <a:t>…. </a:t>
            </a:r>
            <a:r>
              <a:rPr lang="en-US" dirty="0" err="1"/>
              <a:t>diǎn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wǒ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…..</a:t>
            </a:r>
            <a:r>
              <a:rPr lang="en-US" dirty="0">
                <a:solidFill>
                  <a:srgbClr val="FF0000"/>
                </a:solidFill>
              </a:rPr>
              <a:t>ne</a:t>
            </a:r>
            <a:r>
              <a:rPr lang="en-US" dirty="0"/>
              <a:t>.’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----activities-----</a:t>
            </a:r>
          </a:p>
          <a:p>
            <a:pPr>
              <a:buNone/>
            </a:pPr>
            <a:r>
              <a:rPr lang="zh-CN" altLang="en-US" dirty="0"/>
              <a:t>吃饭 </a:t>
            </a:r>
            <a:r>
              <a:rPr lang="en-US" altLang="zh-CN" dirty="0" err="1"/>
              <a:t>c</a:t>
            </a:r>
            <a:r>
              <a:rPr lang="en-US" dirty="0" err="1"/>
              <a:t>hīfàn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eating </a:t>
            </a:r>
            <a:endParaRPr lang="en-US" dirty="0"/>
          </a:p>
          <a:p>
            <a:pPr>
              <a:buNone/>
            </a:pPr>
            <a:r>
              <a:rPr lang="zh-CN" altLang="en-US" dirty="0"/>
              <a:t>看电影 </a:t>
            </a:r>
            <a:r>
              <a:rPr lang="en-US" dirty="0" err="1"/>
              <a:t>kàn</a:t>
            </a:r>
            <a:r>
              <a:rPr lang="en-US" dirty="0"/>
              <a:t> </a:t>
            </a:r>
            <a:r>
              <a:rPr lang="en-US" dirty="0" err="1"/>
              <a:t>diànyǐng</a:t>
            </a:r>
            <a:r>
              <a:rPr lang="en-US" dirty="0">
                <a:latin typeface="Times New Roman"/>
                <a:cs typeface="Times New Roman"/>
              </a:rPr>
              <a:t>→ watch movie</a:t>
            </a:r>
            <a:endParaRPr lang="en-US" dirty="0"/>
          </a:p>
          <a:p>
            <a:pPr>
              <a:buNone/>
            </a:pPr>
            <a:r>
              <a:rPr lang="zh-CN" altLang="en-US" dirty="0"/>
              <a:t>打电话 </a:t>
            </a:r>
            <a:r>
              <a:rPr lang="en-US" dirty="0" err="1"/>
              <a:t>dǎ</a:t>
            </a:r>
            <a:r>
              <a:rPr lang="en-US" dirty="0"/>
              <a:t> </a:t>
            </a:r>
            <a:r>
              <a:rPr lang="en-US" dirty="0" err="1"/>
              <a:t>diànhuà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make a phone call</a:t>
            </a:r>
            <a:endParaRPr lang="en-US" dirty="0"/>
          </a:p>
          <a:p>
            <a:pPr>
              <a:buNone/>
            </a:pPr>
            <a:r>
              <a:rPr lang="zh-CN" altLang="en-US" dirty="0"/>
              <a:t>睡觉  </a:t>
            </a:r>
            <a:r>
              <a:rPr lang="en-US" dirty="0" err="1"/>
              <a:t>shuìjiào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sleep</a:t>
            </a:r>
            <a:endParaRPr lang="en-US" dirty="0"/>
          </a:p>
          <a:p>
            <a:pPr>
              <a:buNone/>
            </a:pPr>
            <a:r>
              <a:rPr lang="zh-CN" altLang="en-US" dirty="0"/>
              <a:t>买东西 </a:t>
            </a:r>
            <a:r>
              <a:rPr lang="en-US" dirty="0" err="1"/>
              <a:t>mǎi</a:t>
            </a:r>
            <a:r>
              <a:rPr lang="en-US" dirty="0"/>
              <a:t> </a:t>
            </a:r>
            <a:r>
              <a:rPr lang="en-US" dirty="0" err="1"/>
              <a:t>dōngxī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→ shopping</a:t>
            </a:r>
            <a:endParaRPr lang="en-US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F8946-DD9A-43C1-9C27-226DB4DC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4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 的  电话   几 号</a:t>
            </a:r>
            <a:r>
              <a:rPr lang="en-GB" altLang="zh-CN" dirty="0" smtClean="0"/>
              <a:t>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Nǐ</a:t>
            </a:r>
            <a:r>
              <a:rPr lang="en-US" dirty="0" smtClean="0"/>
              <a:t> de </a:t>
            </a:r>
            <a:r>
              <a:rPr lang="en-US" dirty="0" err="1" smtClean="0"/>
              <a:t>diànhuà</a:t>
            </a:r>
            <a:r>
              <a:rPr lang="en-US" dirty="0" smtClean="0"/>
              <a:t> </a:t>
            </a:r>
            <a:r>
              <a:rPr lang="en-US" dirty="0" err="1" smtClean="0"/>
              <a:t>jǐ</a:t>
            </a:r>
            <a:r>
              <a:rPr lang="en-US" dirty="0" smtClean="0"/>
              <a:t>  </a:t>
            </a:r>
            <a:r>
              <a:rPr lang="en-US" dirty="0" err="1" smtClean="0"/>
              <a:t>hào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fr-FR" dirty="0" smtClean="0"/>
              <a:t>	Quel est votre numéro de téléphone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zh-CN" altLang="en-US" dirty="0" smtClean="0"/>
              <a:t>我的电话是 </a:t>
            </a:r>
            <a:r>
              <a:rPr lang="en-GB" altLang="zh-CN" dirty="0" smtClean="0"/>
              <a:t>(</a:t>
            </a:r>
            <a:r>
              <a:rPr lang="en-US" altLang="zh-CN" dirty="0" err="1" smtClean="0"/>
              <a:t>w</a:t>
            </a:r>
            <a:r>
              <a:rPr lang="en-US" dirty="0" err="1" smtClean="0"/>
              <a:t>ǒ</a:t>
            </a:r>
            <a:r>
              <a:rPr lang="en-US" dirty="0" smtClean="0"/>
              <a:t> de </a:t>
            </a:r>
            <a:r>
              <a:rPr lang="en-US" dirty="0" err="1" smtClean="0"/>
              <a:t>diànhuà</a:t>
            </a:r>
            <a:r>
              <a:rPr lang="en-US" dirty="0" smtClean="0"/>
              <a:t> </a:t>
            </a:r>
            <a:r>
              <a:rPr lang="en-US" dirty="0" err="1" smtClean="0"/>
              <a:t>shì</a:t>
            </a:r>
            <a:r>
              <a:rPr lang="en-US" dirty="0" smtClean="0"/>
              <a:t>….).</a:t>
            </a:r>
          </a:p>
          <a:p>
            <a:pPr>
              <a:buNone/>
            </a:pPr>
            <a:r>
              <a:rPr lang="fr-FR" dirty="0" smtClean="0"/>
              <a:t>Mon numéro de téléphone est 45</a:t>
            </a:r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2369 </a:t>
            </a: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83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740882"/>
            <a:ext cx="7499350" cy="421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7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0062" y="2109787"/>
            <a:ext cx="68294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9176" cy="151216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zh-TW" altLang="en-US" sz="4400" dirty="0">
                <a:solidFill>
                  <a:srgbClr val="FF0000"/>
                </a:solidFill>
              </a:rPr>
              <a:t>在 </a:t>
            </a:r>
            <a:r>
              <a:rPr lang="en-GB" altLang="zh-TW" sz="4400" dirty="0" err="1">
                <a:solidFill>
                  <a:srgbClr val="FF0000"/>
                </a:solidFill>
              </a:rPr>
              <a:t>zai</a:t>
            </a:r>
            <a:r>
              <a:rPr lang="en-GB" altLang="zh-TW" sz="4400" dirty="0">
                <a:solidFill>
                  <a:srgbClr val="FF0000"/>
                </a:solidFill>
              </a:rPr>
              <a:t> </a:t>
            </a:r>
            <a:r>
              <a:rPr lang="en-GB" altLang="zh-TW" sz="3100" dirty="0" smtClean="0">
                <a:solidFill>
                  <a:srgbClr val="0070C0"/>
                </a:solidFill>
              </a:rPr>
              <a:t/>
            </a:r>
            <a:br>
              <a:rPr lang="en-GB" altLang="zh-TW" sz="3100" dirty="0" smtClean="0">
                <a:solidFill>
                  <a:srgbClr val="0070C0"/>
                </a:solidFill>
              </a:rPr>
            </a:br>
            <a:r>
              <a:rPr lang="fr-FR" sz="3100" b="1" dirty="0" err="1" smtClean="0"/>
              <a:t>Indicate</a:t>
            </a:r>
            <a:r>
              <a:rPr lang="fr-FR" sz="3100" b="1" dirty="0" smtClean="0"/>
              <a:t> </a:t>
            </a:r>
            <a:r>
              <a:rPr lang="fr-FR" sz="3100" b="1" dirty="0"/>
              <a:t>an action in </a:t>
            </a:r>
            <a:r>
              <a:rPr lang="fr-FR" sz="3100" b="1" dirty="0" err="1" smtClean="0"/>
              <a:t>progress</a:t>
            </a:r>
            <a:r>
              <a:rPr lang="fr-FR" sz="3100" b="1" smtClean="0"/>
              <a:t>/</a:t>
            </a:r>
            <a:r>
              <a:rPr lang="fr-FR" sz="3100" dirty="0"/>
              <a:t/>
            </a:r>
            <a:br>
              <a:rPr lang="fr-FR" sz="3100" dirty="0"/>
            </a:br>
            <a:r>
              <a:rPr lang="fr-FR" sz="3100" dirty="0"/>
              <a:t>	</a:t>
            </a:r>
            <a:r>
              <a:rPr lang="fr-FR" sz="3100" b="1" i="1" dirty="0">
                <a:solidFill>
                  <a:srgbClr val="18026A"/>
                </a:solidFill>
              </a:rPr>
              <a:t>Exprimer une action en cours</a:t>
            </a:r>
            <a:r>
              <a:rPr lang="fr-FR" sz="3100" b="1" i="1" dirty="0"/>
              <a:t/>
            </a:r>
            <a:br>
              <a:rPr lang="fr-FR" sz="3100" b="1" i="1" dirty="0"/>
            </a:br>
            <a:endParaRPr lang="fr-FR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715200" cy="453650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>
                <a:solidFill>
                  <a:srgbClr val="0070C0"/>
                </a:solidFill>
              </a:rPr>
              <a:t>在 </a:t>
            </a:r>
            <a:r>
              <a:rPr lang="en-GB" altLang="zh-TW" sz="3200" dirty="0" err="1">
                <a:solidFill>
                  <a:srgbClr val="0070C0"/>
                </a:solidFill>
              </a:rPr>
              <a:t>zai</a:t>
            </a:r>
            <a:r>
              <a:rPr lang="en-GB" altLang="zh-TW" sz="3200" dirty="0"/>
              <a:t>……..</a:t>
            </a:r>
            <a:r>
              <a:rPr lang="zh-TW" altLang="en-US" sz="3200" dirty="0"/>
              <a:t> 呢</a:t>
            </a:r>
            <a:r>
              <a:rPr lang="en-GB" altLang="zh-TW" sz="3200" dirty="0"/>
              <a:t>ne</a:t>
            </a:r>
          </a:p>
          <a:p>
            <a:pPr>
              <a:buNone/>
            </a:pPr>
            <a:r>
              <a:rPr lang="en-GB" dirty="0"/>
              <a:t>		(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en train de</a:t>
            </a:r>
            <a:r>
              <a:rPr lang="en-US" dirty="0"/>
              <a:t>“)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   Structure 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Sujet</a:t>
            </a:r>
            <a:r>
              <a:rPr lang="en-US" dirty="0"/>
              <a:t> + 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GB" altLang="zh-TW" dirty="0" err="1">
                <a:solidFill>
                  <a:srgbClr val="FF0000"/>
                </a:solidFill>
              </a:rPr>
              <a:t>zai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 </a:t>
            </a:r>
            <a:r>
              <a:rPr lang="en-US" dirty="0" err="1"/>
              <a:t>Verbe</a:t>
            </a:r>
            <a:r>
              <a:rPr lang="en-US" dirty="0"/>
              <a:t> + Objet +</a:t>
            </a:r>
            <a:r>
              <a:rPr lang="zh-TW" altLang="en-US" dirty="0">
                <a:solidFill>
                  <a:srgbClr val="FF0000"/>
                </a:solidFill>
              </a:rPr>
              <a:t>呢</a:t>
            </a:r>
            <a:r>
              <a:rPr lang="en-GB" altLang="zh-TW" dirty="0">
                <a:solidFill>
                  <a:srgbClr val="FF0000"/>
                </a:solidFill>
              </a:rPr>
              <a:t>ne</a:t>
            </a:r>
          </a:p>
          <a:p>
            <a:pPr>
              <a:buNone/>
            </a:pPr>
            <a:r>
              <a:rPr lang="en-US" b="1" dirty="0"/>
              <a:t>	   </a:t>
            </a:r>
            <a:r>
              <a:rPr lang="en-US" b="1" dirty="0" err="1">
                <a:solidFill>
                  <a:srgbClr val="FF0000"/>
                </a:solidFill>
              </a:rPr>
              <a:t>Exemples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</a:p>
          <a:p>
            <a:pPr>
              <a:buNone/>
            </a:pPr>
            <a:r>
              <a:rPr lang="en-GB" altLang="zh-TW" dirty="0"/>
              <a:t>		</a:t>
            </a:r>
            <a:r>
              <a:rPr lang="zh-TW" altLang="en-US" dirty="0"/>
              <a:t>她  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zh-TW" altLang="en-US" dirty="0"/>
              <a:t>  看  书    </a:t>
            </a:r>
            <a:r>
              <a:rPr lang="zh-TW" altLang="en-US" dirty="0">
                <a:solidFill>
                  <a:srgbClr val="FF0000"/>
                </a:solidFill>
              </a:rPr>
              <a:t>呢</a:t>
            </a:r>
            <a:endParaRPr lang="en-GB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altLang="zh-TW" dirty="0"/>
              <a:t>		(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kàn</a:t>
            </a: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 </a:t>
            </a:r>
            <a:r>
              <a:rPr lang="en-GB" altLang="zh-TW" dirty="0">
                <a:solidFill>
                  <a:srgbClr val="FF0000"/>
                </a:solidFill>
              </a:rPr>
              <a:t>ne</a:t>
            </a:r>
            <a:r>
              <a:rPr lang="en-GB" altLang="zh-TW" dirty="0"/>
              <a:t>)</a:t>
            </a:r>
          </a:p>
          <a:p>
            <a:pPr>
              <a:buNone/>
            </a:pPr>
            <a:r>
              <a:rPr lang="fr-FR" dirty="0"/>
              <a:t>		Elle est </a:t>
            </a:r>
            <a:r>
              <a:rPr lang="fr-FR" dirty="0">
                <a:solidFill>
                  <a:srgbClr val="FF0000"/>
                </a:solidFill>
              </a:rPr>
              <a:t>en train de </a:t>
            </a:r>
            <a:r>
              <a:rPr lang="fr-FR" dirty="0"/>
              <a:t>lire/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. </a:t>
            </a:r>
            <a:endParaRPr lang="en-US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8CF2ED-19D4-4590-B3D9-F5183966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32656"/>
            <a:ext cx="5932941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/>
              <a:t>In-class </a:t>
            </a:r>
            <a:r>
              <a:rPr lang="fr-FR" dirty="0" err="1"/>
              <a:t>exercise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/>
          <a:lstStyle/>
          <a:p>
            <a:pPr>
              <a:buNone/>
            </a:pPr>
            <a:r>
              <a:rPr lang="en-GB" altLang="zh-CN" dirty="0"/>
              <a:t>Q:</a:t>
            </a:r>
            <a:r>
              <a:rPr lang="zh-CN" altLang="en-US" dirty="0"/>
              <a:t>你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en-US" dirty="0"/>
              <a:t>做什么</a:t>
            </a:r>
            <a:r>
              <a:rPr lang="zh-CN" altLang="en-US" dirty="0">
                <a:solidFill>
                  <a:srgbClr val="FF0000"/>
                </a:solidFill>
              </a:rPr>
              <a:t>呢</a:t>
            </a:r>
            <a:r>
              <a:rPr lang="en-US" altLang="zh-CN" dirty="0"/>
              <a:t>? (</a:t>
            </a:r>
            <a:r>
              <a:rPr lang="it-IT" dirty="0"/>
              <a:t>Nǐ </a:t>
            </a:r>
            <a:r>
              <a:rPr lang="it-IT" dirty="0">
                <a:solidFill>
                  <a:srgbClr val="FF0000"/>
                </a:solidFill>
              </a:rPr>
              <a:t>zài</a:t>
            </a:r>
            <a:r>
              <a:rPr lang="it-IT" dirty="0"/>
              <a:t> zuò shénme </a:t>
            </a:r>
            <a:r>
              <a:rPr lang="it-IT" dirty="0">
                <a:solidFill>
                  <a:srgbClr val="FF0000"/>
                </a:solidFill>
              </a:rPr>
              <a:t>ne</a:t>
            </a:r>
            <a:r>
              <a:rPr lang="it-IT" dirty="0"/>
              <a:t>?)</a:t>
            </a:r>
          </a:p>
          <a:p>
            <a:pPr>
              <a:buNone/>
            </a:pPr>
            <a:r>
              <a:rPr lang="fr-FR" i="1" dirty="0"/>
              <a:t>	 Qu'est-ce que tu es en train de faire ?</a:t>
            </a:r>
            <a:endParaRPr lang="it-IT" dirty="0"/>
          </a:p>
          <a:p>
            <a:pPr>
              <a:buNone/>
            </a:pPr>
            <a:r>
              <a:rPr lang="it-IT" dirty="0"/>
              <a:t>	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 A:</a:t>
            </a:r>
            <a:r>
              <a:rPr lang="zh-CN" altLang="en-US" dirty="0"/>
              <a:t>我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en-US" dirty="0"/>
              <a:t>写汉字</a:t>
            </a:r>
            <a:r>
              <a:rPr lang="zh-CN" altLang="en-US" dirty="0">
                <a:solidFill>
                  <a:srgbClr val="FF0000"/>
                </a:solidFill>
              </a:rPr>
              <a:t>呢</a:t>
            </a:r>
            <a:r>
              <a:rPr lang="en-US" altLang="zh-CN" dirty="0"/>
              <a:t>, (</a:t>
            </a:r>
            <a:r>
              <a:rPr lang="fr-FR" dirty="0" err="1"/>
              <a:t>Wǒ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zài</a:t>
            </a:r>
            <a:r>
              <a:rPr lang="fr-FR" dirty="0"/>
              <a:t> </a:t>
            </a:r>
            <a:r>
              <a:rPr lang="fr-FR" dirty="0" err="1"/>
              <a:t>xiě</a:t>
            </a:r>
            <a:r>
              <a:rPr lang="fr-FR" dirty="0"/>
              <a:t> </a:t>
            </a:r>
            <a:r>
              <a:rPr lang="fr-FR" dirty="0" err="1"/>
              <a:t>hàn</a:t>
            </a:r>
            <a:r>
              <a:rPr lang="fr-FR" dirty="0"/>
              <a:t> </a:t>
            </a:r>
            <a:r>
              <a:rPr lang="fr-FR" dirty="0" err="1"/>
              <a:t>zì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ne</a:t>
            </a:r>
            <a:r>
              <a:rPr lang="fr-FR" dirty="0"/>
              <a:t> )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fr-FR" i="1" dirty="0"/>
              <a:t>Je suis en train d'écrire des caractères chinois !</a:t>
            </a:r>
            <a:endParaRPr lang="en-US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2FE65F-06FD-438A-A31A-1255960A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3813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200" dirty="0"/>
              <a:t>The </a:t>
            </a:r>
            <a:r>
              <a:rPr lang="fr-FR" sz="3200" dirty="0" err="1"/>
              <a:t>negative</a:t>
            </a:r>
            <a:r>
              <a:rPr lang="fr-FR" sz="3200" dirty="0"/>
              <a:t> </a:t>
            </a:r>
            <a:r>
              <a:rPr lang="fr-FR" sz="3200" dirty="0" err="1"/>
              <a:t>form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没 在</a:t>
            </a:r>
            <a:r>
              <a:rPr lang="zh-CN" altLang="en-US" sz="3200" dirty="0"/>
              <a:t> </a:t>
            </a:r>
            <a:r>
              <a:rPr lang="en-GB" altLang="zh-CN" sz="3200" dirty="0"/>
              <a:t>(</a:t>
            </a:r>
            <a:r>
              <a:rPr lang="en-US" sz="3200" dirty="0" err="1"/>
              <a:t>méi</a:t>
            </a:r>
            <a:r>
              <a:rPr lang="en-US" sz="3200" dirty="0"/>
              <a:t> </a:t>
            </a:r>
            <a:r>
              <a:rPr lang="en-US" sz="3200" dirty="0" err="1"/>
              <a:t>zài</a:t>
            </a:r>
            <a:r>
              <a:rPr lang="en-US" sz="3200" dirty="0"/>
              <a:t>), </a:t>
            </a:r>
            <a:r>
              <a:rPr lang="en-US" sz="3200" dirty="0" err="1"/>
              <a:t>whithout</a:t>
            </a:r>
            <a:r>
              <a:rPr lang="en-US" sz="3200" dirty="0"/>
              <a:t> use </a:t>
            </a:r>
            <a:r>
              <a:rPr lang="zh-CN" altLang="en-US" sz="3200" dirty="0"/>
              <a:t>呢</a:t>
            </a:r>
            <a:r>
              <a:rPr lang="en-GB" altLang="zh-CN" sz="3200" dirty="0"/>
              <a:t>(</a:t>
            </a:r>
            <a:r>
              <a:rPr lang="en-US" sz="3200" dirty="0"/>
              <a:t>ne)</a:t>
            </a:r>
            <a:endParaRPr lang="fr-FR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789512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Subject</a:t>
            </a:r>
            <a:r>
              <a:rPr lang="fr-FR" dirty="0"/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没 在</a:t>
            </a:r>
            <a:r>
              <a:rPr lang="zh-CN" altLang="en-US" dirty="0"/>
              <a:t> </a:t>
            </a:r>
            <a:r>
              <a:rPr lang="en-GB" altLang="zh-CN" dirty="0"/>
              <a:t>(</a:t>
            </a:r>
            <a:r>
              <a:rPr lang="en-US" dirty="0" err="1"/>
              <a:t>méi</a:t>
            </a:r>
            <a:r>
              <a:rPr lang="en-US" dirty="0"/>
              <a:t> </a:t>
            </a:r>
            <a:r>
              <a:rPr lang="en-US" dirty="0" err="1"/>
              <a:t>zài</a:t>
            </a:r>
            <a:r>
              <a:rPr lang="en-US" dirty="0"/>
              <a:t>)+ verb/verb phrase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Ex: </a:t>
            </a:r>
            <a:r>
              <a:rPr lang="zh-CN" altLang="en-US" dirty="0"/>
              <a:t>我们</a:t>
            </a:r>
            <a:r>
              <a:rPr lang="zh-CN" altLang="en-US" b="1" dirty="0">
                <a:solidFill>
                  <a:srgbClr val="FF0000"/>
                </a:solidFill>
              </a:rPr>
              <a:t>没在</a:t>
            </a:r>
            <a:r>
              <a:rPr lang="zh-CN" altLang="en-US" dirty="0"/>
              <a:t>看电视 </a:t>
            </a:r>
            <a:r>
              <a:rPr lang="en-GB" altLang="zh-CN" dirty="0"/>
              <a:t>(</a:t>
            </a:r>
            <a:r>
              <a:rPr lang="en-US" altLang="zh-CN" dirty="0" err="1"/>
              <a:t>w</a:t>
            </a:r>
            <a:r>
              <a:rPr lang="en-US" dirty="0" err="1"/>
              <a:t>ǒmen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méi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kàn</a:t>
            </a:r>
            <a:r>
              <a:rPr lang="en-US" dirty="0"/>
              <a:t> </a:t>
            </a:r>
            <a:r>
              <a:rPr lang="en-US" dirty="0" err="1"/>
              <a:t>diànshì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Except : </a:t>
            </a:r>
            <a:r>
              <a:rPr lang="zh-CN" altLang="en-US" dirty="0"/>
              <a:t>他也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en-US" dirty="0"/>
              <a:t>看书吗</a:t>
            </a:r>
            <a:r>
              <a:rPr lang="en-GB" altLang="zh-CN" dirty="0"/>
              <a:t>?</a:t>
            </a:r>
            <a:r>
              <a:rPr lang="en-GB" altLang="zh-CN" dirty="0">
                <a:solidFill>
                  <a:srgbClr val="FF0000"/>
                </a:solidFill>
              </a:rPr>
              <a:t> </a:t>
            </a:r>
            <a:r>
              <a:rPr lang="en-GB" altLang="zh-CN" dirty="0"/>
              <a:t>(</a:t>
            </a:r>
            <a:r>
              <a:rPr lang="en-US" altLang="zh-CN" dirty="0" err="1"/>
              <a:t>t</a:t>
            </a:r>
            <a:r>
              <a:rPr lang="en-US" dirty="0" err="1"/>
              <a:t>ā</a:t>
            </a:r>
            <a:r>
              <a:rPr lang="en-US" dirty="0"/>
              <a:t> </a:t>
            </a:r>
            <a:r>
              <a:rPr lang="en-US" dirty="0" err="1"/>
              <a:t>yě</a:t>
            </a:r>
            <a:r>
              <a:rPr lang="en-US" dirty="0"/>
              <a:t> </a:t>
            </a:r>
            <a:r>
              <a:rPr lang="en-US" dirty="0" err="1"/>
              <a:t>zài</a:t>
            </a:r>
            <a:r>
              <a:rPr lang="en-US" dirty="0"/>
              <a:t> </a:t>
            </a:r>
            <a:r>
              <a:rPr lang="en-US" dirty="0" err="1"/>
              <a:t>kànshū</a:t>
            </a:r>
            <a:r>
              <a:rPr lang="en-US" dirty="0"/>
              <a:t> ma)</a:t>
            </a:r>
          </a:p>
          <a:p>
            <a:pPr>
              <a:buNone/>
            </a:pPr>
            <a:r>
              <a:rPr lang="en-US" dirty="0"/>
              <a:t>	A: </a:t>
            </a:r>
            <a:r>
              <a:rPr lang="zh-CN" altLang="en-US" dirty="0"/>
              <a:t>他</a:t>
            </a:r>
            <a:r>
              <a:rPr lang="zh-CN" altLang="en-US" dirty="0">
                <a:solidFill>
                  <a:srgbClr val="FF0000"/>
                </a:solidFill>
              </a:rPr>
              <a:t>没</a:t>
            </a:r>
            <a:r>
              <a:rPr lang="zh-CN" altLang="en-US" dirty="0"/>
              <a:t>看书</a:t>
            </a:r>
            <a:r>
              <a:rPr lang="en-GB" altLang="zh-CN" dirty="0"/>
              <a:t>(</a:t>
            </a:r>
            <a:r>
              <a:rPr lang="en-US" altLang="zh-CN" dirty="0" err="1"/>
              <a:t>t</a:t>
            </a:r>
            <a:r>
              <a:rPr lang="en-US" dirty="0" err="1"/>
              <a:t>ā</a:t>
            </a:r>
            <a:r>
              <a:rPr lang="en-US" dirty="0"/>
              <a:t> </a:t>
            </a:r>
            <a:r>
              <a:rPr lang="en-US" dirty="0" err="1"/>
              <a:t>méi</a:t>
            </a:r>
            <a:r>
              <a:rPr lang="en-US" dirty="0"/>
              <a:t> </a:t>
            </a:r>
            <a:r>
              <a:rPr lang="en-US" dirty="0" err="1"/>
              <a:t>kànshū</a:t>
            </a:r>
            <a:r>
              <a:rPr lang="en-US" dirty="0"/>
              <a:t>).</a:t>
            </a:r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E85BDE2-2965-4F16-A5B8-7C670E5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 们       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en-US" dirty="0"/>
              <a:t> 吃饭  </a:t>
            </a:r>
            <a:r>
              <a:rPr lang="zh-TW" altLang="en-US" dirty="0">
                <a:solidFill>
                  <a:srgbClr val="FF0000"/>
                </a:solidFill>
              </a:rPr>
              <a:t>呢</a:t>
            </a:r>
            <a:r>
              <a:rPr lang="en-GB" altLang="zh-TW" dirty="0"/>
              <a:t>.</a:t>
            </a:r>
          </a:p>
          <a:p>
            <a:pPr>
              <a:buNone/>
            </a:pPr>
            <a:r>
              <a:rPr lang="en-GB" dirty="0"/>
              <a:t>	(</a:t>
            </a:r>
            <a:r>
              <a:rPr lang="en-US" dirty="0" err="1"/>
              <a:t>wǒmen</a:t>
            </a: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chīfàn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fr-FR" dirty="0"/>
              <a:t> Nous sommes </a:t>
            </a:r>
            <a:r>
              <a:rPr lang="fr-FR" dirty="0">
                <a:solidFill>
                  <a:srgbClr val="FF0000"/>
                </a:solidFill>
              </a:rPr>
              <a:t>en train de </a:t>
            </a:r>
            <a:r>
              <a:rPr lang="fr-FR" dirty="0"/>
              <a:t>manger.</a:t>
            </a:r>
          </a:p>
          <a:p>
            <a:pPr>
              <a:buNone/>
            </a:pPr>
            <a:r>
              <a:rPr lang="fr-FR" dirty="0"/>
              <a:t> 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eating</a:t>
            </a:r>
            <a:r>
              <a:rPr lang="fr-FR" dirty="0"/>
              <a:t> right </a:t>
            </a:r>
            <a:r>
              <a:rPr lang="fr-FR" dirty="0" err="1"/>
              <a:t>now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/>
          </a:p>
          <a:p>
            <a:r>
              <a:rPr lang="zh-CN" altLang="en-US" dirty="0"/>
              <a:t>我 们    </a:t>
            </a:r>
            <a:r>
              <a:rPr lang="zh-CN" altLang="en-US" dirty="0">
                <a:solidFill>
                  <a:srgbClr val="FF0000"/>
                </a:solidFill>
              </a:rPr>
              <a:t>没  在</a:t>
            </a:r>
            <a:r>
              <a:rPr lang="zh-CN" altLang="en-US" dirty="0"/>
              <a:t> 吃饭</a:t>
            </a:r>
            <a:r>
              <a:rPr lang="en-GB" altLang="zh-CN" dirty="0"/>
              <a:t>.</a:t>
            </a:r>
          </a:p>
          <a:p>
            <a:pPr>
              <a:buNone/>
            </a:pPr>
            <a:r>
              <a:rPr lang="zh-CN" altLang="en-US" dirty="0"/>
              <a:t> </a:t>
            </a:r>
            <a:r>
              <a:rPr lang="en-GB" altLang="zh-CN" dirty="0"/>
              <a:t>(</a:t>
            </a:r>
            <a:r>
              <a:rPr lang="en-US" altLang="zh-CN" dirty="0" err="1"/>
              <a:t>w</a:t>
            </a:r>
            <a:r>
              <a:rPr lang="en-US" dirty="0" err="1"/>
              <a:t>ǒmen</a:t>
            </a:r>
            <a:r>
              <a:rPr lang="en-US" dirty="0"/>
              <a:t> </a:t>
            </a:r>
            <a:r>
              <a:rPr lang="en-US" dirty="0" err="1"/>
              <a:t>méi</a:t>
            </a:r>
            <a:r>
              <a:rPr lang="en-US" dirty="0"/>
              <a:t> </a:t>
            </a:r>
            <a:r>
              <a:rPr lang="en-US" dirty="0" err="1"/>
              <a:t>zài</a:t>
            </a:r>
            <a:r>
              <a:rPr lang="en-US" dirty="0"/>
              <a:t> </a:t>
            </a:r>
            <a:r>
              <a:rPr lang="en-US" dirty="0" err="1"/>
              <a:t>chīfàn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>
                <a:solidFill>
                  <a:srgbClr val="FF0000"/>
                </a:solidFill>
              </a:rPr>
              <a:t>not </a:t>
            </a:r>
            <a:r>
              <a:rPr lang="fr-FR" dirty="0" err="1"/>
              <a:t>eating</a:t>
            </a:r>
            <a:r>
              <a:rPr lang="fr-FR" dirty="0"/>
              <a:t> right </a:t>
            </a:r>
            <a:r>
              <a:rPr lang="fr-FR" dirty="0" err="1"/>
              <a:t>now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7F6FA3-8A8B-4F23-AAE2-9E5D56EA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3844" y="332656"/>
            <a:ext cx="4595274" cy="58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9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122413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GB" altLang="zh-TW" sz="3600" dirty="0"/>
              <a:t>	</a:t>
            </a:r>
            <a:r>
              <a:rPr lang="zh-TW" altLang="en-US" sz="3600" dirty="0"/>
              <a:t>吧 </a:t>
            </a:r>
            <a:r>
              <a:rPr lang="en-US" altLang="zh-TW" sz="3600" dirty="0"/>
              <a:t>(</a:t>
            </a:r>
            <a:r>
              <a:rPr lang="en-US" sz="3600" dirty="0" err="1"/>
              <a:t>ba</a:t>
            </a:r>
            <a:r>
              <a:rPr lang="en-US" sz="3600" dirty="0"/>
              <a:t>) suggestions avec "</a:t>
            </a:r>
            <a:r>
              <a:rPr lang="en-US" sz="3600" dirty="0" err="1"/>
              <a:t>ba</a:t>
            </a:r>
            <a:r>
              <a:rPr lang="en-US" sz="3600" dirty="0"/>
              <a:t>“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fr-FR" sz="3600" dirty="0"/>
              <a:t>modal </a:t>
            </a:r>
            <a:r>
              <a:rPr lang="fr-FR" sz="3600" dirty="0" err="1"/>
              <a:t>particle</a:t>
            </a:r>
            <a:r>
              <a:rPr lang="fr-FR" sz="3600" dirty="0"/>
              <a:t>/ </a:t>
            </a:r>
            <a:r>
              <a:rPr lang="fr-FR" sz="3600" dirty="0">
                <a:solidFill>
                  <a:srgbClr val="18026A"/>
                </a:solidFill>
              </a:rPr>
              <a:t>particule modale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吧 (</a:t>
            </a:r>
            <a:r>
              <a:rPr lang="fr-FR" dirty="0" err="1">
                <a:solidFill>
                  <a:srgbClr val="FF0000"/>
                </a:solidFill>
              </a:rPr>
              <a:t>ba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/>
              <a:t>fait que la suggestion à l'air plus polie et tentante.</a:t>
            </a:r>
          </a:p>
          <a:p>
            <a:pPr>
              <a:buNone/>
            </a:pPr>
            <a:endParaRPr lang="fr-FR" dirty="0"/>
          </a:p>
          <a:p>
            <a:r>
              <a:rPr lang="fr-FR" i="1" dirty="0">
                <a:solidFill>
                  <a:srgbClr val="FF0000"/>
                </a:solidFill>
              </a:rPr>
              <a:t>吧 (</a:t>
            </a:r>
            <a:r>
              <a:rPr lang="fr-FR" i="1" dirty="0" err="1">
                <a:solidFill>
                  <a:srgbClr val="FF0000"/>
                </a:solidFill>
              </a:rPr>
              <a:t>ba</a:t>
            </a:r>
            <a:r>
              <a:rPr lang="fr-FR" i="1" dirty="0">
                <a:solidFill>
                  <a:srgbClr val="FF0000"/>
                </a:solidFill>
              </a:rPr>
              <a:t>)</a:t>
            </a:r>
            <a:r>
              <a:rPr lang="fr-FR" dirty="0"/>
              <a:t> a modale </a:t>
            </a:r>
            <a:r>
              <a:rPr lang="fr-FR" dirty="0" err="1"/>
              <a:t>particle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the end of a sentence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i="1" dirty="0">
                <a:solidFill>
                  <a:srgbClr val="18026A"/>
                </a:solidFill>
              </a:rPr>
              <a:t>consultation</a:t>
            </a:r>
            <a:r>
              <a:rPr lang="fr-FR" dirty="0"/>
              <a:t>, a </a:t>
            </a:r>
            <a:r>
              <a:rPr lang="fr-FR" i="1" dirty="0">
                <a:solidFill>
                  <a:srgbClr val="18026A"/>
                </a:solidFill>
              </a:rPr>
              <a:t>suggestion</a:t>
            </a:r>
            <a:r>
              <a:rPr lang="fr-FR" dirty="0"/>
              <a:t>, </a:t>
            </a:r>
            <a:r>
              <a:rPr lang="fr-FR" i="1" dirty="0" err="1">
                <a:solidFill>
                  <a:srgbClr val="18026A"/>
                </a:solidFill>
              </a:rPr>
              <a:t>request</a:t>
            </a:r>
            <a:r>
              <a:rPr lang="fr-FR" dirty="0"/>
              <a:t> or </a:t>
            </a:r>
            <a:r>
              <a:rPr lang="fr-FR" i="1" dirty="0">
                <a:solidFill>
                  <a:srgbClr val="18026A"/>
                </a:solidFill>
              </a:rPr>
              <a:t>command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9A36D78-6D24-48FC-A28E-081B1C74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404664"/>
            <a:ext cx="6851104" cy="72008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/>
              <a:t>Exemples</a:t>
            </a:r>
            <a:r>
              <a:rPr lang="en-US" b="1" dirty="0"/>
              <a:t> </a:t>
            </a:r>
            <a:br>
              <a:rPr lang="en-US" b="1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altLang="zh-TW" dirty="0"/>
          </a:p>
          <a:p>
            <a:r>
              <a:rPr lang="zh-TW" altLang="en-US" dirty="0"/>
              <a:t>我  们      走   </a:t>
            </a:r>
            <a:r>
              <a:rPr lang="zh-TW" altLang="en-US" dirty="0">
                <a:solidFill>
                  <a:srgbClr val="FF0000"/>
                </a:solidFill>
              </a:rPr>
              <a:t>吧</a:t>
            </a:r>
            <a:r>
              <a:rPr lang="zh-TW" altLang="en-US" dirty="0"/>
              <a:t>。 </a:t>
            </a:r>
            <a:r>
              <a:rPr lang="en-US" dirty="0" err="1"/>
              <a:t>Allons</a:t>
            </a:r>
            <a:r>
              <a:rPr lang="en-US" dirty="0"/>
              <a:t>-y.</a:t>
            </a:r>
            <a:endParaRPr lang="en-GB" altLang="zh-TW" dirty="0"/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wǒmen</a:t>
            </a:r>
            <a:r>
              <a:rPr lang="en-US" dirty="0"/>
              <a:t> </a:t>
            </a:r>
            <a:r>
              <a:rPr lang="en-US" dirty="0" err="1"/>
              <a:t>zǒu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/>
              <a:t>)</a:t>
            </a:r>
            <a:r>
              <a:rPr lang="fr-FR" dirty="0"/>
              <a:t>  </a:t>
            </a:r>
            <a:r>
              <a:rPr lang="fr-FR" dirty="0" err="1"/>
              <a:t>Let’s</a:t>
            </a:r>
            <a:r>
              <a:rPr lang="fr-FR" dirty="0"/>
              <a:t> go!</a:t>
            </a:r>
          </a:p>
          <a:p>
            <a:pPr>
              <a:buNone/>
            </a:pPr>
            <a:endParaRPr lang="fr-FR" dirty="0"/>
          </a:p>
          <a:p>
            <a:r>
              <a:rPr lang="zh-CN" altLang="en-US" dirty="0"/>
              <a:t>我们        六 点    去 </a:t>
            </a:r>
            <a:r>
              <a:rPr lang="zh-CN" altLang="en-US" dirty="0">
                <a:solidFill>
                  <a:srgbClr val="FF0000"/>
                </a:solidFill>
              </a:rPr>
              <a:t>吧</a:t>
            </a:r>
            <a:r>
              <a:rPr lang="zh-CN" altLang="en-US" dirty="0"/>
              <a:t>？</a:t>
            </a:r>
            <a:endParaRPr lang="en-GB" altLang="zh-CN" dirty="0"/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wǒmen</a:t>
            </a:r>
            <a:r>
              <a:rPr lang="en-US" dirty="0"/>
              <a:t> </a:t>
            </a:r>
            <a:r>
              <a:rPr lang="en-US" dirty="0" err="1"/>
              <a:t>liù</a:t>
            </a:r>
            <a:r>
              <a:rPr lang="en-US" dirty="0"/>
              <a:t> </a:t>
            </a:r>
            <a:r>
              <a:rPr lang="en-US" dirty="0" err="1"/>
              <a:t>diǎn</a:t>
            </a:r>
            <a:r>
              <a:rPr lang="en-US" dirty="0"/>
              <a:t> </a:t>
            </a:r>
            <a:r>
              <a:rPr lang="en-US" dirty="0" err="1"/>
              <a:t>qù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i="1" dirty="0"/>
              <a:t>Nous partons/allons à 6h (ok) ?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6 </a:t>
            </a:r>
            <a:r>
              <a:rPr lang="fr-FR" dirty="0" err="1"/>
              <a:t>o’clock</a:t>
            </a:r>
            <a:r>
              <a:rPr lang="fr-FR" dirty="0"/>
              <a:t>.</a:t>
            </a:r>
          </a:p>
          <a:p>
            <a:pPr>
              <a:buNone/>
            </a:pPr>
            <a:r>
              <a:rPr lang="fr-FR" dirty="0"/>
              <a:t>	</a:t>
            </a:r>
          </a:p>
          <a:p>
            <a:pPr>
              <a:buNone/>
            </a:pPr>
            <a:r>
              <a:rPr lang="fr-FR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E814A1-FED2-4B9E-AE13-4753066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77809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7674056" cy="490763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今天    我们    在 家 吃饭  </a:t>
            </a:r>
            <a:r>
              <a:rPr lang="zh-CN" altLang="en-US" dirty="0">
                <a:solidFill>
                  <a:srgbClr val="FF0000"/>
                </a:solidFill>
              </a:rPr>
              <a:t>吧</a:t>
            </a:r>
            <a:r>
              <a:rPr lang="en-GB" altLang="zh-CN" dirty="0"/>
              <a:t>.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Jīntiān</a:t>
            </a:r>
            <a:r>
              <a:rPr lang="en-US" dirty="0"/>
              <a:t> </a:t>
            </a:r>
            <a:r>
              <a:rPr lang="en-US" dirty="0" err="1"/>
              <a:t>wǒmen</a:t>
            </a:r>
            <a:r>
              <a:rPr lang="en-US" dirty="0"/>
              <a:t> </a:t>
            </a:r>
            <a:r>
              <a:rPr lang="en-US" dirty="0" err="1"/>
              <a:t>zài</a:t>
            </a:r>
            <a:r>
              <a:rPr lang="en-US" dirty="0"/>
              <a:t> </a:t>
            </a:r>
            <a:r>
              <a:rPr lang="en-US" dirty="0" err="1"/>
              <a:t>jiā</a:t>
            </a:r>
            <a:r>
              <a:rPr lang="en-US" dirty="0"/>
              <a:t> </a:t>
            </a:r>
            <a:r>
              <a:rPr lang="en-US" dirty="0" err="1"/>
              <a:t>chīfàn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fr-FR" dirty="0">
                <a:solidFill>
                  <a:srgbClr val="FF0000"/>
                </a:solidFill>
              </a:rPr>
              <a:t> 	</a:t>
            </a:r>
            <a:r>
              <a:rPr lang="fr-FR" dirty="0"/>
              <a:t>Nous mangeons à la maison aujourd'hui.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zh-TW" altLang="en-US" b="1" dirty="0">
                <a:solidFill>
                  <a:srgbClr val="008000"/>
                </a:solidFill>
              </a:rPr>
              <a:t>吃饭</a:t>
            </a:r>
            <a:r>
              <a:rPr lang="en-GB" altLang="zh-TW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chīfàn</a:t>
            </a:r>
            <a:r>
              <a:rPr lang="en-US" b="1" dirty="0">
                <a:solidFill>
                  <a:srgbClr val="008000"/>
                </a:solidFill>
              </a:rPr>
              <a:t> ) manger</a:t>
            </a:r>
          </a:p>
          <a:p>
            <a:pPr marL="596646" indent="-514350">
              <a:buAutoNum type="arabicPeriod"/>
            </a:pP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shénme</a:t>
            </a:r>
            <a:r>
              <a:rPr lang="en-US" dirty="0"/>
              <a:t> </a:t>
            </a:r>
            <a:r>
              <a:rPr lang="en-US" dirty="0" err="1"/>
              <a:t>shíhòu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008000"/>
                </a:solidFill>
              </a:rPr>
              <a:t>chīfàn</a:t>
            </a:r>
            <a:r>
              <a:rPr lang="en-US" dirty="0"/>
              <a:t> ? </a:t>
            </a:r>
            <a:endParaRPr lang="en-US" dirty="0" smtClean="0"/>
          </a:p>
          <a:p>
            <a:pPr marL="82296" indent="0">
              <a:buNone/>
            </a:pPr>
            <a:r>
              <a:rPr lang="en-US" sz="3000" i="1" dirty="0"/>
              <a:t> </a:t>
            </a:r>
            <a:r>
              <a:rPr lang="en-US" sz="3000" i="1" dirty="0" smtClean="0"/>
              <a:t>     (</a:t>
            </a:r>
            <a:r>
              <a:rPr lang="en-US" sz="3000" i="1" dirty="0" err="1" smtClean="0"/>
              <a:t>Quand</a:t>
            </a:r>
            <a:r>
              <a:rPr lang="en-US" sz="3000" i="1" dirty="0" smtClean="0"/>
              <a:t> </a:t>
            </a:r>
            <a:r>
              <a:rPr lang="en-US" sz="3000" i="1" dirty="0" err="1"/>
              <a:t>manges-tu</a:t>
            </a:r>
            <a:r>
              <a:rPr lang="en-US" sz="3000" i="1" dirty="0"/>
              <a:t> </a:t>
            </a:r>
            <a:r>
              <a:rPr lang="en-US" sz="3000" i="1" dirty="0" smtClean="0"/>
              <a:t>?)</a:t>
            </a:r>
            <a:endParaRPr lang="en-US" sz="3000" i="1" dirty="0"/>
          </a:p>
          <a:p>
            <a:pPr marL="596646" indent="-514350">
              <a:buAutoNum type="arabicPeriod"/>
            </a:pPr>
            <a:endParaRPr lang="en-US" dirty="0"/>
          </a:p>
          <a:p>
            <a:pPr marL="596646" indent="-514350">
              <a:buAutoNum type="arabicPeriod"/>
            </a:pPr>
            <a:r>
              <a:rPr lang="en-US" dirty="0" err="1"/>
              <a:t>Wǒmen</a:t>
            </a:r>
            <a:r>
              <a:rPr lang="en-US" dirty="0"/>
              <a:t> </a:t>
            </a:r>
            <a:r>
              <a:rPr lang="en-US" dirty="0" err="1"/>
              <a:t>qù</a:t>
            </a:r>
            <a:r>
              <a:rPr lang="en-US" dirty="0"/>
              <a:t> </a:t>
            </a:r>
            <a:r>
              <a:rPr lang="en-US" b="1" i="1" dirty="0" err="1"/>
              <a:t>chīfàn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! </a:t>
            </a:r>
            <a:r>
              <a:rPr lang="en-US" i="1" dirty="0" err="1"/>
              <a:t>Allons</a:t>
            </a:r>
            <a:r>
              <a:rPr lang="en-US" i="1" dirty="0"/>
              <a:t> manger !</a:t>
            </a:r>
            <a:r>
              <a:rPr lang="en-US" dirty="0"/>
              <a:t> </a:t>
            </a:r>
            <a:br>
              <a:rPr lang="en-US" dirty="0"/>
            </a:b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Daphne OLSON@Skema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66023F-533C-48F6-91FD-598D0E1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1B67-3F49-4DE4-BC17-6854D79BEB0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409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Lesson 13</vt:lpstr>
      <vt:lpstr>  在 zai  Indicate an action in progress/  Exprimer une action en cours </vt:lpstr>
      <vt:lpstr>In-class exercise</vt:lpstr>
      <vt:lpstr>The negative form is 没 在 (méi zài), whithout use 呢(ne)</vt:lpstr>
      <vt:lpstr>PowerPoint Presentation</vt:lpstr>
      <vt:lpstr>PowerPoint Presentation</vt:lpstr>
      <vt:lpstr> 吧 (ba) suggestions avec "ba“  modal particle/ particule modale</vt:lpstr>
      <vt:lpstr>   Exemples  </vt:lpstr>
      <vt:lpstr>PowerPoint Presentation</vt:lpstr>
      <vt:lpstr>PowerPoint Presentation</vt:lpstr>
      <vt:lpstr>Expression of telephone numbers</vt:lpstr>
      <vt:lpstr>PowerPoint Presentation</vt:lpstr>
      <vt:lpstr> Chinese has two ways to express negation:  没有 (méiyŏu) and 不 (bù). </vt:lpstr>
      <vt:lpstr> Action en cours: </vt:lpstr>
      <vt:lpstr>PowerPoint Presentation</vt:lpstr>
      <vt:lpstr>Pair work: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</dc:title>
  <dc:creator>colson</dc:creator>
  <cp:lastModifiedBy>colson</cp:lastModifiedBy>
  <cp:revision>67</cp:revision>
  <dcterms:created xsi:type="dcterms:W3CDTF">2016-09-21T11:52:07Z</dcterms:created>
  <dcterms:modified xsi:type="dcterms:W3CDTF">2025-05-23T11:42:22Z</dcterms:modified>
</cp:coreProperties>
</file>