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60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699A5-6D80-41A1-8865-9C694AF4DF7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6187D-8867-4582-A08A-C84FCBB5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FC64A9A-D08F-495F-A5B0-D3221A9344D7}" type="datetime1">
              <a:rPr lang="en-US" smtClean="0"/>
              <a:t>3/11/2025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323EEAF-6F2E-4432-A169-00E8938CA9B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5EF-7871-4C46-92BF-33743074AEB4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EEAF-6F2E-4432-A169-00E8938CA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5951-E5DB-4338-95DC-3DB2586C2268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EEAF-6F2E-4432-A169-00E8938CA9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90EF-7BBE-4439-B0DC-2E14CBCE19E5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EEAF-6F2E-4432-A169-00E8938CA9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5E29CBC-0D38-4271-B356-E8CBCEBC366A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323EEAF-6F2E-4432-A169-00E8938CA9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3CA5-0C9A-4C25-95EE-FBAC28BD23F4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EEAF-6F2E-4432-A169-00E8938CA9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C9B7-2E2E-4BC1-B7C7-812A42443592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EEAF-6F2E-4432-A169-00E8938CA9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E90-DA89-4245-B0D5-56538380C277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EEAF-6F2E-4432-A169-00E8938CA9B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05A2-75D0-47D4-832A-102829B668F3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EEAF-6F2E-4432-A169-00E8938CA9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3690-D28D-4025-A2BB-0BB0A5C0B7A3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EEAF-6F2E-4432-A169-00E8938CA9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69B8-2E50-4823-9599-D794506620D7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EEAF-6F2E-4432-A169-00E8938CA9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EAB168-0317-4F45-BA0E-7675B4B58D62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Daphne OLSON 2025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23EEAF-6F2E-4432-A169-00E8938CA9B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altLang="zh-TW" sz="3200" b="1" dirty="0" smtClean="0">
                <a:solidFill>
                  <a:srgbClr val="000099"/>
                </a:solidFill>
              </a:rPr>
              <a:t>2025_Spring_</a:t>
            </a:r>
            <a:r>
              <a:rPr lang="zh-TW" altLang="en-US" sz="3200" b="1" dirty="0" smtClean="0">
                <a:solidFill>
                  <a:srgbClr val="000099"/>
                </a:solidFill>
              </a:rPr>
              <a:t>汉字 </a:t>
            </a:r>
            <a:r>
              <a:rPr lang="en-US" sz="3200" b="1" dirty="0" err="1" smtClean="0">
                <a:solidFill>
                  <a:srgbClr val="000099"/>
                </a:solidFill>
                <a:effectLst/>
              </a:rPr>
              <a:t>hànzì</a:t>
            </a:r>
            <a:r>
              <a:rPr lang="en-US" sz="3200" b="1" dirty="0" smtClean="0">
                <a:solidFill>
                  <a:srgbClr val="000099"/>
                </a:solidFill>
                <a:effectLst/>
              </a:rPr>
              <a:t>  (</a:t>
            </a:r>
            <a:r>
              <a:rPr lang="fr-FR" sz="2800" dirty="0" err="1" smtClean="0">
                <a:solidFill>
                  <a:srgbClr val="C00000"/>
                </a:solidFill>
              </a:rPr>
              <a:t>Chinese</a:t>
            </a:r>
            <a:r>
              <a:rPr lang="fr-FR" sz="2800" dirty="0" smtClean="0">
                <a:solidFill>
                  <a:srgbClr val="C00000"/>
                </a:solidFill>
              </a:rPr>
              <a:t> </a:t>
            </a:r>
            <a:r>
              <a:rPr lang="fr-FR" sz="2800" dirty="0" err="1" smtClean="0">
                <a:solidFill>
                  <a:srgbClr val="C00000"/>
                </a:solidFill>
              </a:rPr>
              <a:t>characters</a:t>
            </a:r>
            <a:r>
              <a:rPr lang="fr-FR" sz="2800" dirty="0" smtClean="0">
                <a:solidFill>
                  <a:srgbClr val="C00000"/>
                </a:solidFill>
              </a:rPr>
              <a:t>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032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altLang="zh-TW" b="1" dirty="0" smtClean="0">
                <a:solidFill>
                  <a:srgbClr val="000099"/>
                </a:solidFill>
              </a:rPr>
              <a:t>1. </a:t>
            </a:r>
            <a:r>
              <a:rPr lang="zh-TW" altLang="en-US" b="1" dirty="0" smtClean="0">
                <a:solidFill>
                  <a:srgbClr val="000099"/>
                </a:solidFill>
              </a:rPr>
              <a:t>月 </a:t>
            </a:r>
            <a:r>
              <a:rPr lang="en-US" altLang="zh-TW" b="1" dirty="0" err="1" smtClean="0">
                <a:solidFill>
                  <a:srgbClr val="000099"/>
                </a:solidFill>
              </a:rPr>
              <a:t>yuè</a:t>
            </a:r>
            <a:r>
              <a:rPr lang="en-US" altLang="zh-TW" b="1" dirty="0" smtClean="0">
                <a:solidFill>
                  <a:srgbClr val="000099"/>
                </a:solidFill>
              </a:rPr>
              <a:t> </a:t>
            </a:r>
            <a:r>
              <a:rPr lang="en-US" altLang="zh-TW" dirty="0" smtClean="0"/>
              <a:t>= moon, month</a:t>
            </a:r>
            <a:endParaRPr lang="fr-FR" altLang="zh-TW" dirty="0" smtClean="0"/>
          </a:p>
          <a:p>
            <a:pPr marL="0" indent="0">
              <a:buNone/>
            </a:pPr>
            <a:r>
              <a:rPr lang="fr-FR" altLang="zh-TW" b="1" dirty="0" smtClean="0">
                <a:solidFill>
                  <a:srgbClr val="000099"/>
                </a:solidFill>
              </a:rPr>
              <a:t>2. </a:t>
            </a:r>
            <a:r>
              <a:rPr lang="zh-TW" altLang="en-US" b="1" dirty="0" smtClean="0">
                <a:solidFill>
                  <a:srgbClr val="000099"/>
                </a:solidFill>
              </a:rPr>
              <a:t>心 </a:t>
            </a:r>
            <a:r>
              <a:rPr lang="en-US" altLang="zh-TW" b="1" dirty="0" err="1" smtClean="0">
                <a:solidFill>
                  <a:srgbClr val="000099"/>
                </a:solidFill>
              </a:rPr>
              <a:t>xīn</a:t>
            </a:r>
            <a:r>
              <a:rPr lang="en-US" altLang="zh-TW" b="1" dirty="0" smtClean="0">
                <a:solidFill>
                  <a:srgbClr val="000099"/>
                </a:solidFill>
              </a:rPr>
              <a:t> </a:t>
            </a:r>
            <a:r>
              <a:rPr lang="en-US" altLang="zh-TW" dirty="0" smtClean="0"/>
              <a:t>= heart, mind</a:t>
            </a:r>
            <a:endParaRPr lang="fr-FR" altLang="zh-TW" dirty="0" smtClean="0"/>
          </a:p>
          <a:p>
            <a:pPr marL="0" indent="0">
              <a:buNone/>
            </a:pPr>
            <a:r>
              <a:rPr lang="fr-FR" altLang="zh-TW" b="1" dirty="0" smtClean="0">
                <a:solidFill>
                  <a:srgbClr val="000099"/>
                </a:solidFill>
              </a:rPr>
              <a:t>3. </a:t>
            </a:r>
            <a:r>
              <a:rPr lang="zh-TW" altLang="en-US" b="1" dirty="0" smtClean="0">
                <a:solidFill>
                  <a:srgbClr val="000099"/>
                </a:solidFill>
              </a:rPr>
              <a:t>中 </a:t>
            </a:r>
            <a:r>
              <a:rPr lang="en-US" altLang="zh-TW" b="1" dirty="0" err="1" smtClean="0">
                <a:solidFill>
                  <a:srgbClr val="000099"/>
                </a:solidFill>
              </a:rPr>
              <a:t>zhōng</a:t>
            </a:r>
            <a:r>
              <a:rPr lang="en-US" altLang="zh-TW" b="1" dirty="0" smtClean="0">
                <a:solidFill>
                  <a:srgbClr val="000099"/>
                </a:solidFill>
              </a:rPr>
              <a:t> </a:t>
            </a:r>
            <a:r>
              <a:rPr lang="en-US" altLang="zh-TW" dirty="0" smtClean="0"/>
              <a:t>= central, </a:t>
            </a:r>
            <a:r>
              <a:rPr lang="en-US" altLang="zh-TW" dirty="0" err="1" smtClean="0"/>
              <a:t>centre</a:t>
            </a:r>
            <a:r>
              <a:rPr lang="en-US" altLang="zh-TW" dirty="0" smtClean="0"/>
              <a:t>, middle</a:t>
            </a:r>
            <a:endParaRPr lang="fr-FR" altLang="zh-TW" dirty="0" smtClean="0"/>
          </a:p>
          <a:p>
            <a:pPr marL="0" indent="0">
              <a:buNone/>
            </a:pPr>
            <a:r>
              <a:rPr lang="fr-FR" altLang="zh-TW" b="1" dirty="0" smtClean="0">
                <a:solidFill>
                  <a:srgbClr val="000099"/>
                </a:solidFill>
              </a:rPr>
              <a:t>4. </a:t>
            </a:r>
            <a:r>
              <a:rPr lang="zh-TW" altLang="en-US" b="1" dirty="0" smtClean="0">
                <a:solidFill>
                  <a:srgbClr val="000099"/>
                </a:solidFill>
              </a:rPr>
              <a:t>人 </a:t>
            </a:r>
            <a:r>
              <a:rPr lang="en-US" altLang="zh-TW" b="1" dirty="0" err="1" smtClean="0">
                <a:solidFill>
                  <a:srgbClr val="000099"/>
                </a:solidFill>
              </a:rPr>
              <a:t>rén</a:t>
            </a:r>
            <a:r>
              <a:rPr lang="en-US" altLang="zh-TW" b="1" dirty="0" smtClean="0">
                <a:solidFill>
                  <a:srgbClr val="000099"/>
                </a:solidFill>
              </a:rPr>
              <a:t> </a:t>
            </a:r>
            <a:r>
              <a:rPr lang="en-US" altLang="zh-TW" dirty="0" smtClean="0"/>
              <a:t>= man, person, people</a:t>
            </a:r>
            <a:endParaRPr lang="fr-FR" altLang="zh-TW" dirty="0" smtClean="0"/>
          </a:p>
          <a:p>
            <a:pPr marL="0" indent="0">
              <a:buNone/>
            </a:pPr>
            <a:r>
              <a:rPr lang="fr-FR" altLang="zh-TW" b="1" dirty="0" smtClean="0">
                <a:solidFill>
                  <a:srgbClr val="000099"/>
                </a:solidFill>
              </a:rPr>
              <a:t>5. </a:t>
            </a:r>
            <a:r>
              <a:rPr lang="zh-TW" altLang="en-US" b="1" dirty="0" smtClean="0">
                <a:solidFill>
                  <a:srgbClr val="000099"/>
                </a:solidFill>
              </a:rPr>
              <a:t>子 </a:t>
            </a:r>
            <a:r>
              <a:rPr lang="en-US" altLang="zh-TW" b="1" dirty="0" err="1" smtClean="0">
                <a:solidFill>
                  <a:srgbClr val="000099"/>
                </a:solidFill>
              </a:rPr>
              <a:t>zǐ</a:t>
            </a:r>
            <a:r>
              <a:rPr lang="en-US" altLang="zh-TW" b="1" dirty="0" smtClean="0">
                <a:solidFill>
                  <a:srgbClr val="000099"/>
                </a:solidFill>
              </a:rPr>
              <a:t> </a:t>
            </a:r>
            <a:r>
              <a:rPr lang="en-US" altLang="zh-TW" dirty="0" smtClean="0"/>
              <a:t>= son</a:t>
            </a:r>
            <a:endParaRPr lang="fr-FR" altLang="zh-TW" dirty="0" smtClean="0"/>
          </a:p>
          <a:p>
            <a:pPr marL="0" indent="0">
              <a:buNone/>
            </a:pPr>
            <a:r>
              <a:rPr lang="fr-FR" altLang="zh-TW" b="1" dirty="0" smtClean="0">
                <a:solidFill>
                  <a:srgbClr val="000099"/>
                </a:solidFill>
              </a:rPr>
              <a:t>6. </a:t>
            </a:r>
            <a:r>
              <a:rPr lang="zh-TW" altLang="en-US" b="1" dirty="0" smtClean="0">
                <a:solidFill>
                  <a:srgbClr val="000099"/>
                </a:solidFill>
              </a:rPr>
              <a:t>水 </a:t>
            </a:r>
            <a:r>
              <a:rPr lang="en-US" altLang="zh-TW" b="1" dirty="0" err="1" smtClean="0">
                <a:solidFill>
                  <a:srgbClr val="000099"/>
                </a:solidFill>
              </a:rPr>
              <a:t>shuǐ</a:t>
            </a:r>
            <a:r>
              <a:rPr lang="en-US" altLang="zh-TW" b="1" dirty="0" smtClean="0">
                <a:solidFill>
                  <a:srgbClr val="000099"/>
                </a:solidFill>
              </a:rPr>
              <a:t> </a:t>
            </a:r>
            <a:r>
              <a:rPr lang="en-US" altLang="zh-TW" dirty="0" smtClean="0"/>
              <a:t>= water</a:t>
            </a:r>
            <a:endParaRPr lang="fr-FR" altLang="zh-TW" dirty="0" smtClean="0"/>
          </a:p>
          <a:p>
            <a:pPr marL="0" indent="0">
              <a:buNone/>
            </a:pPr>
            <a:r>
              <a:rPr lang="fr-FR" altLang="zh-TW" b="1" dirty="0" smtClean="0">
                <a:solidFill>
                  <a:srgbClr val="000099"/>
                </a:solidFill>
              </a:rPr>
              <a:t>7. </a:t>
            </a:r>
            <a:r>
              <a:rPr lang="zh-TW" altLang="en-US" b="1" dirty="0" smtClean="0">
                <a:solidFill>
                  <a:srgbClr val="000099"/>
                </a:solidFill>
              </a:rPr>
              <a:t>女 </a:t>
            </a:r>
            <a:r>
              <a:rPr lang="en-US" altLang="zh-TW" b="1" dirty="0" err="1" smtClean="0">
                <a:solidFill>
                  <a:srgbClr val="000099"/>
                </a:solidFill>
              </a:rPr>
              <a:t>nǚ</a:t>
            </a:r>
            <a:r>
              <a:rPr lang="en-US" altLang="zh-TW" b="1" dirty="0" smtClean="0">
                <a:solidFill>
                  <a:srgbClr val="000099"/>
                </a:solidFill>
              </a:rPr>
              <a:t> </a:t>
            </a:r>
            <a:r>
              <a:rPr lang="en-US" altLang="zh-TW" dirty="0" smtClean="0"/>
              <a:t>= female, woman, feminine</a:t>
            </a:r>
          </a:p>
          <a:p>
            <a:pPr marL="0" indent="0">
              <a:buNone/>
            </a:pPr>
            <a:r>
              <a:rPr lang="fr-FR" altLang="zh-TW" dirty="0" smtClean="0">
                <a:solidFill>
                  <a:srgbClr val="C00000"/>
                </a:solidFill>
              </a:rPr>
              <a:t>8. </a:t>
            </a:r>
            <a:r>
              <a:rPr lang="zh-TW" altLang="en-US" dirty="0" smtClean="0">
                <a:solidFill>
                  <a:srgbClr val="C00000"/>
                </a:solidFill>
              </a:rPr>
              <a:t>几 </a:t>
            </a:r>
            <a:r>
              <a:rPr lang="en-US" altLang="zh-TW" dirty="0" err="1">
                <a:solidFill>
                  <a:srgbClr val="C00000"/>
                </a:solidFill>
              </a:rPr>
              <a:t>j</a:t>
            </a:r>
            <a:r>
              <a:rPr lang="en-US" dirty="0" err="1" smtClean="0">
                <a:solidFill>
                  <a:srgbClr val="C00000"/>
                </a:solidFill>
              </a:rPr>
              <a:t>ǐ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= how many, a few, several</a:t>
            </a:r>
          </a:p>
          <a:p>
            <a:pPr marL="0" indent="0">
              <a:buNone/>
            </a:pPr>
            <a:r>
              <a:rPr lang="en-GB" sz="2200" dirty="0" smtClean="0">
                <a:solidFill>
                  <a:srgbClr val="C00000"/>
                </a:solidFill>
                <a:latin typeface="Calibri"/>
                <a:cs typeface="Calibri"/>
              </a:rPr>
              <a:t>*</a:t>
            </a:r>
            <a:r>
              <a:rPr lang="en-GB" sz="2200" dirty="0" smtClean="0">
                <a:latin typeface="Calibri"/>
                <a:cs typeface="Calibri"/>
              </a:rPr>
              <a:t> </a:t>
            </a:r>
            <a:r>
              <a:rPr lang="en-GB" sz="2200" dirty="0" smtClean="0"/>
              <a:t>the </a:t>
            </a:r>
            <a:r>
              <a:rPr lang="en-GB" sz="2200" dirty="0"/>
              <a:t>meaning of </a:t>
            </a:r>
            <a:r>
              <a:rPr lang="en-GB" sz="2200" b="1" dirty="0" smtClean="0">
                <a:solidFill>
                  <a:srgbClr val="C00000"/>
                </a:solidFill>
              </a:rPr>
              <a:t>几</a:t>
            </a:r>
            <a:r>
              <a:rPr lang="en-US" altLang="zh-TW" sz="2200" dirty="0">
                <a:solidFill>
                  <a:srgbClr val="C00000"/>
                </a:solidFill>
              </a:rPr>
              <a:t> </a:t>
            </a:r>
            <a:r>
              <a:rPr lang="en-US" altLang="zh-TW" sz="2200" dirty="0" err="1">
                <a:solidFill>
                  <a:srgbClr val="C00000"/>
                </a:solidFill>
              </a:rPr>
              <a:t>j</a:t>
            </a:r>
            <a:r>
              <a:rPr lang="en-US" sz="2200" dirty="0" err="1">
                <a:solidFill>
                  <a:srgbClr val="C00000"/>
                </a:solidFill>
              </a:rPr>
              <a:t>ǐ</a:t>
            </a:r>
            <a:r>
              <a:rPr lang="en-GB" sz="2200" dirty="0" smtClean="0"/>
              <a:t> </a:t>
            </a:r>
            <a:r>
              <a:rPr lang="en-GB" sz="2200" dirty="0"/>
              <a:t>depends on whether it’s </a:t>
            </a:r>
            <a:r>
              <a:rPr lang="en-GB" sz="2200" dirty="0">
                <a:solidFill>
                  <a:srgbClr val="C00000"/>
                </a:solidFill>
              </a:rPr>
              <a:t>in a question </a:t>
            </a:r>
            <a:r>
              <a:rPr lang="en-GB" sz="2200" dirty="0"/>
              <a:t>or a </a:t>
            </a:r>
            <a:r>
              <a:rPr lang="en-GB" sz="2200" dirty="0" smtClean="0"/>
              <a:t>   </a:t>
            </a:r>
            <a:r>
              <a:rPr lang="en-GB" sz="2200" b="1" dirty="0" smtClean="0">
                <a:solidFill>
                  <a:srgbClr val="002060"/>
                </a:solidFill>
              </a:rPr>
              <a:t>statement</a:t>
            </a:r>
            <a:r>
              <a:rPr lang="en-GB" sz="2200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C00000"/>
                </a:solidFill>
              </a:rPr>
              <a:t>Question</a:t>
            </a:r>
            <a:r>
              <a:rPr lang="en-GB" sz="2200" b="1" dirty="0"/>
              <a:t> → "How many?"</a:t>
            </a:r>
            <a:endParaRPr lang="en-GB" sz="2200" dirty="0"/>
          </a:p>
          <a:p>
            <a:pPr marL="0" indent="0">
              <a:buNone/>
            </a:pPr>
            <a:r>
              <a:rPr lang="en-GB" sz="2200" b="1" dirty="0">
                <a:solidFill>
                  <a:srgbClr val="000099"/>
                </a:solidFill>
              </a:rPr>
              <a:t>Statement</a:t>
            </a:r>
            <a:r>
              <a:rPr lang="en-GB" sz="2200" b="1" dirty="0"/>
              <a:t> → "A few" or "Several</a:t>
            </a:r>
            <a:r>
              <a:rPr lang="en-GB" sz="2200" b="1" dirty="0" smtClean="0"/>
              <a:t>"</a:t>
            </a:r>
            <a:endParaRPr lang="en-GB" sz="2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666750"/>
            <a:ext cx="64865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0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几 </a:t>
            </a:r>
            <a:r>
              <a:rPr lang="en-US" altLang="zh-TW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jǐ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700" dirty="0"/>
              <a:t>can have different meanings depending on the context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1. "How </a:t>
            </a:r>
            <a:r>
              <a:rPr lang="en-US" b="1" dirty="0">
                <a:solidFill>
                  <a:srgbClr val="C00000"/>
                </a:solidFill>
              </a:rPr>
              <a:t>many" (question word)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– When used in a question, </a:t>
            </a:r>
            <a:r>
              <a:rPr lang="zh-TW" altLang="en-US" b="1" dirty="0"/>
              <a:t>几</a:t>
            </a:r>
            <a:r>
              <a:rPr lang="zh-TW" altLang="en-US" dirty="0"/>
              <a:t> </a:t>
            </a:r>
            <a:r>
              <a:rPr lang="en-US" dirty="0"/>
              <a:t>is asking for a small number (</a:t>
            </a:r>
            <a:r>
              <a:rPr lang="en-US" dirty="0">
                <a:solidFill>
                  <a:srgbClr val="C00000"/>
                </a:solidFill>
              </a:rPr>
              <a:t>typically less than 10</a:t>
            </a:r>
            <a:r>
              <a:rPr lang="en-US" dirty="0"/>
              <a:t>).</a:t>
            </a:r>
          </a:p>
          <a:p>
            <a:pPr lvl="1"/>
            <a:r>
              <a:rPr lang="zh-TW" altLang="en-US" b="1" dirty="0">
                <a:solidFill>
                  <a:srgbClr val="000099"/>
                </a:solidFill>
              </a:rPr>
              <a:t>你几岁？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</a:t>
            </a:r>
            <a:r>
              <a:rPr lang="en-US" dirty="0" err="1" smtClean="0"/>
              <a:t>ǐ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C00000"/>
                </a:solidFill>
              </a:rPr>
              <a:t>jǐ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suì</a:t>
            </a:r>
            <a:r>
              <a:rPr lang="en-US" dirty="0"/>
              <a:t>?) → "How old are you?" (</a:t>
            </a:r>
            <a:r>
              <a:rPr lang="en-US" dirty="0">
                <a:solidFill>
                  <a:srgbClr val="000099"/>
                </a:solidFill>
              </a:rPr>
              <a:t>for kids under 10</a:t>
            </a:r>
            <a:r>
              <a:rPr lang="en-US" dirty="0" smtClean="0"/>
              <a:t>) </a:t>
            </a:r>
            <a:r>
              <a:rPr lang="en-US" sz="1600" b="1" dirty="0" smtClean="0">
                <a:solidFill>
                  <a:srgbClr val="C00000"/>
                </a:solidFill>
              </a:rPr>
              <a:t>(lesson 5)</a:t>
            </a:r>
          </a:p>
          <a:p>
            <a:pPr lvl="1"/>
            <a:r>
              <a:rPr lang="zh-TW" altLang="en-US" b="1" dirty="0" smtClean="0">
                <a:solidFill>
                  <a:srgbClr val="000099"/>
                </a:solidFill>
              </a:rPr>
              <a:t>现</a:t>
            </a:r>
            <a:r>
              <a:rPr lang="zh-TW" altLang="en-US" b="1" dirty="0">
                <a:solidFill>
                  <a:srgbClr val="000099"/>
                </a:solidFill>
              </a:rPr>
              <a:t>在几点？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</a:t>
            </a:r>
            <a:r>
              <a:rPr lang="en-US" dirty="0" err="1" smtClean="0"/>
              <a:t>iànzài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C00000"/>
                </a:solidFill>
              </a:rPr>
              <a:t>jǐ</a:t>
            </a:r>
            <a:r>
              <a:rPr lang="en-US" dirty="0"/>
              <a:t> </a:t>
            </a:r>
            <a:r>
              <a:rPr lang="en-US" dirty="0" err="1"/>
              <a:t>diǎn</a:t>
            </a:r>
            <a:r>
              <a:rPr lang="en-US" dirty="0"/>
              <a:t>?) → "What time is </a:t>
            </a:r>
            <a:r>
              <a:rPr lang="en-US" dirty="0" smtClean="0"/>
              <a:t>it now?" </a:t>
            </a:r>
            <a:r>
              <a:rPr lang="en-US" dirty="0">
                <a:solidFill>
                  <a:srgbClr val="000099"/>
                </a:solidFill>
              </a:rPr>
              <a:t>(literally: "How many o’clock is it</a:t>
            </a:r>
            <a:r>
              <a:rPr lang="en-US" dirty="0" smtClean="0">
                <a:solidFill>
                  <a:srgbClr val="000099"/>
                </a:solidFill>
              </a:rPr>
              <a:t>?")</a:t>
            </a:r>
            <a:r>
              <a:rPr lang="en-US" dirty="0" smtClean="0">
                <a:solidFill>
                  <a:srgbClr val="960465"/>
                </a:solidFill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(lesson 11)</a:t>
            </a:r>
            <a:endParaRPr lang="en-US" sz="19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99"/>
                </a:solidFill>
              </a:rPr>
              <a:t>2. "Several</a:t>
            </a:r>
            <a:r>
              <a:rPr lang="en-US" b="1" dirty="0">
                <a:solidFill>
                  <a:srgbClr val="000099"/>
                </a:solidFill>
              </a:rPr>
              <a:t>" or "a few" (small quantity)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/>
              <a:t>– When used in a statement, </a:t>
            </a:r>
            <a:r>
              <a:rPr lang="zh-TW" altLang="en-US" b="1" dirty="0">
                <a:solidFill>
                  <a:srgbClr val="C00000"/>
                </a:solidFill>
              </a:rPr>
              <a:t>几</a:t>
            </a:r>
            <a:r>
              <a:rPr lang="zh-TW" altLang="en-US" dirty="0"/>
              <a:t> </a:t>
            </a:r>
            <a:r>
              <a:rPr lang="en-US" dirty="0"/>
              <a:t>can mean "several" or "a few."</a:t>
            </a:r>
          </a:p>
          <a:p>
            <a:pPr lvl="1"/>
            <a:r>
              <a:rPr lang="zh-TW" altLang="en-US" b="1" dirty="0">
                <a:solidFill>
                  <a:srgbClr val="000099"/>
                </a:solidFill>
              </a:rPr>
              <a:t>我买了几个苹果</a:t>
            </a:r>
            <a:r>
              <a:rPr lang="zh-TW" altLang="en-US" dirty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w</a:t>
            </a:r>
            <a:r>
              <a:rPr lang="en-US" dirty="0" err="1" smtClean="0"/>
              <a:t>ǒ</a:t>
            </a:r>
            <a:r>
              <a:rPr lang="en-US" dirty="0" smtClean="0"/>
              <a:t> </a:t>
            </a:r>
            <a:r>
              <a:rPr lang="en-US" dirty="0" err="1"/>
              <a:t>mǎile</a:t>
            </a:r>
            <a:r>
              <a:rPr lang="en-US" dirty="0"/>
              <a:t> </a:t>
            </a:r>
            <a:r>
              <a:rPr lang="en-US" dirty="0" err="1"/>
              <a:t>jǐ</a:t>
            </a:r>
            <a:r>
              <a:rPr lang="en-US" dirty="0"/>
              <a:t> </a:t>
            </a:r>
            <a:r>
              <a:rPr lang="en-US" dirty="0" err="1"/>
              <a:t>gè</a:t>
            </a:r>
            <a:r>
              <a:rPr lang="en-US" dirty="0"/>
              <a:t> </a:t>
            </a:r>
            <a:r>
              <a:rPr lang="en-US" dirty="0" err="1"/>
              <a:t>píngguǒ</a:t>
            </a:r>
            <a:r>
              <a:rPr lang="en-US" dirty="0"/>
              <a:t>.) → "I bought a few apples."</a:t>
            </a:r>
          </a:p>
          <a:p>
            <a:pPr lvl="1"/>
            <a:r>
              <a:rPr lang="zh-TW" altLang="en-US" b="1" dirty="0">
                <a:solidFill>
                  <a:srgbClr val="000099"/>
                </a:solidFill>
              </a:rPr>
              <a:t>他有几本书</a:t>
            </a:r>
            <a:r>
              <a:rPr lang="zh-TW" altLang="en-US" dirty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</a:t>
            </a:r>
            <a:r>
              <a:rPr lang="en-US" dirty="0" err="1" smtClean="0"/>
              <a:t>ā</a:t>
            </a:r>
            <a:r>
              <a:rPr lang="en-US" dirty="0" smtClean="0"/>
              <a:t> </a:t>
            </a:r>
            <a:r>
              <a:rPr lang="en-US" dirty="0" err="1"/>
              <a:t>yǒu</a:t>
            </a:r>
            <a:r>
              <a:rPr lang="en-US" dirty="0"/>
              <a:t> </a:t>
            </a:r>
            <a:r>
              <a:rPr lang="en-US" dirty="0" err="1"/>
              <a:t>jǐ</a:t>
            </a:r>
            <a:r>
              <a:rPr lang="en-US" dirty="0"/>
              <a:t> </a:t>
            </a:r>
            <a:r>
              <a:rPr lang="en-US" dirty="0" err="1"/>
              <a:t>běn</a:t>
            </a:r>
            <a:r>
              <a:rPr lang="en-US" dirty="0"/>
              <a:t> </a:t>
            </a:r>
            <a:r>
              <a:rPr lang="en-US" dirty="0" err="1"/>
              <a:t>shū</a:t>
            </a:r>
            <a:r>
              <a:rPr lang="en-US" dirty="0"/>
              <a:t>.) → "He has several books."</a:t>
            </a:r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the meaning of </a:t>
            </a:r>
            <a:r>
              <a:rPr lang="zh-TW" altLang="en-US" b="1" dirty="0" smtClean="0">
                <a:solidFill>
                  <a:srgbClr val="C00000"/>
                </a:solidFill>
              </a:rPr>
              <a:t>几</a:t>
            </a:r>
            <a:r>
              <a:rPr lang="en-US" b="1" dirty="0" err="1">
                <a:solidFill>
                  <a:srgbClr val="C00000"/>
                </a:solidFill>
              </a:rPr>
              <a:t>jǐ</a:t>
            </a:r>
            <a:r>
              <a:rPr lang="zh-TW" altLang="en-US" b="1" dirty="0" smtClean="0"/>
              <a:t> </a:t>
            </a:r>
            <a:r>
              <a:rPr lang="en-US" dirty="0"/>
              <a:t>depends on whether it’s in a question or a statement:</a:t>
            </a:r>
          </a:p>
          <a:p>
            <a:r>
              <a:rPr lang="en-US" b="1" dirty="0">
                <a:solidFill>
                  <a:srgbClr val="C00000"/>
                </a:solidFill>
              </a:rPr>
              <a:t>Question → "How many?"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0099"/>
                </a:solidFill>
              </a:rPr>
              <a:t>Statement → "A few" or "Several"</a:t>
            </a:r>
            <a:endParaRPr lang="en-US" dirty="0">
              <a:solidFill>
                <a:srgbClr val="000099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altLang="zh-TW" sz="3400" dirty="0" smtClean="0">
                <a:solidFill>
                  <a:srgbClr val="000099"/>
                </a:solidFill>
              </a:rPr>
              <a:t>9.   </a:t>
            </a:r>
            <a:r>
              <a:rPr lang="zh-TW" altLang="en-US" sz="3400" dirty="0" smtClean="0">
                <a:solidFill>
                  <a:srgbClr val="000099"/>
                </a:solidFill>
              </a:rPr>
              <a:t>了 </a:t>
            </a:r>
            <a:r>
              <a:rPr lang="fr-FR" altLang="zh-TW" sz="3400" dirty="0" smtClean="0">
                <a:solidFill>
                  <a:srgbClr val="000099"/>
                </a:solidFill>
              </a:rPr>
              <a:t>le </a:t>
            </a:r>
            <a:r>
              <a:rPr lang="fr-FR" altLang="zh-TW" sz="3400" dirty="0" smtClean="0"/>
              <a:t>= to </a:t>
            </a:r>
            <a:r>
              <a:rPr lang="fr-FR" altLang="zh-TW" sz="3400" dirty="0" err="1" smtClean="0"/>
              <a:t>finish,particle</a:t>
            </a:r>
            <a:r>
              <a:rPr lang="fr-FR" altLang="zh-TW" sz="3400" dirty="0" smtClean="0"/>
              <a:t> of </a:t>
            </a:r>
            <a:r>
              <a:rPr lang="fr-FR" altLang="zh-TW" sz="3400" dirty="0" err="1" smtClean="0"/>
              <a:t>completed</a:t>
            </a:r>
            <a:r>
              <a:rPr lang="fr-FR" altLang="zh-TW" sz="3400" dirty="0" smtClean="0"/>
              <a:t> action</a:t>
            </a:r>
            <a:endParaRPr lang="fr-FR" altLang="zh-CN" sz="3400" dirty="0" smtClean="0"/>
          </a:p>
          <a:p>
            <a:pPr marL="0" indent="0">
              <a:buNone/>
            </a:pPr>
            <a:r>
              <a:rPr lang="fr-FR" altLang="zh-CN" sz="3400" dirty="0" smtClean="0">
                <a:solidFill>
                  <a:srgbClr val="000099"/>
                </a:solidFill>
              </a:rPr>
              <a:t>10. </a:t>
            </a:r>
            <a:r>
              <a:rPr lang="zh-CN" altLang="en-US" sz="3400" dirty="0" smtClean="0">
                <a:solidFill>
                  <a:srgbClr val="000099"/>
                </a:solidFill>
              </a:rPr>
              <a:t>大 </a:t>
            </a:r>
            <a:r>
              <a:rPr lang="en-US" altLang="zh-CN" sz="3400" dirty="0" err="1" smtClean="0">
                <a:solidFill>
                  <a:srgbClr val="000099"/>
                </a:solidFill>
              </a:rPr>
              <a:t>dà</a:t>
            </a:r>
            <a:r>
              <a:rPr lang="en-US" altLang="zh-CN" sz="3400" dirty="0" smtClean="0">
                <a:solidFill>
                  <a:srgbClr val="000099"/>
                </a:solidFill>
              </a:rPr>
              <a:t> </a:t>
            </a:r>
            <a:r>
              <a:rPr lang="en-US" altLang="zh-CN" sz="3400" dirty="0" smtClean="0"/>
              <a:t>= big, huge, major, large, vast, great, oldest</a:t>
            </a:r>
            <a:endParaRPr lang="fr-FR" altLang="zh-CN" sz="3400" dirty="0" smtClean="0"/>
          </a:p>
          <a:p>
            <a:pPr marL="0" indent="0">
              <a:buNone/>
            </a:pPr>
            <a:r>
              <a:rPr lang="fr-FR" altLang="zh-CN" sz="3400" dirty="0" smtClean="0">
                <a:solidFill>
                  <a:srgbClr val="000099"/>
                </a:solidFill>
              </a:rPr>
              <a:t>11. </a:t>
            </a:r>
            <a:r>
              <a:rPr lang="zh-CN" altLang="en-US" sz="3400" dirty="0" smtClean="0">
                <a:solidFill>
                  <a:srgbClr val="000099"/>
                </a:solidFill>
              </a:rPr>
              <a:t>我 </a:t>
            </a:r>
            <a:r>
              <a:rPr lang="en-US" altLang="zh-CN" sz="3400" dirty="0" err="1" smtClean="0">
                <a:solidFill>
                  <a:srgbClr val="000099"/>
                </a:solidFill>
              </a:rPr>
              <a:t>wǒ</a:t>
            </a:r>
            <a:r>
              <a:rPr lang="en-US" altLang="zh-CN" sz="3400" dirty="0" smtClean="0">
                <a:solidFill>
                  <a:srgbClr val="000099"/>
                </a:solidFill>
              </a:rPr>
              <a:t> </a:t>
            </a:r>
            <a:r>
              <a:rPr lang="en-US" altLang="zh-CN" sz="3400" dirty="0" smtClean="0"/>
              <a:t>= I, me</a:t>
            </a:r>
            <a:endParaRPr lang="fr-FR" altLang="zh-CN" sz="3400" dirty="0" smtClean="0"/>
          </a:p>
          <a:p>
            <a:pPr marL="0" indent="0">
              <a:buNone/>
            </a:pPr>
            <a:r>
              <a:rPr lang="fr-FR" altLang="zh-CN" sz="3400" dirty="0" smtClean="0">
                <a:solidFill>
                  <a:srgbClr val="000099"/>
                </a:solidFill>
              </a:rPr>
              <a:t>12. </a:t>
            </a:r>
            <a:r>
              <a:rPr lang="zh-CN" altLang="en-US" sz="3400" dirty="0" smtClean="0">
                <a:solidFill>
                  <a:srgbClr val="000099"/>
                </a:solidFill>
              </a:rPr>
              <a:t>书 </a:t>
            </a:r>
            <a:r>
              <a:rPr lang="en-US" altLang="zh-CN" sz="3400" dirty="0" err="1" smtClean="0">
                <a:solidFill>
                  <a:srgbClr val="000099"/>
                </a:solidFill>
              </a:rPr>
              <a:t>shū</a:t>
            </a:r>
            <a:r>
              <a:rPr lang="en-US" altLang="zh-CN" sz="3400" dirty="0" smtClean="0">
                <a:solidFill>
                  <a:srgbClr val="000099"/>
                </a:solidFill>
              </a:rPr>
              <a:t> </a:t>
            </a:r>
            <a:r>
              <a:rPr lang="en-US" altLang="zh-CN" sz="3400" dirty="0" smtClean="0"/>
              <a:t>= book, </a:t>
            </a:r>
            <a:r>
              <a:rPr lang="en-US" altLang="zh-CN" sz="3400" dirty="0" err="1" smtClean="0"/>
              <a:t>lettre</a:t>
            </a:r>
            <a:endParaRPr lang="fr-FR" altLang="zh-CN" sz="3400" dirty="0" smtClean="0"/>
          </a:p>
          <a:p>
            <a:pPr marL="0" indent="0">
              <a:buNone/>
            </a:pPr>
            <a:r>
              <a:rPr lang="fr-FR" altLang="zh-CN" sz="3400" dirty="0" smtClean="0">
                <a:solidFill>
                  <a:srgbClr val="000099"/>
                </a:solidFill>
              </a:rPr>
              <a:t>13. </a:t>
            </a:r>
            <a:r>
              <a:rPr lang="zh-CN" altLang="en-US" sz="3400" dirty="0" smtClean="0">
                <a:solidFill>
                  <a:srgbClr val="000099"/>
                </a:solidFill>
              </a:rPr>
              <a:t>国 </a:t>
            </a:r>
            <a:r>
              <a:rPr lang="fr-FR" altLang="zh-CN" sz="3400" dirty="0" smtClean="0">
                <a:solidFill>
                  <a:srgbClr val="000099"/>
                </a:solidFill>
              </a:rPr>
              <a:t>(</a:t>
            </a:r>
            <a:r>
              <a:rPr lang="zh-CN" altLang="en-US" sz="3400" dirty="0" smtClean="0">
                <a:solidFill>
                  <a:srgbClr val="000099"/>
                </a:solidFill>
              </a:rPr>
              <a:t>家</a:t>
            </a:r>
            <a:r>
              <a:rPr lang="fr-FR" altLang="zh-CN" sz="3400" dirty="0" smtClean="0">
                <a:solidFill>
                  <a:srgbClr val="000099"/>
                </a:solidFill>
              </a:rPr>
              <a:t>)</a:t>
            </a:r>
            <a:r>
              <a:rPr lang="zh-CN" altLang="en-US" sz="3400" dirty="0" smtClean="0">
                <a:solidFill>
                  <a:srgbClr val="000099"/>
                </a:solidFill>
              </a:rPr>
              <a:t> </a:t>
            </a:r>
            <a:r>
              <a:rPr lang="en-US" altLang="zh-CN" sz="3400" dirty="0" err="1" smtClean="0">
                <a:solidFill>
                  <a:srgbClr val="000099"/>
                </a:solidFill>
              </a:rPr>
              <a:t>guó</a:t>
            </a:r>
            <a:r>
              <a:rPr lang="en-US" altLang="zh-CN" sz="3400" dirty="0" smtClean="0">
                <a:solidFill>
                  <a:srgbClr val="000099"/>
                </a:solidFill>
              </a:rPr>
              <a:t> (</a:t>
            </a:r>
            <a:r>
              <a:rPr lang="en-US" altLang="zh-CN" sz="3400" dirty="0" err="1" smtClean="0">
                <a:solidFill>
                  <a:srgbClr val="000099"/>
                </a:solidFill>
              </a:rPr>
              <a:t>jiā</a:t>
            </a:r>
            <a:r>
              <a:rPr lang="en-US" altLang="zh-CN" sz="3400" dirty="0" smtClean="0">
                <a:solidFill>
                  <a:srgbClr val="000099"/>
                </a:solidFill>
              </a:rPr>
              <a:t>) </a:t>
            </a:r>
            <a:r>
              <a:rPr lang="en-US" altLang="zh-CN" sz="3400" dirty="0" smtClean="0"/>
              <a:t>= country, home country</a:t>
            </a:r>
            <a:endParaRPr lang="fr-FR" altLang="zh-CN" sz="3400" dirty="0" smtClean="0"/>
          </a:p>
          <a:p>
            <a:pPr marL="0" indent="0">
              <a:buNone/>
            </a:pPr>
            <a:r>
              <a:rPr lang="fr-FR" altLang="zh-CN" sz="3400" dirty="0" smtClean="0">
                <a:solidFill>
                  <a:srgbClr val="000099"/>
                </a:solidFill>
              </a:rPr>
              <a:t>14. </a:t>
            </a:r>
            <a:r>
              <a:rPr lang="zh-CN" altLang="en-US" sz="3400" dirty="0" smtClean="0">
                <a:solidFill>
                  <a:srgbClr val="000099"/>
                </a:solidFill>
              </a:rPr>
              <a:t>东 </a:t>
            </a:r>
            <a:r>
              <a:rPr lang="en-US" altLang="zh-CN" sz="3400" dirty="0" err="1" smtClean="0">
                <a:solidFill>
                  <a:srgbClr val="000099"/>
                </a:solidFill>
              </a:rPr>
              <a:t>dōng</a:t>
            </a:r>
            <a:r>
              <a:rPr lang="en-US" altLang="zh-CN" sz="3400" dirty="0" smtClean="0">
                <a:solidFill>
                  <a:srgbClr val="000099"/>
                </a:solidFill>
              </a:rPr>
              <a:t> </a:t>
            </a:r>
            <a:r>
              <a:rPr lang="en-US" altLang="zh-CN" sz="3400" dirty="0" smtClean="0"/>
              <a:t>= east</a:t>
            </a:r>
            <a:endParaRPr lang="fr-FR" altLang="zh-CN" sz="3400" dirty="0" smtClean="0"/>
          </a:p>
          <a:p>
            <a:pPr marL="0" indent="0">
              <a:buNone/>
            </a:pPr>
            <a:r>
              <a:rPr lang="fr-FR" altLang="zh-CN" sz="3400" dirty="0" smtClean="0">
                <a:solidFill>
                  <a:srgbClr val="000099"/>
                </a:solidFill>
              </a:rPr>
              <a:t>15. </a:t>
            </a:r>
            <a:r>
              <a:rPr lang="zh-CN" altLang="en-US" sz="3400" dirty="0" smtClean="0">
                <a:solidFill>
                  <a:srgbClr val="000099"/>
                </a:solidFill>
              </a:rPr>
              <a:t>西 </a:t>
            </a:r>
            <a:r>
              <a:rPr lang="en-US" altLang="zh-CN" sz="3400" dirty="0" err="1" smtClean="0">
                <a:solidFill>
                  <a:srgbClr val="000099"/>
                </a:solidFill>
              </a:rPr>
              <a:t>xī</a:t>
            </a:r>
            <a:r>
              <a:rPr lang="en-US" altLang="zh-CN" sz="3400" dirty="0" smtClean="0">
                <a:solidFill>
                  <a:srgbClr val="000099"/>
                </a:solidFill>
              </a:rPr>
              <a:t> </a:t>
            </a:r>
            <a:r>
              <a:rPr lang="en-US" altLang="zh-CN" sz="3400" dirty="0" smtClean="0"/>
              <a:t>= west</a:t>
            </a:r>
            <a:endParaRPr lang="fr-FR" altLang="zh-CN" sz="3400" dirty="0" smtClean="0"/>
          </a:p>
          <a:p>
            <a:pPr marL="0" indent="0">
              <a:buNone/>
            </a:pPr>
            <a:r>
              <a:rPr lang="fr-FR" altLang="zh-CN" sz="3400" dirty="0" smtClean="0">
                <a:solidFill>
                  <a:srgbClr val="000099"/>
                </a:solidFill>
              </a:rPr>
              <a:t>16. </a:t>
            </a:r>
            <a:r>
              <a:rPr lang="zh-CN" altLang="en-US" sz="3400" dirty="0" smtClean="0">
                <a:solidFill>
                  <a:srgbClr val="000099"/>
                </a:solidFill>
              </a:rPr>
              <a:t>法国 </a:t>
            </a:r>
            <a:r>
              <a:rPr lang="en-US" altLang="zh-CN" sz="3400" dirty="0" err="1" smtClean="0">
                <a:solidFill>
                  <a:srgbClr val="000099"/>
                </a:solidFill>
              </a:rPr>
              <a:t>Fǎguó</a:t>
            </a:r>
            <a:r>
              <a:rPr lang="en-US" altLang="zh-CN" sz="3400" dirty="0" smtClean="0">
                <a:solidFill>
                  <a:srgbClr val="000099"/>
                </a:solidFill>
              </a:rPr>
              <a:t> </a:t>
            </a:r>
            <a:r>
              <a:rPr lang="en-US" altLang="zh-CN" sz="3400" dirty="0" smtClean="0"/>
              <a:t>= France</a:t>
            </a:r>
          </a:p>
          <a:p>
            <a:pPr marL="0" indent="0">
              <a:buNone/>
            </a:pPr>
            <a:r>
              <a:rPr lang="fr-FR" altLang="zh-TW" sz="3400" dirty="0">
                <a:solidFill>
                  <a:srgbClr val="000099"/>
                </a:solidFill>
              </a:rPr>
              <a:t>17. </a:t>
            </a:r>
            <a:r>
              <a:rPr lang="zh-TW" altLang="en-US" sz="3400" dirty="0">
                <a:solidFill>
                  <a:srgbClr val="000099"/>
                </a:solidFill>
              </a:rPr>
              <a:t>个 </a:t>
            </a:r>
            <a:r>
              <a:rPr lang="en-US" sz="3400" dirty="0" err="1">
                <a:solidFill>
                  <a:srgbClr val="000099"/>
                </a:solidFill>
              </a:rPr>
              <a:t>gè</a:t>
            </a:r>
            <a:r>
              <a:rPr lang="en-US" sz="3400" dirty="0">
                <a:solidFill>
                  <a:srgbClr val="000099"/>
                </a:solidFill>
              </a:rPr>
              <a:t> </a:t>
            </a:r>
            <a:r>
              <a:rPr lang="en-US" sz="3400" dirty="0"/>
              <a:t>= general measure word(cl. </a:t>
            </a:r>
            <a:r>
              <a:rPr lang="fr-FR" sz="3400" dirty="0"/>
              <a:t>général</a:t>
            </a:r>
            <a:r>
              <a:rPr lang="en-US" sz="3400" dirty="0"/>
              <a:t>)</a:t>
            </a:r>
          </a:p>
          <a:p>
            <a:pPr marL="0" indent="0">
              <a:buNone/>
            </a:pPr>
            <a:r>
              <a:rPr lang="fr-FR" altLang="zh-TW" sz="3400" dirty="0">
                <a:solidFill>
                  <a:srgbClr val="000099"/>
                </a:solidFill>
              </a:rPr>
              <a:t>18. </a:t>
            </a:r>
            <a:r>
              <a:rPr lang="zh-TW" altLang="en-US" sz="3400" dirty="0">
                <a:solidFill>
                  <a:srgbClr val="000099"/>
                </a:solidFill>
              </a:rPr>
              <a:t>本 </a:t>
            </a:r>
            <a:r>
              <a:rPr lang="en-US" altLang="zh-TW" sz="3400" dirty="0" err="1">
                <a:solidFill>
                  <a:srgbClr val="000099"/>
                </a:solidFill>
              </a:rPr>
              <a:t>běn</a:t>
            </a:r>
            <a:r>
              <a:rPr lang="zh-TW" altLang="en-US" sz="3400" dirty="0">
                <a:solidFill>
                  <a:srgbClr val="000099"/>
                </a:solidFill>
              </a:rPr>
              <a:t> </a:t>
            </a:r>
            <a:r>
              <a:rPr lang="fr-FR" altLang="zh-TW" sz="3400" dirty="0">
                <a:solidFill>
                  <a:srgbClr val="000099"/>
                </a:solidFill>
              </a:rPr>
              <a:t>= </a:t>
            </a:r>
            <a:r>
              <a:rPr lang="fr-FR" altLang="zh-TW" sz="3400" dirty="0" err="1">
                <a:solidFill>
                  <a:srgbClr val="000099"/>
                </a:solidFill>
              </a:rPr>
              <a:t>measure</a:t>
            </a:r>
            <a:r>
              <a:rPr lang="fr-FR" altLang="zh-TW" sz="3400" dirty="0">
                <a:solidFill>
                  <a:srgbClr val="000099"/>
                </a:solidFill>
              </a:rPr>
              <a:t> </a:t>
            </a:r>
            <a:r>
              <a:rPr lang="fr-FR" altLang="zh-TW" sz="3400" dirty="0" err="1">
                <a:solidFill>
                  <a:srgbClr val="000099"/>
                </a:solidFill>
              </a:rPr>
              <a:t>word</a:t>
            </a:r>
            <a:r>
              <a:rPr lang="fr-FR" altLang="zh-TW" sz="3400" dirty="0">
                <a:solidFill>
                  <a:srgbClr val="000099"/>
                </a:solidFill>
              </a:rPr>
              <a:t>, </a:t>
            </a:r>
            <a:r>
              <a:rPr lang="fr-FR" altLang="zh-TW" sz="3400" dirty="0" err="1" smtClean="0">
                <a:solidFill>
                  <a:srgbClr val="000099"/>
                </a:solidFill>
              </a:rPr>
              <a:t>origin</a:t>
            </a:r>
            <a:endParaRPr lang="fr-FR" altLang="zh-TW" sz="3400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fr-FR" altLang="zh-TW" sz="3400" b="1" dirty="0">
                <a:solidFill>
                  <a:srgbClr val="FF3300"/>
                </a:solidFill>
              </a:rPr>
              <a:t>19. </a:t>
            </a:r>
            <a:r>
              <a:rPr lang="zh-TW" altLang="en-US" sz="3400" b="1" dirty="0">
                <a:solidFill>
                  <a:srgbClr val="FF3300"/>
                </a:solidFill>
              </a:rPr>
              <a:t>回</a:t>
            </a:r>
            <a:r>
              <a:rPr lang="fr-FR" altLang="zh-TW" sz="3400" b="1" dirty="0">
                <a:solidFill>
                  <a:srgbClr val="FF3300"/>
                </a:solidFill>
              </a:rPr>
              <a:t> </a:t>
            </a:r>
            <a:r>
              <a:rPr lang="en-US" sz="3400" dirty="0" err="1">
                <a:solidFill>
                  <a:srgbClr val="0000FF"/>
                </a:solidFill>
              </a:rPr>
              <a:t>huí</a:t>
            </a:r>
            <a:r>
              <a:rPr lang="en-US" sz="3400" dirty="0">
                <a:solidFill>
                  <a:srgbClr val="0000FF"/>
                </a:solidFill>
              </a:rPr>
              <a:t> = </a:t>
            </a:r>
            <a:r>
              <a:rPr lang="en-US" sz="3400" dirty="0" smtClean="0">
                <a:solidFill>
                  <a:srgbClr val="0000FF"/>
                </a:solidFill>
              </a:rPr>
              <a:t>back </a:t>
            </a:r>
            <a:r>
              <a:rPr lang="en-US" sz="3400" dirty="0">
                <a:solidFill>
                  <a:srgbClr val="0000FF"/>
                </a:solidFill>
              </a:rPr>
              <a:t>to, return</a:t>
            </a:r>
          </a:p>
          <a:p>
            <a:pPr marL="0" indent="0">
              <a:buNone/>
            </a:pPr>
            <a:endParaRPr lang="fr-FR" altLang="zh-TW" sz="2800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TW" altLang="en-US" sz="3200" dirty="0" smtClean="0">
                <a:solidFill>
                  <a:srgbClr val="0000FF"/>
                </a:solidFill>
              </a:rPr>
              <a:t>    </a:t>
            </a:r>
            <a:endParaRPr lang="fr-FR" altLang="zh-CN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altLang="zh-TW" sz="3100" dirty="0" smtClean="0">
                <a:solidFill>
                  <a:srgbClr val="0000FF"/>
                </a:solidFill>
              </a:rPr>
              <a:t>20. </a:t>
            </a:r>
            <a:r>
              <a:rPr lang="zh-TW" altLang="en-US" sz="3100" dirty="0" smtClean="0">
                <a:solidFill>
                  <a:srgbClr val="0000FF"/>
                </a:solidFill>
              </a:rPr>
              <a:t>上 </a:t>
            </a:r>
            <a:r>
              <a:rPr lang="en-US" altLang="zh-TW" sz="3100" dirty="0" err="1" smtClean="0">
                <a:solidFill>
                  <a:srgbClr val="0000FF"/>
                </a:solidFill>
              </a:rPr>
              <a:t>s</a:t>
            </a:r>
            <a:r>
              <a:rPr lang="en-US" sz="3100" dirty="0" err="1" smtClean="0">
                <a:solidFill>
                  <a:srgbClr val="0000FF"/>
                </a:solidFill>
              </a:rPr>
              <a:t>hàng</a:t>
            </a:r>
            <a:r>
              <a:rPr lang="zh-TW" altLang="en-US" sz="3100" dirty="0" smtClean="0">
                <a:solidFill>
                  <a:srgbClr val="0000FF"/>
                </a:solidFill>
              </a:rPr>
              <a:t> </a:t>
            </a:r>
            <a:r>
              <a:rPr lang="fr-FR" altLang="zh-TW" sz="3100" dirty="0">
                <a:solidFill>
                  <a:srgbClr val="0000FF"/>
                </a:solidFill>
              </a:rPr>
              <a:t>= up, </a:t>
            </a:r>
            <a:r>
              <a:rPr lang="fr-FR" altLang="zh-TW" sz="3100" dirty="0" err="1">
                <a:solidFill>
                  <a:srgbClr val="0000FF"/>
                </a:solidFill>
              </a:rPr>
              <a:t>above</a:t>
            </a:r>
            <a:r>
              <a:rPr lang="fr-FR" altLang="zh-TW" sz="3100" dirty="0">
                <a:solidFill>
                  <a:srgbClr val="0000FF"/>
                </a:solidFill>
              </a:rPr>
              <a:t>, on, top, </a:t>
            </a:r>
            <a:r>
              <a:rPr lang="fr-FR" altLang="zh-TW" sz="3100" dirty="0" err="1">
                <a:solidFill>
                  <a:srgbClr val="0000FF"/>
                </a:solidFill>
              </a:rPr>
              <a:t>upon</a:t>
            </a:r>
            <a:endParaRPr lang="fr-FR" altLang="zh-TW" sz="31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fr-FR" altLang="zh-TW" sz="3100" dirty="0" smtClean="0">
                <a:solidFill>
                  <a:srgbClr val="0000FF"/>
                </a:solidFill>
              </a:rPr>
              <a:t>21. </a:t>
            </a:r>
            <a:r>
              <a:rPr lang="zh-TW" altLang="en-US" sz="3100" dirty="0" smtClean="0">
                <a:solidFill>
                  <a:srgbClr val="0000FF"/>
                </a:solidFill>
              </a:rPr>
              <a:t>下 </a:t>
            </a:r>
            <a:r>
              <a:rPr lang="en-US" altLang="zh-TW" sz="3100" dirty="0" err="1" smtClean="0">
                <a:solidFill>
                  <a:srgbClr val="0000FF"/>
                </a:solidFill>
              </a:rPr>
              <a:t>xià</a:t>
            </a:r>
            <a:r>
              <a:rPr lang="zh-TW" altLang="en-US" sz="3100" dirty="0" smtClean="0">
                <a:solidFill>
                  <a:srgbClr val="0000FF"/>
                </a:solidFill>
              </a:rPr>
              <a:t> </a:t>
            </a:r>
            <a:r>
              <a:rPr lang="fr-FR" altLang="zh-TW" sz="3100" dirty="0">
                <a:solidFill>
                  <a:srgbClr val="0000FF"/>
                </a:solidFill>
              </a:rPr>
              <a:t>= down, </a:t>
            </a:r>
            <a:r>
              <a:rPr lang="fr-FR" altLang="zh-TW" sz="3100" dirty="0" err="1">
                <a:solidFill>
                  <a:srgbClr val="0000FF"/>
                </a:solidFill>
              </a:rPr>
              <a:t>below</a:t>
            </a:r>
            <a:r>
              <a:rPr lang="fr-FR" altLang="zh-TW" sz="3100" dirty="0">
                <a:solidFill>
                  <a:srgbClr val="0000FF"/>
                </a:solidFill>
              </a:rPr>
              <a:t>, </a:t>
            </a:r>
            <a:r>
              <a:rPr lang="fr-FR" altLang="zh-TW" sz="3100" dirty="0" err="1" smtClean="0">
                <a:solidFill>
                  <a:srgbClr val="0000FF"/>
                </a:solidFill>
              </a:rPr>
              <a:t>under</a:t>
            </a:r>
            <a:endParaRPr lang="fr-FR" altLang="zh-TW" sz="3100" dirty="0" smtClean="0">
              <a:solidFill>
                <a:srgbClr val="0000FF"/>
              </a:solidFill>
            </a:endParaRPr>
          </a:p>
          <a:p>
            <a:pPr marL="82296" indent="0">
              <a:buNone/>
            </a:pPr>
            <a:r>
              <a:rPr lang="fr-FR" altLang="zh-TW" b="1" dirty="0" err="1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altLang="zh-TW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2296" indent="0">
              <a:buNone/>
            </a:pPr>
            <a:r>
              <a:rPr lang="zh-TW" altLang="en-US" sz="2900" b="1" dirty="0" smtClean="0">
                <a:solidFill>
                  <a:srgbClr val="000099"/>
                </a:solidFill>
                <a:latin typeface="Calibri"/>
                <a:cs typeface="Calibri"/>
              </a:rPr>
              <a:t>❶</a:t>
            </a:r>
            <a:r>
              <a:rPr lang="zh-TW" altLang="en-US" sz="29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    上     下   下</a:t>
            </a:r>
            <a:endParaRPr lang="fr-FR" altLang="zh-TW" sz="29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29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shàng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shàng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xià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xià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= up and down (</a:t>
            </a:r>
            <a:r>
              <a:rPr lang="en-GB" sz="2900" dirty="0">
                <a:latin typeface="Arial" panose="020B0604020202020204" pitchFamily="34" charset="0"/>
                <a:cs typeface="Arial" panose="020B0604020202020204" pitchFamily="34" charset="0"/>
              </a:rPr>
              <a:t>upward and downward movements or changes).</a:t>
            </a:r>
          </a:p>
          <a:p>
            <a:pPr marL="82296" indent="0">
              <a:buNone/>
            </a:pPr>
            <a:r>
              <a:rPr lang="zh-TW" altLang="en-US" sz="2900" dirty="0" smtClean="0">
                <a:solidFill>
                  <a:srgbClr val="000099"/>
                </a:solidFill>
                <a:latin typeface="Calibri"/>
                <a:cs typeface="Calibri"/>
              </a:rPr>
              <a:t>❷</a:t>
            </a:r>
            <a:r>
              <a:rPr lang="zh-TW" altLang="en-US" sz="29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  </a:t>
            </a:r>
            <a:r>
              <a:rPr lang="zh-TW" altLang="en-US" sz="29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   </a:t>
            </a:r>
            <a:r>
              <a:rPr lang="zh-TW" altLang="en-US" sz="29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不   下</a:t>
            </a:r>
            <a:endParaRPr lang="fr-FR" altLang="zh-TW" sz="29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29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shàng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xià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= Neither up nor down = So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2900" dirty="0" smtClean="0">
                <a:solidFill>
                  <a:srgbClr val="000099"/>
                </a:solidFill>
                <a:latin typeface="Calibri"/>
                <a:cs typeface="Calibri"/>
              </a:rPr>
              <a:t> ❸</a:t>
            </a:r>
            <a:r>
              <a:rPr lang="zh-TW" altLang="en-US" sz="2900" b="1" dirty="0" smtClean="0">
                <a:solidFill>
                  <a:srgbClr val="000099"/>
                </a:solidFill>
              </a:rPr>
              <a:t>不 大  不  小</a:t>
            </a:r>
            <a:endParaRPr lang="fr-FR" altLang="zh-TW" sz="2900" b="1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sz="2900" dirty="0" smtClean="0">
                <a:solidFill>
                  <a:srgbClr val="C00000"/>
                </a:solidFill>
              </a:rPr>
              <a:t>     </a:t>
            </a:r>
            <a:r>
              <a:rPr lang="en-US" sz="2900" dirty="0" err="1" smtClean="0">
                <a:solidFill>
                  <a:srgbClr val="C00000"/>
                </a:solidFill>
              </a:rPr>
              <a:t>bú</a:t>
            </a:r>
            <a:r>
              <a:rPr lang="en-US" sz="2900" dirty="0" smtClean="0">
                <a:solidFill>
                  <a:srgbClr val="C00000"/>
                </a:solidFill>
              </a:rPr>
              <a:t>  </a:t>
            </a:r>
            <a:r>
              <a:rPr lang="en-US" sz="2900" dirty="0" err="1">
                <a:solidFill>
                  <a:srgbClr val="C00000"/>
                </a:solidFill>
              </a:rPr>
              <a:t>dà</a:t>
            </a:r>
            <a:r>
              <a:rPr lang="en-US" sz="2900" dirty="0">
                <a:solidFill>
                  <a:srgbClr val="C00000"/>
                </a:solidFill>
              </a:rPr>
              <a:t> </a:t>
            </a:r>
            <a:r>
              <a:rPr lang="en-US" sz="2900" dirty="0" smtClean="0">
                <a:solidFill>
                  <a:srgbClr val="C00000"/>
                </a:solidFill>
              </a:rPr>
              <a:t> </a:t>
            </a:r>
            <a:r>
              <a:rPr lang="en-US" sz="2900" dirty="0" err="1" smtClean="0">
                <a:solidFill>
                  <a:srgbClr val="C00000"/>
                </a:solidFill>
              </a:rPr>
              <a:t>bù</a:t>
            </a:r>
            <a:r>
              <a:rPr lang="en-US" sz="2900" dirty="0" smtClean="0">
                <a:solidFill>
                  <a:srgbClr val="C00000"/>
                </a:solidFill>
              </a:rPr>
              <a:t>  </a:t>
            </a:r>
            <a:r>
              <a:rPr lang="en-US" sz="2900" dirty="0" err="1" smtClean="0">
                <a:solidFill>
                  <a:srgbClr val="C00000"/>
                </a:solidFill>
              </a:rPr>
              <a:t>xiǎo</a:t>
            </a:r>
            <a:r>
              <a:rPr lang="en-US" sz="2900" dirty="0" smtClean="0">
                <a:solidFill>
                  <a:srgbClr val="C00000"/>
                </a:solidFill>
              </a:rPr>
              <a:t> </a:t>
            </a:r>
            <a:r>
              <a:rPr lang="en-US" sz="2900" dirty="0"/>
              <a:t>= not big not small (just right</a:t>
            </a:r>
            <a:r>
              <a:rPr lang="en-US" sz="2900" dirty="0" smtClean="0"/>
              <a:t>!)</a:t>
            </a:r>
          </a:p>
          <a:p>
            <a:pPr marL="0" indent="0">
              <a:buNone/>
            </a:pPr>
            <a:r>
              <a:rPr lang="zh-TW" altLang="en-US" sz="2900" dirty="0" smtClean="0"/>
              <a:t> </a:t>
            </a:r>
            <a:r>
              <a:rPr lang="zh-TW" altLang="en-US" sz="2900" dirty="0" smtClean="0">
                <a:solidFill>
                  <a:srgbClr val="000099"/>
                </a:solidFill>
                <a:latin typeface="Calibri"/>
                <a:cs typeface="Calibri"/>
              </a:rPr>
              <a:t>❹</a:t>
            </a:r>
            <a:r>
              <a:rPr lang="zh-TW" altLang="en-US" sz="2900" b="1" dirty="0" smtClean="0">
                <a:solidFill>
                  <a:srgbClr val="000099"/>
                </a:solidFill>
              </a:rPr>
              <a:t>不   三  不  四</a:t>
            </a:r>
            <a:endParaRPr lang="fr-FR" altLang="zh-TW" sz="2900" b="1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sz="2900" dirty="0" smtClean="0"/>
              <a:t>     </a:t>
            </a:r>
            <a:r>
              <a:rPr lang="en-US" sz="2900" dirty="0" err="1" smtClean="0">
                <a:solidFill>
                  <a:srgbClr val="C00000"/>
                </a:solidFill>
              </a:rPr>
              <a:t>bù</a:t>
            </a:r>
            <a:r>
              <a:rPr lang="en-US" sz="2900" dirty="0" smtClean="0">
                <a:solidFill>
                  <a:srgbClr val="C00000"/>
                </a:solidFill>
              </a:rPr>
              <a:t>   </a:t>
            </a:r>
            <a:r>
              <a:rPr lang="en-US" sz="2900" dirty="0" err="1" smtClean="0">
                <a:solidFill>
                  <a:srgbClr val="C00000"/>
                </a:solidFill>
              </a:rPr>
              <a:t>sān</a:t>
            </a:r>
            <a:r>
              <a:rPr lang="en-US" sz="2900" dirty="0" smtClean="0">
                <a:solidFill>
                  <a:srgbClr val="C00000"/>
                </a:solidFill>
              </a:rPr>
              <a:t>  </a:t>
            </a:r>
            <a:r>
              <a:rPr lang="en-US" sz="2900" dirty="0" err="1" smtClean="0">
                <a:solidFill>
                  <a:srgbClr val="C00000"/>
                </a:solidFill>
              </a:rPr>
              <a:t>bù</a:t>
            </a:r>
            <a:r>
              <a:rPr lang="en-US" sz="2900" dirty="0" smtClean="0">
                <a:solidFill>
                  <a:srgbClr val="C00000"/>
                </a:solidFill>
              </a:rPr>
              <a:t>  </a:t>
            </a:r>
            <a:r>
              <a:rPr lang="en-US" sz="2900" dirty="0" err="1" smtClean="0">
                <a:solidFill>
                  <a:srgbClr val="C00000"/>
                </a:solidFill>
              </a:rPr>
              <a:t>sì</a:t>
            </a:r>
            <a:r>
              <a:rPr lang="en-US" sz="2900" dirty="0" smtClean="0">
                <a:solidFill>
                  <a:srgbClr val="C00000"/>
                </a:solidFill>
              </a:rPr>
              <a:t> = </a:t>
            </a:r>
            <a:r>
              <a:rPr lang="en-GB" sz="2900" dirty="0"/>
              <a:t>often used to describe people with bad </a:t>
            </a:r>
            <a:r>
              <a:rPr lang="en-GB" sz="2900" dirty="0" err="1"/>
              <a:t>behavior</a:t>
            </a:r>
            <a:r>
              <a:rPr lang="en-GB" sz="2900" dirty="0"/>
              <a:t> or things that are neither good nor acceptable</a:t>
            </a:r>
            <a:r>
              <a:rPr lang="en-GB" sz="2900" dirty="0" smtClean="0"/>
              <a:t>.</a:t>
            </a:r>
          </a:p>
          <a:p>
            <a:pPr marL="0" indent="0">
              <a:buNone/>
            </a:pPr>
            <a:r>
              <a:rPr lang="en-GB" sz="2900" dirty="0" smtClean="0">
                <a:solidFill>
                  <a:srgbClr val="000099"/>
                </a:solidFill>
                <a:latin typeface="Calibri"/>
                <a:cs typeface="Calibri"/>
              </a:rPr>
              <a:t>[</a:t>
            </a:r>
            <a:r>
              <a:rPr lang="en-GB" sz="2900" dirty="0" smtClean="0">
                <a:solidFill>
                  <a:srgbClr val="000099"/>
                </a:solidFill>
              </a:rPr>
              <a:t>In French</a:t>
            </a:r>
            <a:r>
              <a:rPr lang="en-GB" sz="2900" dirty="0" smtClean="0">
                <a:solidFill>
                  <a:srgbClr val="000099"/>
                </a:solidFill>
                <a:latin typeface="Calibri"/>
                <a:cs typeface="Calibri"/>
              </a:rPr>
              <a:t>] </a:t>
            </a:r>
            <a:r>
              <a:rPr lang="en-GB" sz="2900" dirty="0" smtClean="0">
                <a:solidFill>
                  <a:srgbClr val="000099"/>
                </a:solidFill>
              </a:rPr>
              <a:t>:  </a:t>
            </a:r>
            <a:r>
              <a:rPr lang="en-GB" sz="2900" dirty="0" err="1" smtClean="0">
                <a:solidFill>
                  <a:srgbClr val="000099"/>
                </a:solidFill>
              </a:rPr>
              <a:t>louch</a:t>
            </a:r>
            <a:r>
              <a:rPr lang="en-GB" sz="2900" dirty="0" smtClean="0">
                <a:solidFill>
                  <a:srgbClr val="000099"/>
                </a:solidFill>
              </a:rPr>
              <a:t>,</a:t>
            </a:r>
            <a:r>
              <a:rPr lang="en-US" sz="2900" dirty="0">
                <a:solidFill>
                  <a:srgbClr val="000099"/>
                </a:solidFill>
              </a:rPr>
              <a:t> </a:t>
            </a:r>
            <a:r>
              <a:rPr lang="en-US" sz="2900" dirty="0" smtClean="0">
                <a:solidFill>
                  <a:srgbClr val="000099"/>
                </a:solidFill>
              </a:rPr>
              <a:t>bizarre </a:t>
            </a:r>
            <a:r>
              <a:rPr lang="en-US" sz="2900" dirty="0">
                <a:solidFill>
                  <a:srgbClr val="000099"/>
                </a:solidFill>
              </a:rPr>
              <a:t>/ </a:t>
            </a:r>
            <a:r>
              <a:rPr lang="en-US" sz="2900" dirty="0" err="1">
                <a:solidFill>
                  <a:srgbClr val="000099"/>
                </a:solidFill>
              </a:rPr>
              <a:t>d</a:t>
            </a:r>
            <a:r>
              <a:rPr lang="en-US" sz="2900" dirty="0" err="1" smtClean="0">
                <a:solidFill>
                  <a:srgbClr val="000099"/>
                </a:solidFill>
              </a:rPr>
              <a:t>outeux</a:t>
            </a:r>
            <a:endParaRPr lang="en-US" sz="2900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fr-FR" sz="2900" b="1" dirty="0" smtClean="0">
                <a:solidFill>
                  <a:srgbClr val="C00000"/>
                </a:solidFill>
              </a:rPr>
              <a:t>不 三 </a:t>
            </a:r>
            <a:r>
              <a:rPr lang="fr-FR" sz="2900" b="1" smtClean="0">
                <a:solidFill>
                  <a:srgbClr val="C00000"/>
                </a:solidFill>
              </a:rPr>
              <a:t>不 四:</a:t>
            </a:r>
            <a:r>
              <a:rPr lang="fr-FR" sz="2900" smtClean="0"/>
              <a:t> </a:t>
            </a:r>
            <a:r>
              <a:rPr lang="fr-FR" sz="2900" dirty="0"/>
              <a:t>désigne quelque chose ou quelqu'un de douteux, pas respectable, ni vraiment bon ni totalement mauvais. Cela peut qualifier une personne louche, une situation suspecte ou quelque chose de mal fait."</a:t>
            </a:r>
            <a:endParaRPr lang="en-US" sz="29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FR" altLang="zh-TW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250120" cy="1066130"/>
          </a:xfrm>
        </p:spPr>
        <p:style>
          <a:lnRef idx="1">
            <a:schemeClr val="accent2"/>
          </a:lnRef>
          <a:fillRef idx="1001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Classificateur</a:t>
            </a:r>
            <a:r>
              <a:rPr lang="en-GB" dirty="0" smtClean="0">
                <a:solidFill>
                  <a:schemeClr val="tx1"/>
                </a:solidFill>
              </a:rPr>
              <a:t> / measure words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 2025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484784"/>
            <a:ext cx="8034096" cy="475252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</a:rPr>
              <a:t> 1. </a:t>
            </a:r>
            <a:r>
              <a:rPr lang="zh-TW" altLang="en-US" dirty="0" smtClean="0">
                <a:solidFill>
                  <a:srgbClr val="000099"/>
                </a:solidFill>
              </a:rPr>
              <a:t>个 </a:t>
            </a:r>
            <a:r>
              <a:rPr lang="en-US" dirty="0" err="1" smtClean="0">
                <a:solidFill>
                  <a:srgbClr val="000099"/>
                </a:solidFill>
              </a:rPr>
              <a:t>gè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= general measure word(cl. </a:t>
            </a:r>
            <a:r>
              <a:rPr lang="fr-FR" dirty="0" smtClean="0"/>
              <a:t>général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r>
              <a:rPr lang="fr-FR" altLang="zh-CN" dirty="0" smtClean="0">
                <a:solidFill>
                  <a:srgbClr val="000099"/>
                </a:solidFill>
              </a:rPr>
              <a:t>2. </a:t>
            </a:r>
            <a:r>
              <a:rPr lang="zh-CN" altLang="en-US" dirty="0" smtClean="0">
                <a:solidFill>
                  <a:srgbClr val="000099"/>
                </a:solidFill>
              </a:rPr>
              <a:t>口 </a:t>
            </a:r>
            <a:r>
              <a:rPr lang="en-US" altLang="zh-CN" dirty="0" err="1" smtClean="0">
                <a:solidFill>
                  <a:srgbClr val="000099"/>
                </a:solidFill>
              </a:rPr>
              <a:t>k</a:t>
            </a:r>
            <a:r>
              <a:rPr lang="en-US" dirty="0" err="1" smtClean="0">
                <a:solidFill>
                  <a:srgbClr val="000099"/>
                </a:solidFill>
              </a:rPr>
              <a:t>ǒu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= for family members (cl. </a:t>
            </a:r>
            <a:r>
              <a:rPr lang="en-US" dirty="0" err="1" smtClean="0"/>
              <a:t>membres</a:t>
            </a:r>
            <a:r>
              <a:rPr lang="en-US" dirty="0" smtClean="0"/>
              <a:t>  de </a:t>
            </a:r>
            <a:r>
              <a:rPr lang="en-US" dirty="0" err="1" smtClean="0"/>
              <a:t>famille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3. </a:t>
            </a:r>
            <a:r>
              <a:rPr lang="zh-CN" altLang="fr-FR" dirty="0" smtClean="0">
                <a:solidFill>
                  <a:srgbClr val="000099"/>
                </a:solidFill>
              </a:rPr>
              <a:t>本 </a:t>
            </a:r>
            <a:r>
              <a:rPr lang="fr-FR" altLang="zh-CN" dirty="0" err="1" smtClean="0">
                <a:solidFill>
                  <a:srgbClr val="000099"/>
                </a:solidFill>
              </a:rPr>
              <a:t>b</a:t>
            </a:r>
            <a:r>
              <a:rPr lang="fr-FR" dirty="0" err="1" smtClean="0">
                <a:solidFill>
                  <a:srgbClr val="000099"/>
                </a:solidFill>
              </a:rPr>
              <a:t>ěn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  <a:r>
              <a:rPr lang="fr-FR" dirty="0" smtClean="0"/>
              <a:t>= for book (cl. Pour livre)</a:t>
            </a:r>
            <a:endParaRPr lang="en-US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4. </a:t>
            </a:r>
            <a:r>
              <a:rPr lang="zh-CN" altLang="en-US" dirty="0" smtClean="0">
                <a:solidFill>
                  <a:srgbClr val="000099"/>
                </a:solidFill>
              </a:rPr>
              <a:t>杯 </a:t>
            </a:r>
            <a:r>
              <a:rPr lang="en-US" altLang="zh-CN" dirty="0" err="1" smtClean="0">
                <a:solidFill>
                  <a:srgbClr val="000099"/>
                </a:solidFill>
              </a:rPr>
              <a:t>b</a:t>
            </a:r>
            <a:r>
              <a:rPr lang="en-US" dirty="0" err="1" smtClean="0">
                <a:solidFill>
                  <a:srgbClr val="000099"/>
                </a:solidFill>
              </a:rPr>
              <a:t>ēi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= for cups(cl. pour </a:t>
            </a:r>
            <a:r>
              <a:rPr lang="en-US" dirty="0" err="1" smtClean="0"/>
              <a:t>verres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0099"/>
                </a:solidFill>
              </a:rPr>
              <a:t> 5. </a:t>
            </a:r>
            <a:r>
              <a:rPr lang="zh-TW" altLang="en-US" dirty="0" smtClean="0">
                <a:solidFill>
                  <a:srgbClr val="000099"/>
                </a:solidFill>
              </a:rPr>
              <a:t>块 </a:t>
            </a:r>
            <a:r>
              <a:rPr lang="en-US" altLang="zh-TW" dirty="0" err="1" smtClean="0">
                <a:solidFill>
                  <a:srgbClr val="000099"/>
                </a:solidFill>
              </a:rPr>
              <a:t>k</a:t>
            </a:r>
            <a:r>
              <a:rPr lang="en-US" dirty="0" err="1" smtClean="0">
                <a:solidFill>
                  <a:srgbClr val="000099"/>
                </a:solidFill>
              </a:rPr>
              <a:t>uài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= money (cl. de </a:t>
            </a:r>
            <a:r>
              <a:rPr lang="en-US" dirty="0" err="1" smtClean="0"/>
              <a:t>l’unite</a:t>
            </a:r>
            <a:r>
              <a:rPr lang="en-US" dirty="0" smtClean="0"/>
              <a:t> </a:t>
            </a:r>
            <a:r>
              <a:rPr lang="fr-FR" dirty="0" smtClean="0"/>
              <a:t>monétaire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0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774" y="332656"/>
            <a:ext cx="4422459" cy="595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7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请</a:t>
            </a:r>
            <a:r>
              <a:rPr lang="en-US" altLang="zh-TW" dirty="0" err="1" smtClean="0">
                <a:solidFill>
                  <a:srgbClr val="C00000"/>
                </a:solidFill>
              </a:rPr>
              <a:t>qǐng</a:t>
            </a:r>
            <a:r>
              <a:rPr lang="en-US" altLang="zh-TW" dirty="0" smtClean="0">
                <a:solidFill>
                  <a:srgbClr val="C00000"/>
                </a:solidFill>
              </a:rPr>
              <a:t> = please/ invite </a:t>
            </a:r>
            <a:r>
              <a:rPr lang="en-US" altLang="zh-TW" dirty="0" smtClean="0"/>
              <a:t>= </a:t>
            </a:r>
            <a:r>
              <a:rPr lang="en-US" altLang="zh-TW" dirty="0" smtClean="0">
                <a:solidFill>
                  <a:srgbClr val="000099"/>
                </a:solidFill>
              </a:rPr>
              <a:t>(</a:t>
            </a:r>
            <a:r>
              <a:rPr lang="en-US" altLang="zh-TW" dirty="0" err="1" smtClean="0">
                <a:solidFill>
                  <a:srgbClr val="000099"/>
                </a:solidFill>
              </a:rPr>
              <a:t>s'il</a:t>
            </a:r>
            <a:r>
              <a:rPr lang="en-US" altLang="zh-TW" dirty="0" smtClean="0">
                <a:solidFill>
                  <a:srgbClr val="000099"/>
                </a:solidFill>
              </a:rPr>
              <a:t> </a:t>
            </a:r>
            <a:r>
              <a:rPr lang="en-US" altLang="zh-TW" dirty="0" err="1" smtClean="0">
                <a:solidFill>
                  <a:srgbClr val="000099"/>
                </a:solidFill>
              </a:rPr>
              <a:t>te</a:t>
            </a:r>
            <a:r>
              <a:rPr lang="en-US" altLang="zh-TW" dirty="0" smtClean="0">
                <a:solidFill>
                  <a:srgbClr val="000099"/>
                </a:solidFill>
              </a:rPr>
              <a:t> </a:t>
            </a:r>
            <a:r>
              <a:rPr lang="en-US" altLang="zh-TW" dirty="0" err="1" smtClean="0">
                <a:solidFill>
                  <a:srgbClr val="000099"/>
                </a:solidFill>
              </a:rPr>
              <a:t>plaît</a:t>
            </a:r>
            <a:r>
              <a:rPr lang="en-US" altLang="zh-TW" dirty="0" smtClean="0">
                <a:solidFill>
                  <a:srgbClr val="000099"/>
                </a:solidFill>
              </a:rPr>
              <a:t>)</a:t>
            </a:r>
            <a:r>
              <a:rPr lang="fr-FR" altLang="zh-TW" dirty="0" smtClean="0">
                <a:solidFill>
                  <a:srgbClr val="000099"/>
                </a:solidFill>
              </a:rPr>
              <a:t/>
            </a:r>
            <a:br>
              <a:rPr lang="fr-FR" altLang="zh-TW" dirty="0" smtClean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32" y="1196752"/>
            <a:ext cx="7162119" cy="514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6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/>
              <a:t/>
            </a:r>
            <a:br>
              <a:rPr lang="en-US"/>
            </a:br>
            <a:r>
              <a:rPr lang="fr-FR" altLang="zh-TW" dirty="0" smtClean="0"/>
              <a:t/>
            </a:r>
            <a:br>
              <a:rPr lang="fr-FR" altLang="zh-TW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01" y="1219200"/>
            <a:ext cx="6931797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6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 2025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50" y="260648"/>
            <a:ext cx="4860445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5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230</TotalTime>
  <Words>708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2025_Spring_汉字 hànzì  (Chinese characters)</vt:lpstr>
      <vt:lpstr>几 (jǐ) can have different meanings depending on the context:</vt:lpstr>
      <vt:lpstr>PowerPoint Presentation</vt:lpstr>
      <vt:lpstr>PowerPoint Presentation</vt:lpstr>
      <vt:lpstr>Classificateur / measure words </vt:lpstr>
      <vt:lpstr>PowerPoint Presentation</vt:lpstr>
      <vt:lpstr>请qǐng = please/ invite = (s'il te plaît) </vt:lpstr>
      <vt:lpstr>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汉字 hànzì  (Chinese characters)</dc:title>
  <dc:creator>colson</dc:creator>
  <cp:lastModifiedBy>colson</cp:lastModifiedBy>
  <cp:revision>29</cp:revision>
  <dcterms:created xsi:type="dcterms:W3CDTF">2025-03-05T10:17:02Z</dcterms:created>
  <dcterms:modified xsi:type="dcterms:W3CDTF">2025-03-11T11:45:51Z</dcterms:modified>
</cp:coreProperties>
</file>