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72" r:id="rId3"/>
    <p:sldId id="261" r:id="rId4"/>
    <p:sldId id="262" r:id="rId5"/>
    <p:sldId id="275" r:id="rId6"/>
    <p:sldId id="276" r:id="rId7"/>
    <p:sldId id="273" r:id="rId8"/>
    <p:sldId id="269" r:id="rId9"/>
    <p:sldId id="270" r:id="rId10"/>
    <p:sldId id="267" r:id="rId11"/>
    <p:sldId id="257" r:id="rId12"/>
    <p:sldId id="268" r:id="rId13"/>
    <p:sldId id="258" r:id="rId14"/>
    <p:sldId id="271" r:id="rId15"/>
    <p:sldId id="259" r:id="rId16"/>
    <p:sldId id="260" r:id="rId17"/>
    <p:sldId id="263" r:id="rId18"/>
    <p:sldId id="264" r:id="rId19"/>
    <p:sldId id="265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66"/>
    <a:srgbClr val="006600"/>
    <a:srgbClr val="00206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C2B74-E7EE-419E-86B1-A81A4DE4D33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D3D7C-4130-4B08-A563-09F0A2BB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CBAF56F-4A8C-4BCA-9BA7-557515EC8F76}" type="datetime1">
              <a:rPr lang="fr-FR" smtClean="0"/>
              <a:t>05/03/2025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B3E61B2-84F5-442A-9CA5-461A5D669E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3245-1050-47CA-AAEF-BF71ACA37B11}" type="datetime1">
              <a:rPr lang="fr-FR" smtClean="0"/>
              <a:t>05/03/2025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1B2-84F5-442A-9CA5-461A5D669E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02E2-E981-4DC9-88D5-9D2E306604CF}" type="datetime1">
              <a:rPr lang="fr-FR" smtClean="0"/>
              <a:t>05/03/2025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1B2-84F5-442A-9CA5-461A5D669E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2596-D053-4A50-8A86-FDAED28E7CB7}" type="datetime1">
              <a:rPr lang="fr-FR" smtClean="0"/>
              <a:t>05/03/2025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1B2-84F5-442A-9CA5-461A5D669E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47A7ADE-869C-487F-96DD-1203FAE6DA79}" type="datetime1">
              <a:rPr lang="fr-FR" smtClean="0"/>
              <a:t>05/03/2025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B3E61B2-84F5-442A-9CA5-461A5D669E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122B-995C-47A6-978D-18659FFF9476}" type="datetime1">
              <a:rPr lang="fr-FR" smtClean="0"/>
              <a:t>05/03/2025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1B2-84F5-442A-9CA5-461A5D669E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67B2-E0CF-46EB-B103-2BEAAFC1A002}" type="datetime1">
              <a:rPr lang="fr-FR" smtClean="0"/>
              <a:t>05/03/2025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1B2-84F5-442A-9CA5-461A5D669E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A796C-EAF4-4EA6-BDF0-929AC14C8111}" type="datetime1">
              <a:rPr lang="fr-FR" smtClean="0"/>
              <a:t>05/03/2025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1B2-84F5-442A-9CA5-461A5D669E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BC2D-2A1F-479E-88EF-867F8DC57877}" type="datetime1">
              <a:rPr lang="fr-FR" smtClean="0"/>
              <a:t>05/03/2025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1B2-84F5-442A-9CA5-461A5D669E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8538-E67A-4BBB-8535-A80147D02AE4}" type="datetime1">
              <a:rPr lang="fr-FR" smtClean="0"/>
              <a:t>05/03/2025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1B2-84F5-442A-9CA5-461A5D669E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BF70-3ED8-4D22-AF0F-5EFBF906568E}" type="datetime1">
              <a:rPr lang="fr-FR" smtClean="0"/>
              <a:t>05/03/2025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1B2-84F5-442A-9CA5-461A5D669E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3FA8AB3-7D01-4B35-AD01-C4C9AC05F2CE}" type="datetime1">
              <a:rPr lang="fr-FR" smtClean="0"/>
              <a:t>05/03/2025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B3E61B2-84F5-442A-9CA5-461A5D669E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778098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fr-FR" sz="4800" dirty="0"/>
              <a:t>		</a:t>
            </a:r>
            <a:r>
              <a:rPr lang="fr-FR" sz="4800" dirty="0" err="1"/>
              <a:t>Lesson</a:t>
            </a:r>
            <a:r>
              <a:rPr lang="fr-FR" sz="4800" dirty="0"/>
              <a:t> 9 </a:t>
            </a:r>
            <a:r>
              <a:rPr lang="fr-FR" sz="4800" dirty="0" err="1"/>
              <a:t>review</a:t>
            </a:r>
            <a:endParaRPr lang="fr-FR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1B2-84F5-442A-9CA5-461A5D669E08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971600" y="1268760"/>
            <a:ext cx="7715200" cy="5328592"/>
          </a:xfrm>
        </p:spPr>
        <p:txBody>
          <a:bodyPr>
            <a:normAutofit/>
          </a:bodyPr>
          <a:lstStyle/>
          <a:p>
            <a:pPr lvl="1"/>
            <a:r>
              <a:rPr lang="zh-CN" sz="3200" b="1" dirty="0">
                <a:solidFill>
                  <a:srgbClr val="002060"/>
                </a:solidFill>
              </a:rPr>
              <a:t>在</a:t>
            </a:r>
            <a:r>
              <a:rPr lang="en-GB" altLang="zh-CN" sz="3200" b="1" dirty="0">
                <a:solidFill>
                  <a:srgbClr val="002060"/>
                </a:solidFill>
              </a:rPr>
              <a:t> </a:t>
            </a:r>
            <a:r>
              <a:rPr lang="en-US" altLang="zh-CN" sz="3200" dirty="0" err="1">
                <a:solidFill>
                  <a:srgbClr val="002060"/>
                </a:solidFill>
              </a:rPr>
              <a:t>z</a:t>
            </a:r>
            <a:r>
              <a:rPr lang="en-US" sz="3200" dirty="0" err="1">
                <a:solidFill>
                  <a:srgbClr val="002060"/>
                </a:solidFill>
              </a:rPr>
              <a:t>ài</a:t>
            </a:r>
            <a:r>
              <a:rPr lang="en-US" sz="3200" dirty="0">
                <a:solidFill>
                  <a:srgbClr val="002060"/>
                </a:solidFill>
              </a:rPr>
              <a:t> = To be in, at, on </a:t>
            </a:r>
            <a:endParaRPr lang="en-US" sz="3200" dirty="0" smtClean="0">
              <a:solidFill>
                <a:srgbClr val="002060"/>
              </a:solidFill>
            </a:endParaRPr>
          </a:p>
          <a:p>
            <a:pPr marL="402336" lvl="1" indent="0">
              <a:buNone/>
            </a:pP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latin typeface="Calibri"/>
                <a:cs typeface="Calibri"/>
              </a:rPr>
              <a:t>❶</a:t>
            </a:r>
            <a:r>
              <a:rPr lang="en-US" sz="3200" dirty="0"/>
              <a:t> </a:t>
            </a:r>
            <a:r>
              <a:rPr lang="en-US" sz="3200" dirty="0" smtClean="0"/>
              <a:t>to </a:t>
            </a:r>
            <a:r>
              <a:rPr lang="en-US" sz="3200" dirty="0"/>
              <a:t>indicate the </a:t>
            </a:r>
            <a:r>
              <a:rPr lang="en-US" sz="3200" dirty="0" smtClean="0"/>
              <a:t>location; </a:t>
            </a:r>
            <a:endParaRPr lang="en-US" sz="3200" dirty="0"/>
          </a:p>
          <a:p>
            <a:pPr marL="402336" lvl="1" indent="0">
              <a:buNone/>
            </a:pPr>
            <a:r>
              <a:rPr lang="en-US" sz="3200" dirty="0" smtClean="0"/>
              <a:t>  </a:t>
            </a:r>
            <a:r>
              <a:rPr lang="en-US" sz="2400" dirty="0" smtClean="0">
                <a:solidFill>
                  <a:srgbClr val="7030A0"/>
                </a:solidFill>
                <a:latin typeface="Calibri"/>
                <a:cs typeface="Calibri"/>
              </a:rPr>
              <a:t>❷</a:t>
            </a:r>
            <a:r>
              <a:rPr lang="en-US" sz="3200" dirty="0" smtClean="0">
                <a:latin typeface="Calibri"/>
                <a:cs typeface="Calibri"/>
              </a:rPr>
              <a:t> </a:t>
            </a:r>
            <a:r>
              <a:rPr lang="en-US" sz="3200" i="1" dirty="0" err="1" smtClean="0"/>
              <a:t>aussi</a:t>
            </a:r>
            <a:r>
              <a:rPr lang="en-US" sz="3200" i="1" dirty="0" smtClean="0"/>
              <a:t> </a:t>
            </a:r>
            <a:r>
              <a:rPr lang="en-US" sz="3200" i="1" dirty="0" err="1"/>
              <a:t>une</a:t>
            </a:r>
            <a:r>
              <a:rPr lang="en-US" sz="3200" i="1" dirty="0"/>
              <a:t> action en </a:t>
            </a:r>
            <a:r>
              <a:rPr lang="en-US" sz="3200" i="1" dirty="0" err="1"/>
              <a:t>cours</a:t>
            </a:r>
            <a:r>
              <a:rPr lang="en-US" sz="3200" i="1" dirty="0"/>
              <a:t>. </a:t>
            </a:r>
            <a:r>
              <a:rPr lang="en-US" sz="2800" i="1" dirty="0" smtClean="0">
                <a:solidFill>
                  <a:srgbClr val="FF0000"/>
                </a:solidFill>
              </a:rPr>
              <a:t>(lesson 13)</a:t>
            </a:r>
            <a:endParaRPr lang="en-US" sz="2800" i="1" dirty="0">
              <a:solidFill>
                <a:srgbClr val="FF0000"/>
              </a:solidFill>
            </a:endParaRPr>
          </a:p>
          <a:p>
            <a:pPr lvl="3">
              <a:buNone/>
            </a:pPr>
            <a:r>
              <a:rPr lang="en-US" sz="3200" dirty="0"/>
              <a:t>Ex. Je </a:t>
            </a:r>
            <a:r>
              <a:rPr lang="en-US" sz="3200" dirty="0" err="1"/>
              <a:t>suis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2060"/>
                </a:solidFill>
              </a:rPr>
              <a:t>en train de </a:t>
            </a:r>
            <a:r>
              <a:rPr lang="en-US" sz="3200" dirty="0"/>
              <a:t>manger;</a:t>
            </a:r>
          </a:p>
          <a:p>
            <a:pPr lvl="3">
              <a:buNone/>
            </a:pPr>
            <a:r>
              <a:rPr lang="en-US" sz="3200" dirty="0"/>
              <a:t>	   </a:t>
            </a:r>
            <a:r>
              <a:rPr lang="en-US" sz="3200" dirty="0" err="1"/>
              <a:t>Wǒ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002060"/>
                </a:solidFill>
              </a:rPr>
              <a:t>zài</a:t>
            </a:r>
            <a:r>
              <a:rPr lang="en-US" sz="3200" dirty="0"/>
              <a:t> </a:t>
            </a:r>
            <a:r>
              <a:rPr lang="en-US" sz="3200" dirty="0" err="1"/>
              <a:t>chīfàn</a:t>
            </a:r>
            <a:r>
              <a:rPr lang="en-US" sz="3200" dirty="0"/>
              <a:t> </a:t>
            </a:r>
            <a:r>
              <a:rPr lang="zh-CN" altLang="en-US" sz="2400" dirty="0"/>
              <a:t>我在吃饭</a:t>
            </a:r>
            <a:endParaRPr lang="en-US" sz="2400" dirty="0"/>
          </a:p>
          <a:p>
            <a:endParaRPr lang="en-US" dirty="0"/>
          </a:p>
          <a:p>
            <a:pPr lvl="1"/>
            <a:r>
              <a:rPr lang="zh-CN" sz="3200" b="1" dirty="0">
                <a:solidFill>
                  <a:srgbClr val="0000FF"/>
                </a:solidFill>
              </a:rPr>
              <a:t>子</a:t>
            </a:r>
            <a:r>
              <a:rPr lang="en-GB" altLang="zh-CN" sz="3200" b="1" dirty="0">
                <a:solidFill>
                  <a:srgbClr val="0000FF"/>
                </a:solidFill>
              </a:rPr>
              <a:t> </a:t>
            </a:r>
            <a:r>
              <a:rPr lang="en-US" sz="3200" dirty="0" err="1">
                <a:solidFill>
                  <a:srgbClr val="0000FF"/>
                </a:solidFill>
              </a:rPr>
              <a:t>zi</a:t>
            </a:r>
            <a:r>
              <a:rPr lang="en-US" sz="3200" dirty="0">
                <a:solidFill>
                  <a:srgbClr val="0000FF"/>
                </a:solidFill>
              </a:rPr>
              <a:t>= </a:t>
            </a:r>
            <a:r>
              <a:rPr lang="en-US" sz="3200" dirty="0" smtClean="0">
                <a:solidFill>
                  <a:srgbClr val="0000FF"/>
                </a:solidFill>
              </a:rPr>
              <a:t>son / </a:t>
            </a:r>
            <a:r>
              <a:rPr lang="en-US" sz="3200" dirty="0" err="1" smtClean="0">
                <a:solidFill>
                  <a:srgbClr val="0000FF"/>
                </a:solidFill>
              </a:rPr>
              <a:t>fils</a:t>
            </a:r>
            <a:r>
              <a:rPr lang="en-US" sz="3200" dirty="0"/>
              <a:t>, </a:t>
            </a:r>
            <a:r>
              <a:rPr lang="en-US" sz="3200" dirty="0" smtClean="0"/>
              <a:t>now</a:t>
            </a:r>
            <a:r>
              <a:rPr lang="en-US" sz="3200" dirty="0"/>
              <a:t>, it has many meanings</a:t>
            </a:r>
          </a:p>
          <a:p>
            <a:endParaRPr lang="en-US" dirty="0"/>
          </a:p>
          <a:p>
            <a:pPr lvl="1"/>
            <a:r>
              <a:rPr lang="zh-CN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</a:t>
            </a:r>
            <a:r>
              <a:rPr lang="en-GB" altLang="zh-CN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gōng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work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</a:t>
            </a:r>
            <a:r>
              <a:rPr lang="zh-CN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人</a:t>
            </a:r>
            <a:r>
              <a:rPr lang="en-US" altLang="zh-CN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ōng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rén</a:t>
            </a:r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工作</a:t>
            </a:r>
            <a:r>
              <a:rPr lang="en-US" altLang="zh-CN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ōngzuò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None/>
            </a:pP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fr-FR" sz="4800" u="sng" dirty="0" err="1"/>
              <a:t>Lesson</a:t>
            </a:r>
            <a:r>
              <a:rPr lang="fr-FR" sz="4800" u="sng" dirty="0"/>
              <a:t> 10 </a:t>
            </a:r>
            <a:r>
              <a:rPr lang="fr-FR" sz="4800" u="sng" dirty="0" err="1"/>
              <a:t>characters</a:t>
            </a:r>
            <a:endParaRPr lang="fr-FR" sz="48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1B2-84F5-442A-9CA5-461A5D669E08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/>
          </a:bodyPr>
          <a:lstStyle/>
          <a:p>
            <a:r>
              <a:rPr lang="zh-CN" sz="3000" b="1" dirty="0" smtClean="0">
                <a:solidFill>
                  <a:srgbClr val="0000FF"/>
                </a:solidFill>
              </a:rPr>
              <a:t>上</a:t>
            </a:r>
            <a:r>
              <a:rPr lang="en-GB" altLang="zh-CN" sz="30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3000" b="1" dirty="0" err="1" smtClean="0">
                <a:solidFill>
                  <a:srgbClr val="0000FF"/>
                </a:solidFill>
              </a:rPr>
              <a:t>s</a:t>
            </a:r>
            <a:r>
              <a:rPr lang="en-US" sz="3000" b="1" dirty="0" err="1" smtClean="0">
                <a:solidFill>
                  <a:srgbClr val="0000FF"/>
                </a:solidFill>
              </a:rPr>
              <a:t>hàng</a:t>
            </a:r>
            <a:r>
              <a:rPr lang="en-US" sz="3000" b="1" dirty="0" smtClean="0">
                <a:solidFill>
                  <a:srgbClr val="0000FF"/>
                </a:solidFill>
              </a:rPr>
              <a:t> </a:t>
            </a:r>
            <a:r>
              <a:rPr lang="en-US" sz="3000" dirty="0" smtClean="0"/>
              <a:t>= </a:t>
            </a:r>
            <a:r>
              <a:rPr lang="en-US" sz="3000" dirty="0"/>
              <a:t>up, above (</a:t>
            </a:r>
            <a:r>
              <a:rPr lang="fr-FR" sz="2800" dirty="0"/>
              <a:t>dessus, sur)</a:t>
            </a:r>
            <a:endParaRPr lang="en-US" sz="3000" dirty="0"/>
          </a:p>
          <a:p>
            <a:endParaRPr lang="en-US" sz="3000" dirty="0"/>
          </a:p>
          <a:p>
            <a:r>
              <a:rPr lang="zh-TW" altLang="en-US" sz="3000" b="1" dirty="0">
                <a:solidFill>
                  <a:srgbClr val="0000FF"/>
                </a:solidFill>
              </a:rPr>
              <a:t>下 </a:t>
            </a:r>
            <a:r>
              <a:rPr lang="en-US" sz="3000" b="1" dirty="0" err="1" smtClean="0">
                <a:solidFill>
                  <a:srgbClr val="0000FF"/>
                </a:solidFill>
              </a:rPr>
              <a:t>xià</a:t>
            </a:r>
            <a:r>
              <a:rPr lang="en-US" sz="3000" b="1" dirty="0" smtClean="0">
                <a:solidFill>
                  <a:srgbClr val="0000FF"/>
                </a:solidFill>
              </a:rPr>
              <a:t> </a:t>
            </a:r>
            <a:r>
              <a:rPr lang="en-US" sz="3000" dirty="0" smtClean="0"/>
              <a:t>= </a:t>
            </a:r>
            <a:r>
              <a:rPr lang="en-US" sz="3000" dirty="0"/>
              <a:t>under, below (au-</a:t>
            </a:r>
            <a:r>
              <a:rPr lang="en-US" sz="3000" dirty="0" err="1"/>
              <a:t>dessous</a:t>
            </a:r>
            <a:r>
              <a:rPr lang="en-US" sz="3000" dirty="0"/>
              <a:t>)</a:t>
            </a:r>
          </a:p>
          <a:p>
            <a:endParaRPr lang="en-GB" altLang="zh-TW" sz="3000" dirty="0"/>
          </a:p>
          <a:p>
            <a:r>
              <a:rPr lang="zh-CN" sz="3000" b="1" dirty="0">
                <a:solidFill>
                  <a:srgbClr val="0000FF"/>
                </a:solidFill>
              </a:rPr>
              <a:t>本</a:t>
            </a:r>
            <a:r>
              <a:rPr lang="en-GB" altLang="zh-CN" sz="3000" b="1" dirty="0">
                <a:solidFill>
                  <a:srgbClr val="0000FF"/>
                </a:solidFill>
              </a:rPr>
              <a:t> </a:t>
            </a:r>
            <a:r>
              <a:rPr lang="en-US" sz="3000" b="1" dirty="0" err="1" smtClean="0">
                <a:solidFill>
                  <a:srgbClr val="0000FF"/>
                </a:solidFill>
              </a:rPr>
              <a:t>běn</a:t>
            </a:r>
            <a:r>
              <a:rPr lang="en-US" sz="3000" b="1" dirty="0" smtClean="0">
                <a:solidFill>
                  <a:srgbClr val="0000FF"/>
                </a:solidFill>
              </a:rPr>
              <a:t> </a:t>
            </a:r>
            <a:r>
              <a:rPr lang="en-US" sz="3000" dirty="0" smtClean="0"/>
              <a:t>= </a:t>
            </a:r>
            <a:r>
              <a:rPr lang="en-US" sz="3000" dirty="0"/>
              <a:t>measure word for books(</a:t>
            </a:r>
            <a:r>
              <a:rPr lang="en-US" sz="3000" dirty="0" err="1"/>
              <a:t>classificateur</a:t>
            </a:r>
            <a:r>
              <a:rPr lang="en-US" sz="3000" dirty="0" smtClean="0"/>
              <a:t>)</a:t>
            </a:r>
          </a:p>
          <a:p>
            <a:endParaRPr lang="en-US" sz="3000" dirty="0" smtClean="0"/>
          </a:p>
          <a:p>
            <a:r>
              <a:rPr lang="zh-TW" altLang="en-US" sz="3000" b="1" dirty="0" smtClean="0">
                <a:solidFill>
                  <a:srgbClr val="0000FF"/>
                </a:solidFill>
              </a:rPr>
              <a:t>米</a:t>
            </a:r>
            <a:r>
              <a:rPr lang="zh-TW" altLang="en-US" sz="3000" b="1" dirty="0" smtClean="0"/>
              <a:t> </a:t>
            </a:r>
            <a:r>
              <a:rPr lang="en-US" altLang="zh-TW" sz="3200" b="1" dirty="0" err="1" smtClean="0">
                <a:solidFill>
                  <a:srgbClr val="0000FF"/>
                </a:solidFill>
              </a:rPr>
              <a:t>m</a:t>
            </a:r>
            <a:r>
              <a:rPr lang="en-US" sz="3200" b="1" dirty="0" err="1" smtClean="0">
                <a:solidFill>
                  <a:srgbClr val="0000FF"/>
                </a:solidFill>
              </a:rPr>
              <a:t>ǐ</a:t>
            </a:r>
            <a:r>
              <a:rPr lang="en-US" sz="3200" b="1" dirty="0" smtClean="0"/>
              <a:t> </a:t>
            </a:r>
            <a:r>
              <a:rPr lang="en-US" sz="3200" dirty="0" smtClean="0"/>
              <a:t>= rice</a:t>
            </a:r>
          </a:p>
          <a:p>
            <a:endParaRPr lang="en-US" sz="3200" dirty="0" smtClean="0"/>
          </a:p>
          <a:p>
            <a:r>
              <a:rPr lang="zh-TW" altLang="en-US" sz="3000" b="1" dirty="0" smtClean="0">
                <a:solidFill>
                  <a:srgbClr val="0000FF"/>
                </a:solidFill>
              </a:rPr>
              <a:t>手 </a:t>
            </a:r>
            <a:r>
              <a:rPr lang="en-US" altLang="zh-TW" sz="3000" b="1" dirty="0" err="1" smtClean="0">
                <a:solidFill>
                  <a:srgbClr val="0000FF"/>
                </a:solidFill>
              </a:rPr>
              <a:t>shǒu</a:t>
            </a:r>
            <a:r>
              <a:rPr lang="en-US" altLang="zh-TW" sz="30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3000" dirty="0" smtClean="0"/>
              <a:t>= hand</a:t>
            </a:r>
            <a:endParaRPr lang="en-US" sz="3000" dirty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/>
          <a:lstStyle/>
          <a:p>
            <a:r>
              <a:rPr lang="fr-FR" u="sng" dirty="0">
                <a:solidFill>
                  <a:srgbClr val="000099"/>
                </a:solidFill>
              </a:rPr>
              <a:t>Classificateurs/ </a:t>
            </a:r>
            <a:r>
              <a:rPr lang="fr-FR" u="sng" dirty="0" err="1">
                <a:solidFill>
                  <a:srgbClr val="000099"/>
                </a:solidFill>
              </a:rPr>
              <a:t>measure</a:t>
            </a:r>
            <a:r>
              <a:rPr lang="fr-FR" u="sng" dirty="0">
                <a:solidFill>
                  <a:srgbClr val="000099"/>
                </a:solidFill>
              </a:rPr>
              <a:t> </a:t>
            </a:r>
            <a:r>
              <a:rPr lang="fr-FR" u="sng" dirty="0" err="1">
                <a:solidFill>
                  <a:srgbClr val="000099"/>
                </a:solidFill>
              </a:rPr>
              <a:t>words</a:t>
            </a:r>
            <a:endParaRPr lang="fr-FR" u="sng" dirty="0">
              <a:solidFill>
                <a:srgbClr val="0000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1B2-84F5-442A-9CA5-461A5D669E08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507288" cy="518457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zh-TW" altLang="en-US" sz="3000" b="1" dirty="0">
                <a:solidFill>
                  <a:srgbClr val="FF0000"/>
                </a:solidFill>
              </a:rPr>
              <a:t>个 </a:t>
            </a:r>
            <a:r>
              <a:rPr lang="en-US" sz="3000" b="1" dirty="0" err="1">
                <a:solidFill>
                  <a:srgbClr val="FF0000"/>
                </a:solidFill>
              </a:rPr>
              <a:t>gè</a:t>
            </a:r>
            <a:r>
              <a:rPr lang="en-US" sz="3000" b="1" dirty="0">
                <a:solidFill>
                  <a:srgbClr val="FF0000"/>
                </a:solidFill>
              </a:rPr>
              <a:t>-  </a:t>
            </a:r>
            <a:r>
              <a:rPr lang="en-US" sz="3000" dirty="0"/>
              <a:t>general measure word </a:t>
            </a:r>
          </a:p>
          <a:p>
            <a:pPr lvl="0">
              <a:buNone/>
            </a:pPr>
            <a:r>
              <a:rPr lang="en-US" sz="3000" dirty="0"/>
              <a:t> 	</a:t>
            </a:r>
            <a:r>
              <a:rPr 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(ex.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Yī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gè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rén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=one person,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yī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gè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bēizi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=one cup)</a:t>
            </a:r>
          </a:p>
          <a:p>
            <a:pPr lvl="0">
              <a:buNone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zh-TW" altLang="en-US" sz="3000" b="1" dirty="0">
                <a:solidFill>
                  <a:srgbClr val="FF0000"/>
                </a:solidFill>
              </a:rPr>
              <a:t>口 </a:t>
            </a:r>
            <a:r>
              <a:rPr lang="en-US" sz="3000" b="1" dirty="0" err="1">
                <a:solidFill>
                  <a:srgbClr val="FF0000"/>
                </a:solidFill>
              </a:rPr>
              <a:t>kŏu</a:t>
            </a:r>
            <a:r>
              <a:rPr lang="en-US" sz="3000" dirty="0">
                <a:solidFill>
                  <a:srgbClr val="FF0000"/>
                </a:solidFill>
              </a:rPr>
              <a:t>- </a:t>
            </a:r>
            <a:r>
              <a:rPr lang="en-US" sz="3000" dirty="0"/>
              <a:t>used only in family members</a:t>
            </a:r>
          </a:p>
          <a:p>
            <a:pPr lvl="0"/>
            <a:endParaRPr lang="en-US" sz="3000" dirty="0"/>
          </a:p>
          <a:p>
            <a:pPr lvl="0"/>
            <a:r>
              <a:rPr lang="zh-CN" sz="3000" dirty="0">
                <a:solidFill>
                  <a:srgbClr val="FF0000"/>
                </a:solidFill>
              </a:rPr>
              <a:t>杯</a:t>
            </a:r>
            <a:r>
              <a:rPr lang="en-GB" altLang="zh-CN" sz="3000" dirty="0">
                <a:solidFill>
                  <a:srgbClr val="FF0000"/>
                </a:solidFill>
              </a:rPr>
              <a:t> </a:t>
            </a:r>
            <a:r>
              <a:rPr lang="en-US" altLang="zh-CN" sz="3000" b="1" dirty="0" err="1">
                <a:solidFill>
                  <a:srgbClr val="FF0000"/>
                </a:solidFill>
              </a:rPr>
              <a:t>b</a:t>
            </a:r>
            <a:r>
              <a:rPr lang="en-US" sz="3000" b="1" dirty="0" err="1">
                <a:solidFill>
                  <a:srgbClr val="FF0000"/>
                </a:solidFill>
              </a:rPr>
              <a:t>ēi</a:t>
            </a:r>
            <a:r>
              <a:rPr lang="en-US" sz="3000" dirty="0">
                <a:solidFill>
                  <a:srgbClr val="FF0000"/>
                </a:solidFill>
              </a:rPr>
              <a:t>- </a:t>
            </a:r>
            <a:r>
              <a:rPr lang="en-US" sz="3000" dirty="0"/>
              <a:t>measure word for a cup of tea/coffee/water 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rgbClr val="006600"/>
                </a:solidFill>
              </a:rPr>
              <a:t>(</a:t>
            </a:r>
            <a:r>
              <a:rPr lang="en-US" sz="30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en-US" sz="3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Yī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bēi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chá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yī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bēi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kāfēi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/>
            <a:endParaRPr lang="en-US" sz="2800" dirty="0"/>
          </a:p>
          <a:p>
            <a:pPr lvl="0"/>
            <a:r>
              <a:rPr lang="zh-TW" altLang="en-US" sz="3000" b="1" dirty="0">
                <a:solidFill>
                  <a:srgbClr val="FF0000"/>
                </a:solidFill>
              </a:rPr>
              <a:t>本 </a:t>
            </a:r>
            <a:r>
              <a:rPr lang="en-US" sz="3000" b="1" dirty="0" err="1">
                <a:solidFill>
                  <a:srgbClr val="FF0000"/>
                </a:solidFill>
              </a:rPr>
              <a:t>bĕn</a:t>
            </a:r>
            <a:r>
              <a:rPr lang="en-US" sz="3000" dirty="0">
                <a:solidFill>
                  <a:srgbClr val="FF0000"/>
                </a:solidFill>
              </a:rPr>
              <a:t>- </a:t>
            </a:r>
            <a:r>
              <a:rPr lang="en-US" sz="3000" dirty="0"/>
              <a:t>used in  books, magazines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(ex.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yī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běn</a:t>
            </a:r>
            <a:r>
              <a:rPr lang="en-US" sz="28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shū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/>
            <a:endParaRPr lang="en-US" sz="2800" dirty="0"/>
          </a:p>
          <a:p>
            <a:pPr lvl="0"/>
            <a:r>
              <a:rPr lang="zh-CN" sz="2800" b="1" dirty="0">
                <a:solidFill>
                  <a:srgbClr val="000099"/>
                </a:solidFill>
              </a:rPr>
              <a:t>只</a:t>
            </a:r>
            <a:r>
              <a:rPr lang="en-GB" altLang="zh-CN" sz="2800" b="1" dirty="0">
                <a:solidFill>
                  <a:srgbClr val="000099"/>
                </a:solidFill>
              </a:rPr>
              <a:t> </a:t>
            </a:r>
            <a:r>
              <a:rPr lang="en-US" altLang="zh-CN" sz="3000" b="1" dirty="0" err="1">
                <a:solidFill>
                  <a:srgbClr val="000099"/>
                </a:solidFill>
              </a:rPr>
              <a:t>zhi</a:t>
            </a:r>
            <a:r>
              <a:rPr lang="en-US" sz="2800" b="1" dirty="0">
                <a:solidFill>
                  <a:srgbClr val="000099"/>
                </a:solidFill>
              </a:rPr>
              <a:t> </a:t>
            </a:r>
            <a:r>
              <a:rPr lang="en-US" sz="2800" dirty="0"/>
              <a:t>– measure word for </a:t>
            </a:r>
            <a:r>
              <a:rPr lang="en-US" sz="2800" b="1" dirty="0">
                <a:solidFill>
                  <a:srgbClr val="006600"/>
                </a:solidFill>
              </a:rPr>
              <a:t>dogs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rgbClr val="006600"/>
                </a:solidFill>
              </a:rPr>
              <a:t>cats</a:t>
            </a:r>
            <a:r>
              <a:rPr lang="en-US" sz="2800" dirty="0"/>
              <a:t> or </a:t>
            </a:r>
            <a:r>
              <a:rPr lang="en-US" sz="2800" b="1" dirty="0"/>
              <a:t>certain animals</a:t>
            </a:r>
            <a:endParaRPr lang="en-US" sz="3000" b="1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Relative Positions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1B2-84F5-442A-9CA5-461A5D669E08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203032" cy="5257800"/>
          </a:xfrm>
        </p:spPr>
        <p:txBody>
          <a:bodyPr>
            <a:normAutofit/>
          </a:bodyPr>
          <a:lstStyle/>
          <a:p>
            <a:r>
              <a:rPr lang="zh-TW" altLang="en-US" b="1" dirty="0"/>
              <a:t>下面 </a:t>
            </a:r>
            <a:r>
              <a:rPr lang="en-US" altLang="zh-TW" b="1" dirty="0"/>
              <a:t>(</a:t>
            </a:r>
            <a:r>
              <a:rPr lang="en-US" b="1" dirty="0" err="1"/>
              <a:t>xiàmian</a:t>
            </a:r>
            <a:r>
              <a:rPr lang="en-US" b="1" dirty="0"/>
              <a:t>) u</a:t>
            </a:r>
            <a:r>
              <a:rPr lang="en-US" dirty="0"/>
              <a:t>nder, below </a:t>
            </a:r>
          </a:p>
          <a:p>
            <a:endParaRPr lang="en-US" dirty="0"/>
          </a:p>
          <a:p>
            <a:r>
              <a:rPr lang="zh-TW" altLang="en-US" b="1" dirty="0"/>
              <a:t>上 </a:t>
            </a:r>
            <a:r>
              <a:rPr lang="en-US" altLang="zh-TW" b="1" dirty="0"/>
              <a:t>(</a:t>
            </a:r>
            <a:r>
              <a:rPr lang="en-US" b="1" dirty="0" err="1"/>
              <a:t>shàng</a:t>
            </a:r>
            <a:r>
              <a:rPr lang="en-US" b="1" dirty="0"/>
              <a:t>)  </a:t>
            </a:r>
            <a:r>
              <a:rPr lang="en-US" dirty="0"/>
              <a:t>up, above </a:t>
            </a:r>
          </a:p>
          <a:p>
            <a:endParaRPr lang="en-US" dirty="0"/>
          </a:p>
          <a:p>
            <a:r>
              <a:rPr lang="zh-TW" altLang="en-US" b="1" dirty="0"/>
              <a:t>前面 </a:t>
            </a:r>
            <a:r>
              <a:rPr lang="en-US" altLang="zh-TW" b="1" dirty="0"/>
              <a:t>(</a:t>
            </a:r>
            <a:r>
              <a:rPr lang="en-US" b="1" dirty="0" err="1"/>
              <a:t>qiánmiàn</a:t>
            </a:r>
            <a:r>
              <a:rPr lang="en-US" b="1" dirty="0"/>
              <a:t>) </a:t>
            </a:r>
            <a:r>
              <a:rPr lang="en-US" dirty="0"/>
              <a:t>front </a:t>
            </a:r>
          </a:p>
          <a:p>
            <a:endParaRPr lang="en-US" dirty="0"/>
          </a:p>
          <a:p>
            <a:r>
              <a:rPr lang="zh-TW" altLang="en-US" b="1" dirty="0"/>
              <a:t>后面 </a:t>
            </a:r>
            <a:r>
              <a:rPr lang="en-US" altLang="zh-TW" b="1" dirty="0"/>
              <a:t>(</a:t>
            </a:r>
            <a:r>
              <a:rPr lang="en-US" b="1" dirty="0" err="1"/>
              <a:t>hòumiàn</a:t>
            </a:r>
            <a:r>
              <a:rPr lang="en-US" b="1" dirty="0"/>
              <a:t>)  </a:t>
            </a:r>
            <a:r>
              <a:rPr lang="en-US" dirty="0"/>
              <a:t>behind </a:t>
            </a:r>
          </a:p>
          <a:p>
            <a:endParaRPr lang="en-US" dirty="0"/>
          </a:p>
          <a:p>
            <a:r>
              <a:rPr lang="zh-TW" altLang="en-US" b="1" dirty="0"/>
              <a:t>里 </a:t>
            </a:r>
            <a:r>
              <a:rPr lang="en-US" altLang="zh-TW" b="1" dirty="0"/>
              <a:t>(</a:t>
            </a:r>
            <a:r>
              <a:rPr lang="en-US" b="1" dirty="0" err="1"/>
              <a:t>lǐ</a:t>
            </a:r>
            <a:r>
              <a:rPr lang="en-US" b="1" dirty="0"/>
              <a:t>) </a:t>
            </a:r>
            <a:r>
              <a:rPr lang="en-US" dirty="0"/>
              <a:t>inside, inner, interior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2420888"/>
            <a:ext cx="10382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5589240"/>
            <a:ext cx="9429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3501008"/>
            <a:ext cx="10858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4581128"/>
            <a:ext cx="10382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4168" y="1484784"/>
            <a:ext cx="10287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Sentence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1B2-84F5-442A-9CA5-461A5D669E08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 smtClean="0">
                <a:solidFill>
                  <a:srgbClr val="000099"/>
                </a:solidFill>
                <a:latin typeface="Calibri"/>
                <a:cs typeface="Calibri"/>
              </a:rPr>
              <a:t>❶</a:t>
            </a:r>
            <a:r>
              <a:rPr lang="fr-FR" dirty="0" smtClean="0">
                <a:latin typeface="Calibri"/>
                <a:cs typeface="Calibri"/>
              </a:rPr>
              <a:t> </a:t>
            </a:r>
            <a:r>
              <a:rPr lang="fr-FR" dirty="0" smtClean="0"/>
              <a:t>A         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0070C0"/>
                </a:solidFill>
              </a:rPr>
              <a:t>      </a:t>
            </a:r>
            <a:r>
              <a:rPr lang="fr-FR" b="1" dirty="0">
                <a:solidFill>
                  <a:srgbClr val="FF0066"/>
                </a:solidFill>
              </a:rPr>
              <a:t>in  front  of        </a:t>
            </a:r>
            <a:r>
              <a:rPr lang="fr-FR" dirty="0"/>
              <a:t>B</a:t>
            </a:r>
          </a:p>
          <a:p>
            <a:pPr>
              <a:buNone/>
            </a:pPr>
            <a:r>
              <a:rPr lang="fr-FR" dirty="0"/>
              <a:t>	</a:t>
            </a:r>
            <a:r>
              <a:rPr lang="fr-FR" dirty="0" smtClean="0"/>
              <a:t>   A         </a:t>
            </a:r>
            <a:r>
              <a:rPr lang="en-US" altLang="zh-CN" dirty="0" err="1">
                <a:solidFill>
                  <a:srgbClr val="FF0000"/>
                </a:solidFill>
              </a:rPr>
              <a:t>z</a:t>
            </a:r>
            <a:r>
              <a:rPr lang="en-US" dirty="0" err="1">
                <a:solidFill>
                  <a:srgbClr val="FF0000"/>
                </a:solidFill>
              </a:rPr>
              <a:t>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      B           </a:t>
            </a:r>
            <a:r>
              <a:rPr lang="en-US" b="1" u="sng" dirty="0" err="1" smtClean="0">
                <a:solidFill>
                  <a:srgbClr val="FF0066"/>
                </a:solidFill>
              </a:rPr>
              <a:t>qiánmiàn</a:t>
            </a:r>
            <a:r>
              <a:rPr lang="en-US" u="sng" dirty="0" smtClean="0">
                <a:solidFill>
                  <a:srgbClr val="FF0066"/>
                </a:solidFill>
              </a:rPr>
              <a:t>  </a:t>
            </a:r>
            <a:r>
              <a:rPr lang="zh-CN" dirty="0" smtClean="0"/>
              <a:t>前</a:t>
            </a:r>
            <a:r>
              <a:rPr lang="zh-CN" dirty="0"/>
              <a:t>面</a:t>
            </a:r>
            <a:endParaRPr lang="en-GB" altLang="zh-CN" dirty="0"/>
          </a:p>
          <a:p>
            <a:pPr>
              <a:buNone/>
            </a:pPr>
            <a:r>
              <a:rPr lang="en-GB" dirty="0"/>
              <a:t>   </a:t>
            </a:r>
            <a:r>
              <a:rPr lang="en-GB" dirty="0" smtClean="0"/>
              <a:t>  </a:t>
            </a:r>
            <a:r>
              <a:rPr lang="zh-CN" dirty="0" smtClean="0"/>
              <a:t>书</a:t>
            </a:r>
            <a:r>
              <a:rPr lang="fr-FR" altLang="zh-CN" dirty="0" smtClean="0"/>
              <a:t> </a:t>
            </a:r>
            <a:r>
              <a:rPr lang="en-US" dirty="0" err="1" smtClean="0"/>
              <a:t>Shū</a:t>
            </a:r>
            <a:r>
              <a:rPr lang="en-US" dirty="0" smtClean="0"/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z</a:t>
            </a:r>
            <a:r>
              <a:rPr lang="en-US" dirty="0" err="1">
                <a:solidFill>
                  <a:srgbClr val="FF0000"/>
                </a:solidFill>
              </a:rPr>
              <a:t>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diànnǎo</a:t>
            </a:r>
            <a:r>
              <a:rPr lang="zh-CN" dirty="0"/>
              <a:t>电脑</a:t>
            </a:r>
            <a:r>
              <a:rPr lang="en-GB" altLang="zh-CN" dirty="0"/>
              <a:t> </a:t>
            </a:r>
            <a:r>
              <a:rPr lang="en-US" b="1" u="sng" dirty="0" err="1" smtClean="0">
                <a:solidFill>
                  <a:srgbClr val="FF0066"/>
                </a:solidFill>
              </a:rPr>
              <a:t>qiánmiàn</a:t>
            </a:r>
            <a:r>
              <a:rPr lang="en-US" u="sng" dirty="0" smtClean="0">
                <a:solidFill>
                  <a:srgbClr val="FF0066"/>
                </a:solidFill>
              </a:rPr>
              <a:t> </a:t>
            </a:r>
            <a:r>
              <a:rPr lang="zh-CN" dirty="0" smtClean="0"/>
              <a:t>前</a:t>
            </a:r>
            <a:r>
              <a:rPr lang="zh-CN" dirty="0"/>
              <a:t>面</a:t>
            </a:r>
            <a:r>
              <a:rPr lang="en-GB" altLang="zh-CN" dirty="0"/>
              <a:t>   </a:t>
            </a:r>
          </a:p>
          <a:p>
            <a:pPr>
              <a:buNone/>
            </a:pPr>
            <a:endParaRPr lang="en-GB" altLang="zh-CN" dirty="0"/>
          </a:p>
          <a:p>
            <a:pPr marL="0" indent="0">
              <a:buNone/>
            </a:pPr>
            <a:r>
              <a:rPr lang="fr-FR" sz="2400" dirty="0" smtClean="0">
                <a:solidFill>
                  <a:srgbClr val="000099"/>
                </a:solidFill>
                <a:latin typeface="Calibri"/>
                <a:cs typeface="Calibri"/>
              </a:rPr>
              <a:t>❷</a:t>
            </a:r>
            <a:r>
              <a:rPr lang="fr-FR" dirty="0" smtClean="0">
                <a:latin typeface="Calibri"/>
                <a:cs typeface="Calibri"/>
              </a:rPr>
              <a:t> </a:t>
            </a:r>
            <a:r>
              <a:rPr lang="fr-FR" dirty="0" smtClean="0"/>
              <a:t>A         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0070C0"/>
                </a:solidFill>
              </a:rPr>
              <a:t>      </a:t>
            </a:r>
            <a:r>
              <a:rPr lang="fr-FR" b="1" dirty="0" err="1">
                <a:solidFill>
                  <a:srgbClr val="006600"/>
                </a:solidFill>
              </a:rPr>
              <a:t>behind</a:t>
            </a:r>
            <a:r>
              <a:rPr lang="fr-FR" b="1" dirty="0">
                <a:solidFill>
                  <a:srgbClr val="006600"/>
                </a:solidFill>
              </a:rPr>
              <a:t> /back</a:t>
            </a:r>
            <a:r>
              <a:rPr lang="fr-FR" dirty="0">
                <a:solidFill>
                  <a:srgbClr val="0070C0"/>
                </a:solidFill>
              </a:rPr>
              <a:t>	   </a:t>
            </a:r>
            <a:r>
              <a:rPr lang="fr-FR" dirty="0"/>
              <a:t>B</a:t>
            </a:r>
          </a:p>
          <a:p>
            <a:pPr>
              <a:buNone/>
            </a:pPr>
            <a:r>
              <a:rPr lang="fr-FR" dirty="0"/>
              <a:t>   </a:t>
            </a:r>
            <a:r>
              <a:rPr lang="fr-FR" dirty="0" smtClean="0"/>
              <a:t>   </a:t>
            </a:r>
            <a:r>
              <a:rPr lang="fr-FR" dirty="0"/>
              <a:t>A         </a:t>
            </a:r>
            <a:r>
              <a:rPr lang="en-US" altLang="zh-CN" dirty="0" err="1">
                <a:solidFill>
                  <a:srgbClr val="FF0000"/>
                </a:solidFill>
              </a:rPr>
              <a:t>z</a:t>
            </a:r>
            <a:r>
              <a:rPr lang="en-US" dirty="0" err="1">
                <a:solidFill>
                  <a:srgbClr val="FF0000"/>
                </a:solidFill>
              </a:rPr>
              <a:t>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        B   </a:t>
            </a:r>
            <a:r>
              <a:rPr lang="en-US" dirty="0" smtClean="0"/>
              <a:t>           </a:t>
            </a:r>
            <a:r>
              <a:rPr lang="en-US" b="1" dirty="0" err="1" smtClean="0">
                <a:solidFill>
                  <a:srgbClr val="006600"/>
                </a:solidFill>
              </a:rPr>
              <a:t>hòumiàn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zh-CN" dirty="0" smtClean="0"/>
              <a:t>后</a:t>
            </a:r>
            <a:r>
              <a:rPr lang="zh-CN" dirty="0"/>
              <a:t>面</a:t>
            </a:r>
            <a:endParaRPr lang="en-GB" altLang="zh-CN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err="1" smtClean="0"/>
              <a:t>Bēizi</a:t>
            </a:r>
            <a:r>
              <a:rPr lang="en-US" dirty="0" smtClean="0"/>
              <a:t>    </a:t>
            </a:r>
            <a:r>
              <a:rPr lang="en-US" altLang="zh-CN" dirty="0" err="1" smtClean="0">
                <a:solidFill>
                  <a:srgbClr val="FF0000"/>
                </a:solidFill>
              </a:rPr>
              <a:t>z</a:t>
            </a:r>
            <a:r>
              <a:rPr lang="en-US" dirty="0" err="1" smtClean="0">
                <a:solidFill>
                  <a:srgbClr val="FF0000"/>
                </a:solidFill>
              </a:rPr>
              <a:t>ài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/>
              <a:t>diànnǎo</a:t>
            </a:r>
            <a:r>
              <a:rPr lang="zh-CN" dirty="0"/>
              <a:t>电脑</a:t>
            </a:r>
            <a:r>
              <a:rPr lang="en-GB" altLang="zh-CN" dirty="0"/>
              <a:t>    </a:t>
            </a:r>
            <a:r>
              <a:rPr lang="en-US" b="1" dirty="0" err="1" smtClean="0">
                <a:solidFill>
                  <a:srgbClr val="006600"/>
                </a:solidFill>
              </a:rPr>
              <a:t>hòumiàn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zh-CN" dirty="0" smtClean="0"/>
              <a:t>后</a:t>
            </a:r>
            <a:r>
              <a:rPr lang="zh-CN" dirty="0"/>
              <a:t>面</a:t>
            </a:r>
            <a:endParaRPr lang="fr-FR" dirty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1B2-84F5-442A-9CA5-461A5D669E08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7714257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42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err="1">
                <a:solidFill>
                  <a:srgbClr val="000099"/>
                </a:solidFill>
              </a:rPr>
              <a:t>Similar</a:t>
            </a:r>
            <a:r>
              <a:rPr lang="fr-FR" u="sng" dirty="0">
                <a:solidFill>
                  <a:srgbClr val="000099"/>
                </a:solidFill>
              </a:rPr>
              <a:t> sentence structures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1B2-84F5-442A-9CA5-461A5D669E08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fr-FR" dirty="0"/>
              <a:t>A</a:t>
            </a:r>
            <a:r>
              <a:rPr lang="fr-FR" dirty="0">
                <a:solidFill>
                  <a:srgbClr val="FF0000"/>
                </a:solidFill>
              </a:rPr>
              <a:t>    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FF0000"/>
                </a:solidFill>
              </a:rPr>
              <a:t>      </a:t>
            </a:r>
            <a:r>
              <a:rPr lang="fr-FR" dirty="0">
                <a:solidFill>
                  <a:srgbClr val="0070C0"/>
                </a:solidFill>
              </a:rPr>
              <a:t>on</a:t>
            </a:r>
            <a:r>
              <a:rPr lang="fr-FR" dirty="0"/>
              <a:t>       B </a:t>
            </a:r>
          </a:p>
          <a:p>
            <a:r>
              <a:rPr lang="fr-FR" dirty="0"/>
              <a:t>A     </a:t>
            </a:r>
            <a:r>
              <a:rPr lang="en-US" altLang="zh-CN" dirty="0" err="1">
                <a:solidFill>
                  <a:srgbClr val="FF0000"/>
                </a:solidFill>
              </a:rPr>
              <a:t>z</a:t>
            </a:r>
            <a:r>
              <a:rPr lang="en-US" dirty="0" err="1">
                <a:solidFill>
                  <a:srgbClr val="FF0000"/>
                </a:solidFill>
              </a:rPr>
              <a:t>ài</a:t>
            </a:r>
            <a:r>
              <a:rPr lang="fr-FR" dirty="0"/>
              <a:t>     B      </a:t>
            </a:r>
            <a:r>
              <a:rPr lang="fr-FR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shàngmiàn</a:t>
            </a:r>
            <a:endParaRPr lang="fr-FR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err="1"/>
              <a:t>Māo</a:t>
            </a:r>
            <a:r>
              <a:rPr lang="en-US" dirty="0"/>
              <a:t>   </a:t>
            </a:r>
            <a:r>
              <a:rPr lang="en-US" dirty="0" err="1">
                <a:solidFill>
                  <a:srgbClr val="FF0000"/>
                </a:solidFill>
              </a:rPr>
              <a:t>zài</a:t>
            </a:r>
            <a:r>
              <a:rPr lang="en-US" dirty="0"/>
              <a:t>   </a:t>
            </a:r>
            <a:r>
              <a:rPr lang="en-US" dirty="0" err="1"/>
              <a:t>zhuōzi</a:t>
            </a:r>
            <a:r>
              <a:rPr lang="en-US" dirty="0"/>
              <a:t>  </a:t>
            </a:r>
            <a:r>
              <a:rPr lang="en-US" dirty="0" err="1">
                <a:solidFill>
                  <a:srgbClr val="0070C0"/>
                </a:solidFill>
              </a:rPr>
              <a:t>shàngmiàn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A     </a:t>
            </a:r>
            <a:r>
              <a:rPr lang="en-US" dirty="0">
                <a:solidFill>
                  <a:srgbClr val="FF0000"/>
                </a:solidFill>
              </a:rPr>
              <a:t>is</a:t>
            </a: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under</a:t>
            </a:r>
            <a:r>
              <a:rPr lang="en-US" dirty="0" smtClean="0"/>
              <a:t>     </a:t>
            </a:r>
            <a:r>
              <a:rPr lang="en-US" dirty="0"/>
              <a:t>B  </a:t>
            </a:r>
          </a:p>
          <a:p>
            <a:r>
              <a:rPr lang="fr-FR" dirty="0"/>
              <a:t>A     </a:t>
            </a:r>
            <a:r>
              <a:rPr lang="en-US" altLang="zh-CN" dirty="0" err="1">
                <a:solidFill>
                  <a:srgbClr val="FF0000"/>
                </a:solidFill>
              </a:rPr>
              <a:t>z</a:t>
            </a:r>
            <a:r>
              <a:rPr lang="en-US" dirty="0" err="1">
                <a:solidFill>
                  <a:srgbClr val="FF0000"/>
                </a:solidFill>
              </a:rPr>
              <a:t>ài</a:t>
            </a:r>
            <a:r>
              <a:rPr lang="fr-FR" dirty="0"/>
              <a:t>     B    </a:t>
            </a:r>
            <a:r>
              <a:rPr lang="en-US" dirty="0" err="1">
                <a:solidFill>
                  <a:srgbClr val="0070C0"/>
                </a:solidFill>
              </a:rPr>
              <a:t>xiàmiàn</a:t>
            </a:r>
            <a:r>
              <a:rPr lang="zh-CN" dirty="0">
                <a:solidFill>
                  <a:srgbClr val="0070C0"/>
                </a:solidFill>
              </a:rPr>
              <a:t>下面</a:t>
            </a:r>
            <a:endParaRPr lang="en-GB" altLang="zh-CN" dirty="0">
              <a:solidFill>
                <a:srgbClr val="0070C0"/>
              </a:solidFill>
            </a:endParaRPr>
          </a:p>
          <a:p>
            <a:endParaRPr lang="en-GB" altLang="zh-C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/>
              <a:t>1. </a:t>
            </a:r>
            <a:r>
              <a:rPr lang="en-US" dirty="0" err="1"/>
              <a:t>Māo</a:t>
            </a:r>
            <a:r>
              <a:rPr lang="en-US" dirty="0"/>
              <a:t>   </a:t>
            </a:r>
            <a:r>
              <a:rPr lang="en-US" dirty="0" err="1">
                <a:solidFill>
                  <a:srgbClr val="FF0000"/>
                </a:solidFill>
              </a:rPr>
              <a:t>zài</a:t>
            </a:r>
            <a:r>
              <a:rPr lang="en-US" dirty="0"/>
              <a:t>   </a:t>
            </a:r>
            <a:r>
              <a:rPr lang="en-US" dirty="0" err="1"/>
              <a:t>zhuōzi</a:t>
            </a:r>
            <a:r>
              <a:rPr lang="en-US" dirty="0"/>
              <a:t>  </a:t>
            </a:r>
            <a:r>
              <a:rPr lang="en-US" dirty="0" err="1">
                <a:solidFill>
                  <a:srgbClr val="0070C0"/>
                </a:solidFill>
              </a:rPr>
              <a:t>shàngmiàn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i="1" dirty="0"/>
              <a:t>ma?</a:t>
            </a:r>
          </a:p>
          <a:p>
            <a:pPr>
              <a:buNone/>
            </a:pPr>
            <a:r>
              <a:rPr lang="en-US" dirty="0"/>
              <a:t>2. </a:t>
            </a:r>
            <a:r>
              <a:rPr lang="en-US" dirty="0" err="1"/>
              <a:t>Māo</a:t>
            </a:r>
            <a:r>
              <a:rPr lang="en-US" dirty="0"/>
              <a:t>   </a:t>
            </a:r>
            <a:r>
              <a:rPr lang="en-US" dirty="0" err="1">
                <a:solidFill>
                  <a:srgbClr val="FF0000"/>
                </a:solidFill>
              </a:rPr>
              <a:t>zài</a:t>
            </a:r>
            <a:r>
              <a:rPr lang="en-US" dirty="0"/>
              <a:t>   </a:t>
            </a:r>
            <a:r>
              <a:rPr lang="en-US" dirty="0" err="1"/>
              <a:t>zhuōzi</a:t>
            </a:r>
            <a:r>
              <a:rPr lang="en-US" dirty="0"/>
              <a:t>   </a:t>
            </a:r>
            <a:r>
              <a:rPr lang="en-US" dirty="0" err="1">
                <a:solidFill>
                  <a:srgbClr val="0070C0"/>
                </a:solidFill>
              </a:rPr>
              <a:t>xiàmiàn</a:t>
            </a: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i="1" dirty="0"/>
              <a:t>ma?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026" name="AutoShape 2" descr="Image result for cat on the table picture"/>
          <p:cNvSpPr>
            <a:spLocks noChangeAspect="1" noChangeArrowheads="1"/>
          </p:cNvSpPr>
          <p:nvPr/>
        </p:nvSpPr>
        <p:spPr bwMode="auto">
          <a:xfrm>
            <a:off x="155575" y="-593725"/>
            <a:ext cx="1657350" cy="1247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8" name="AutoShape 4" descr="Image result for cat on the table picture"/>
          <p:cNvSpPr>
            <a:spLocks noChangeAspect="1" noChangeArrowheads="1"/>
          </p:cNvSpPr>
          <p:nvPr/>
        </p:nvSpPr>
        <p:spPr bwMode="auto">
          <a:xfrm>
            <a:off x="155575" y="-593725"/>
            <a:ext cx="1657350" cy="1247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0" name="Picture 6" descr="See original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412776"/>
            <a:ext cx="2952328" cy="2088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1B2-84F5-442A-9CA5-461A5D669E08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5200" y="1124744"/>
            <a:ext cx="7721600" cy="5184576"/>
          </a:xfrm>
        </p:spPr>
        <p:txBody>
          <a:bodyPr>
            <a:normAutofit/>
          </a:bodyPr>
          <a:lstStyle/>
          <a:p>
            <a:r>
              <a:rPr lang="fr-FR" dirty="0"/>
              <a:t>A    </a:t>
            </a:r>
            <a:r>
              <a:rPr lang="en-US" altLang="zh-CN" dirty="0" err="1">
                <a:solidFill>
                  <a:srgbClr val="FF0000"/>
                </a:solidFill>
              </a:rPr>
              <a:t>z</a:t>
            </a:r>
            <a:r>
              <a:rPr lang="en-US" dirty="0" err="1">
                <a:solidFill>
                  <a:srgbClr val="FF0000"/>
                </a:solidFill>
              </a:rPr>
              <a:t>ài</a:t>
            </a:r>
            <a:r>
              <a:rPr lang="fr-FR" dirty="0"/>
              <a:t>    B         </a:t>
            </a:r>
            <a:r>
              <a:rPr lang="en-US" dirty="0" err="1" smtClean="0"/>
              <a:t>lǐ</a:t>
            </a:r>
            <a:r>
              <a:rPr lang="en-US" dirty="0" smtClean="0"/>
              <a:t> </a:t>
            </a:r>
            <a:r>
              <a:rPr lang="en-GB" dirty="0" smtClean="0"/>
              <a:t>(</a:t>
            </a:r>
            <a:r>
              <a:rPr lang="en-US" dirty="0" err="1"/>
              <a:t>mian</a:t>
            </a:r>
            <a:r>
              <a:rPr lang="en-US" dirty="0"/>
              <a:t>) </a:t>
            </a:r>
            <a:r>
              <a:rPr lang="zh-CN" dirty="0"/>
              <a:t>里</a:t>
            </a:r>
            <a:r>
              <a:rPr lang="en-GB" altLang="zh-CN" dirty="0"/>
              <a:t>(</a:t>
            </a:r>
            <a:r>
              <a:rPr lang="zh-CN" dirty="0"/>
              <a:t>面</a:t>
            </a:r>
            <a:r>
              <a:rPr lang="en-GB" altLang="zh-CN" dirty="0"/>
              <a:t>)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Shū</a:t>
            </a:r>
            <a:r>
              <a:rPr lang="en-US" dirty="0"/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z</a:t>
            </a:r>
            <a:r>
              <a:rPr lang="en-US" dirty="0" err="1">
                <a:solidFill>
                  <a:srgbClr val="FF0000"/>
                </a:solidFill>
              </a:rPr>
              <a:t>ài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zhuōzi</a:t>
            </a:r>
            <a:r>
              <a:rPr lang="en-US" dirty="0" smtClean="0"/>
              <a:t>    </a:t>
            </a:r>
            <a:r>
              <a:rPr lang="en-US" dirty="0" err="1" smtClean="0"/>
              <a:t>lǐ</a:t>
            </a:r>
            <a:r>
              <a:rPr lang="en-US" dirty="0" smtClean="0"/>
              <a:t> (</a:t>
            </a:r>
            <a:r>
              <a:rPr lang="en-US" dirty="0" err="1"/>
              <a:t>mian</a:t>
            </a:r>
            <a:r>
              <a:rPr lang="en-US" dirty="0"/>
              <a:t>) </a:t>
            </a:r>
            <a:r>
              <a:rPr lang="zh-CN" dirty="0"/>
              <a:t>里</a:t>
            </a:r>
            <a:r>
              <a:rPr lang="en-GB" altLang="zh-CN" dirty="0"/>
              <a:t>(</a:t>
            </a:r>
            <a:r>
              <a:rPr lang="zh-CN" dirty="0"/>
              <a:t>面</a:t>
            </a:r>
            <a:r>
              <a:rPr lang="en-GB" altLang="zh-CN" dirty="0"/>
              <a:t>)</a:t>
            </a:r>
          </a:p>
          <a:p>
            <a:pPr>
              <a:buNone/>
            </a:pPr>
            <a:endParaRPr lang="en-GB" altLang="zh-CN" dirty="0"/>
          </a:p>
          <a:p>
            <a:pPr>
              <a:buNone/>
            </a:pPr>
            <a:endParaRPr lang="en-GB" altLang="zh-CN" dirty="0">
              <a:latin typeface="Times New Roman"/>
              <a:cs typeface="Times New Roman"/>
            </a:endParaRPr>
          </a:p>
          <a:p>
            <a:pPr>
              <a:buNone/>
            </a:pPr>
            <a:endParaRPr lang="en-GB" altLang="zh-CN" dirty="0">
              <a:latin typeface="Times New Roman"/>
              <a:cs typeface="Times New Roman"/>
            </a:endParaRPr>
          </a:p>
          <a:p>
            <a:pPr>
              <a:buNone/>
            </a:pPr>
            <a:endParaRPr lang="en-GB" altLang="zh-CN" dirty="0">
              <a:latin typeface="Times New Roman"/>
              <a:cs typeface="Times New Roman"/>
            </a:endParaRPr>
          </a:p>
          <a:p>
            <a:pPr>
              <a:buNone/>
            </a:pPr>
            <a:endParaRPr lang="en-GB" altLang="zh-CN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zh-CN" altLang="zh-CN" sz="2400" dirty="0">
                <a:solidFill>
                  <a:srgbClr val="FF0066"/>
                </a:solidFill>
                <a:latin typeface="Times New Roman"/>
                <a:cs typeface="Times New Roman"/>
              </a:rPr>
              <a:t>◙</a:t>
            </a:r>
            <a:r>
              <a:rPr lang="en-GB" altLang="zh-CN" sz="2400" dirty="0">
                <a:solidFill>
                  <a:srgbClr val="FF0066"/>
                </a:solidFill>
                <a:latin typeface="Times New Roman"/>
                <a:cs typeface="Times New Roman"/>
              </a:rPr>
              <a:t> Attention</a:t>
            </a:r>
          </a:p>
          <a:p>
            <a:pPr>
              <a:buNone/>
            </a:pPr>
            <a:r>
              <a:rPr lang="en-GB" altLang="zh-CN" sz="2400" dirty="0"/>
              <a:t>Professor Li</a:t>
            </a:r>
            <a:r>
              <a:rPr lang="en-GB" altLang="zh-CN" sz="2400" dirty="0">
                <a:latin typeface="Times New Roman"/>
                <a:cs typeface="Times New Roman"/>
              </a:rPr>
              <a:t>→</a:t>
            </a:r>
            <a:r>
              <a:rPr lang="en-GB" altLang="zh-CN" sz="2400" dirty="0"/>
              <a:t> </a:t>
            </a:r>
            <a:r>
              <a:rPr lang="en-US" sz="2400" dirty="0" err="1"/>
              <a:t>Lǐ</a:t>
            </a:r>
            <a:r>
              <a:rPr lang="en-US" sz="2400" dirty="0"/>
              <a:t> </a:t>
            </a:r>
            <a:r>
              <a:rPr lang="en-US" sz="2400" dirty="0" err="1"/>
              <a:t>lǎoshī</a:t>
            </a:r>
            <a:endParaRPr lang="en-GB" sz="2400" dirty="0"/>
          </a:p>
          <a:p>
            <a:pPr>
              <a:buNone/>
            </a:pPr>
            <a:r>
              <a:rPr lang="en-GB" altLang="zh-CN" sz="2400" dirty="0"/>
              <a:t>Doctor Li</a:t>
            </a:r>
            <a:r>
              <a:rPr lang="en-GB" altLang="zh-CN" sz="2400" dirty="0">
                <a:latin typeface="Times New Roman"/>
                <a:cs typeface="Times New Roman"/>
              </a:rPr>
              <a:t>→</a:t>
            </a:r>
            <a:r>
              <a:rPr lang="en-GB" altLang="zh-CN" sz="2400" dirty="0"/>
              <a:t> </a:t>
            </a:r>
            <a:r>
              <a:rPr lang="en-US" altLang="zh-CN" sz="2400" dirty="0" err="1"/>
              <a:t>L</a:t>
            </a:r>
            <a:r>
              <a:rPr lang="en-US" sz="2400" dirty="0" err="1"/>
              <a:t>ǐ</a:t>
            </a:r>
            <a:r>
              <a:rPr lang="en-US" sz="2400" dirty="0"/>
              <a:t> </a:t>
            </a:r>
            <a:r>
              <a:rPr lang="en-US" sz="2400" dirty="0" err="1"/>
              <a:t>yīshēng</a:t>
            </a:r>
            <a:endParaRPr lang="en-US" sz="2400" dirty="0"/>
          </a:p>
          <a:p>
            <a:pPr>
              <a:buNone/>
            </a:pPr>
            <a:r>
              <a:rPr lang="en-GB" altLang="zh-CN" sz="2400" dirty="0"/>
              <a:t>Classmate  Li</a:t>
            </a:r>
            <a:r>
              <a:rPr lang="en-GB" altLang="zh-CN" sz="2400" dirty="0">
                <a:latin typeface="Times New Roman"/>
                <a:cs typeface="Times New Roman"/>
              </a:rPr>
              <a:t>→</a:t>
            </a:r>
            <a:r>
              <a:rPr lang="en-GB" altLang="zh-CN" sz="2400" dirty="0"/>
              <a:t> </a:t>
            </a:r>
            <a:r>
              <a:rPr lang="en-US" altLang="zh-CN" sz="2400" dirty="0" err="1"/>
              <a:t>L</a:t>
            </a:r>
            <a:r>
              <a:rPr lang="en-US" sz="2400" dirty="0" err="1"/>
              <a:t>ǐ</a:t>
            </a:r>
            <a:r>
              <a:rPr lang="en-US" sz="2400" dirty="0"/>
              <a:t> </a:t>
            </a:r>
            <a:r>
              <a:rPr lang="en-US" sz="2400" dirty="0" err="1"/>
              <a:t>tóngxué</a:t>
            </a:r>
            <a:r>
              <a:rPr lang="en-US" sz="2400" dirty="0"/>
              <a:t> </a:t>
            </a:r>
            <a:endParaRPr lang="en-GB" altLang="zh-CN" dirty="0"/>
          </a:p>
        </p:txBody>
      </p:sp>
      <p:sp>
        <p:nvSpPr>
          <p:cNvPr id="17410" name="AutoShape 2" descr="See original image"/>
          <p:cNvSpPr>
            <a:spLocks noChangeAspect="1" noChangeArrowheads="1"/>
          </p:cNvSpPr>
          <p:nvPr/>
        </p:nvSpPr>
        <p:spPr bwMode="auto">
          <a:xfrm>
            <a:off x="155575" y="-2193925"/>
            <a:ext cx="6096000" cy="4572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12" name="AutoShape 4" descr="See original image"/>
          <p:cNvSpPr>
            <a:spLocks noChangeAspect="1" noChangeArrowheads="1"/>
          </p:cNvSpPr>
          <p:nvPr/>
        </p:nvSpPr>
        <p:spPr bwMode="auto">
          <a:xfrm>
            <a:off x="155575" y="-2193925"/>
            <a:ext cx="6096000" cy="4572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14" name="AutoShape 6" descr="See original image"/>
          <p:cNvSpPr>
            <a:spLocks noChangeAspect="1" noChangeArrowheads="1"/>
          </p:cNvSpPr>
          <p:nvPr/>
        </p:nvSpPr>
        <p:spPr bwMode="auto">
          <a:xfrm>
            <a:off x="155575" y="-2193925"/>
            <a:ext cx="6096000" cy="4572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16" name="AutoShape 8" descr="See original image"/>
          <p:cNvSpPr>
            <a:spLocks noChangeAspect="1" noChangeArrowheads="1"/>
          </p:cNvSpPr>
          <p:nvPr/>
        </p:nvSpPr>
        <p:spPr bwMode="auto">
          <a:xfrm>
            <a:off x="155575" y="-2193925"/>
            <a:ext cx="6096000" cy="4572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18" name="AutoShape 10" descr="See original image"/>
          <p:cNvSpPr>
            <a:spLocks noChangeAspect="1" noChangeArrowheads="1"/>
          </p:cNvSpPr>
          <p:nvPr/>
        </p:nvSpPr>
        <p:spPr bwMode="auto">
          <a:xfrm>
            <a:off x="155575" y="-2193925"/>
            <a:ext cx="6096000" cy="4572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20" name="AutoShape 12" descr="See original image"/>
          <p:cNvSpPr>
            <a:spLocks noChangeAspect="1" noChangeArrowheads="1"/>
          </p:cNvSpPr>
          <p:nvPr/>
        </p:nvSpPr>
        <p:spPr bwMode="auto">
          <a:xfrm>
            <a:off x="155575" y="-2193925"/>
            <a:ext cx="6096000" cy="4572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22" name="AutoShape 14" descr="See original image"/>
          <p:cNvSpPr>
            <a:spLocks noChangeAspect="1" noChangeArrowheads="1"/>
          </p:cNvSpPr>
          <p:nvPr/>
        </p:nvSpPr>
        <p:spPr bwMode="auto">
          <a:xfrm>
            <a:off x="155575" y="-2193925"/>
            <a:ext cx="6096000" cy="4572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24" name="AutoShape 16" descr="https://nickhardcastle.files.wordpress.com/2012/07/photo74.jpg"/>
          <p:cNvSpPr>
            <a:spLocks noChangeAspect="1" noChangeArrowheads="1"/>
          </p:cNvSpPr>
          <p:nvPr/>
        </p:nvSpPr>
        <p:spPr bwMode="auto">
          <a:xfrm>
            <a:off x="155575" y="-2789238"/>
            <a:ext cx="7753350" cy="58197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26" name="AutoShape 18" descr="https://nickhardcastle.files.wordpress.com/2012/07/photo74.jpg"/>
          <p:cNvSpPr>
            <a:spLocks noChangeAspect="1" noChangeArrowheads="1"/>
          </p:cNvSpPr>
          <p:nvPr/>
        </p:nvSpPr>
        <p:spPr bwMode="auto">
          <a:xfrm>
            <a:off x="155575" y="-2789238"/>
            <a:ext cx="7753350" cy="58197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28" name="AutoShape 20" descr="Image result for picture of dog under the table"/>
          <p:cNvSpPr>
            <a:spLocks noChangeAspect="1" noChangeArrowheads="1"/>
          </p:cNvSpPr>
          <p:nvPr/>
        </p:nvSpPr>
        <p:spPr bwMode="auto">
          <a:xfrm>
            <a:off x="155575" y="-579438"/>
            <a:ext cx="1619250" cy="12192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30" name="AutoShape 22" descr="Image result for picture of dog under the table"/>
          <p:cNvSpPr>
            <a:spLocks noChangeAspect="1" noChangeArrowheads="1"/>
          </p:cNvSpPr>
          <p:nvPr/>
        </p:nvSpPr>
        <p:spPr bwMode="auto">
          <a:xfrm>
            <a:off x="155575" y="-579438"/>
            <a:ext cx="1619250" cy="12192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7432" name="Picture 24" descr="Image result for books inside the table pictur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4456" y="2276872"/>
            <a:ext cx="3354469" cy="2232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643192" cy="490066"/>
          </a:xfrm>
        </p:spPr>
        <p:txBody>
          <a:bodyPr>
            <a:noAutofit/>
          </a:bodyPr>
          <a:lstStyle/>
          <a:p>
            <a:r>
              <a:rPr lang="fr-FR" u="sng" dirty="0"/>
              <a:t>Q &amp; A practice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1B2-84F5-442A-9CA5-461A5D669E08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7584" y="1196752"/>
            <a:ext cx="7869560" cy="511256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Q: </a:t>
            </a:r>
            <a:r>
              <a:rPr lang="en-US" dirty="0" err="1" smtClean="0"/>
              <a:t>Nǐ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70C0"/>
                </a:solidFill>
              </a:rPr>
              <a:t>yǒu</a:t>
            </a:r>
            <a:r>
              <a:rPr lang="en-US" dirty="0"/>
              <a:t> </a:t>
            </a:r>
            <a:r>
              <a:rPr lang="en-US" dirty="0" err="1"/>
              <a:t>xiǎo</a:t>
            </a:r>
            <a:r>
              <a:rPr lang="en-US" dirty="0"/>
              <a:t> </a:t>
            </a:r>
            <a:r>
              <a:rPr lang="en-US" dirty="0" err="1"/>
              <a:t>gǒu</a:t>
            </a:r>
            <a:r>
              <a:rPr lang="en-US" dirty="0"/>
              <a:t> ma?</a:t>
            </a:r>
          </a:p>
          <a:p>
            <a:pPr>
              <a:buNone/>
            </a:pPr>
            <a:r>
              <a:rPr lang="en-US" dirty="0"/>
              <a:t>A: </a:t>
            </a:r>
            <a:r>
              <a:rPr lang="en-US" dirty="0" smtClean="0"/>
              <a:t> </a:t>
            </a:r>
            <a:r>
              <a:rPr lang="en-US" dirty="0" err="1" smtClean="0"/>
              <a:t>Wǒ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70C0"/>
                </a:solidFill>
              </a:rPr>
              <a:t>yǒu</a:t>
            </a:r>
            <a:r>
              <a:rPr lang="en-US" dirty="0"/>
              <a:t> </a:t>
            </a:r>
            <a:r>
              <a:rPr lang="en-US" dirty="0" err="1"/>
              <a:t>yī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zhi</a:t>
            </a:r>
            <a:r>
              <a:rPr lang="en-US" dirty="0"/>
              <a:t> </a:t>
            </a:r>
            <a:r>
              <a:rPr lang="en-US" dirty="0" err="1"/>
              <a:t>xiǎo</a:t>
            </a:r>
            <a:r>
              <a:rPr lang="en-US" dirty="0"/>
              <a:t> </a:t>
            </a:r>
            <a:r>
              <a:rPr lang="en-US" dirty="0" err="1"/>
              <a:t>gǒu</a:t>
            </a:r>
            <a:r>
              <a:rPr lang="en-US"/>
              <a:t>.  </a:t>
            </a:r>
            <a:r>
              <a:rPr lang="en-US" smtClean="0"/>
              <a:t>    </a:t>
            </a:r>
            <a:r>
              <a:rPr lang="en-US" smtClean="0">
                <a:solidFill>
                  <a:srgbClr val="FF0000"/>
                </a:solidFill>
              </a:rPr>
              <a:t>*</a:t>
            </a:r>
            <a:r>
              <a:rPr lang="zh-CN" sz="2800" dirty="0">
                <a:solidFill>
                  <a:srgbClr val="FF0000"/>
                </a:solidFill>
              </a:rPr>
              <a:t>只</a:t>
            </a:r>
            <a:r>
              <a:rPr lang="en-US" sz="2800" dirty="0" err="1">
                <a:solidFill>
                  <a:srgbClr val="FF0000"/>
                </a:solidFill>
              </a:rPr>
              <a:t>zhi</a:t>
            </a:r>
            <a:r>
              <a:rPr lang="en-US" sz="2800" dirty="0">
                <a:solidFill>
                  <a:srgbClr val="FF0000"/>
                </a:solidFill>
              </a:rPr>
              <a:t>= measure word</a:t>
            </a:r>
            <a:endParaRPr lang="en-US" sz="28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Q</a:t>
            </a:r>
            <a:r>
              <a:rPr lang="en-US" dirty="0" smtClean="0"/>
              <a:t>: </a:t>
            </a:r>
            <a:r>
              <a:rPr lang="en-US" dirty="0" err="1" smtClean="0"/>
              <a:t>Nǐ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xiǎo</a:t>
            </a:r>
            <a:r>
              <a:rPr lang="en-US" dirty="0"/>
              <a:t> </a:t>
            </a:r>
            <a:r>
              <a:rPr lang="en-US" dirty="0" err="1"/>
              <a:t>gǒu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zài</a:t>
            </a:r>
            <a:r>
              <a:rPr lang="en-US" dirty="0"/>
              <a:t> </a:t>
            </a:r>
            <a:r>
              <a:rPr lang="en-US" dirty="0" err="1"/>
              <a:t>nǎr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dirty="0"/>
              <a:t>A: </a:t>
            </a:r>
            <a:r>
              <a:rPr lang="en-US" dirty="0" smtClean="0"/>
              <a:t> </a:t>
            </a:r>
            <a:r>
              <a:rPr lang="en-US" dirty="0" err="1" smtClean="0"/>
              <a:t>Wǒ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xiǎo</a:t>
            </a:r>
            <a:r>
              <a:rPr lang="en-US" dirty="0"/>
              <a:t> </a:t>
            </a:r>
            <a:r>
              <a:rPr lang="en-US" dirty="0" err="1"/>
              <a:t>gǒu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zài</a:t>
            </a:r>
            <a:r>
              <a:rPr lang="en-US" dirty="0"/>
              <a:t> </a:t>
            </a:r>
            <a:r>
              <a:rPr lang="en-US" dirty="0" err="1"/>
              <a:t>yīyuàn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Q</a:t>
            </a:r>
            <a:r>
              <a:rPr lang="en-US" dirty="0" smtClean="0"/>
              <a:t>: </a:t>
            </a:r>
            <a:r>
              <a:rPr lang="en-US" dirty="0" err="1" smtClean="0"/>
              <a:t>Nǐ</a:t>
            </a:r>
            <a:r>
              <a:rPr lang="en-US" dirty="0" smtClean="0"/>
              <a:t> </a:t>
            </a:r>
            <a:r>
              <a:rPr lang="en-US" dirty="0" err="1"/>
              <a:t>bàba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zài</a:t>
            </a:r>
            <a:r>
              <a:rPr lang="en-US" dirty="0"/>
              <a:t> </a:t>
            </a:r>
            <a:r>
              <a:rPr lang="en-US" dirty="0" err="1"/>
              <a:t>nǎr</a:t>
            </a:r>
            <a:r>
              <a:rPr lang="en-US" dirty="0"/>
              <a:t> </a:t>
            </a:r>
            <a:r>
              <a:rPr lang="en-US" dirty="0" err="1"/>
              <a:t>gōngzuò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dirty="0"/>
              <a:t>A: </a:t>
            </a:r>
            <a:r>
              <a:rPr lang="en-US" dirty="0" smtClean="0"/>
              <a:t> </a:t>
            </a:r>
            <a:r>
              <a:rPr lang="en-US" dirty="0" err="1" smtClean="0"/>
              <a:t>Wǒ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bàba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zài</a:t>
            </a:r>
            <a:r>
              <a:rPr lang="en-US" dirty="0"/>
              <a:t> </a:t>
            </a:r>
            <a:r>
              <a:rPr lang="en-US" dirty="0" smtClean="0"/>
              <a:t>AIR FRANCE </a:t>
            </a:r>
            <a:r>
              <a:rPr lang="en-US" dirty="0" err="1" smtClean="0"/>
              <a:t>gōngzuò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706090"/>
          </a:xfrm>
        </p:spPr>
        <p:txBody>
          <a:bodyPr>
            <a:noAutofit/>
          </a:bodyPr>
          <a:lstStyle/>
          <a:p>
            <a:r>
              <a:rPr lang="fr-FR" u="sng" dirty="0"/>
              <a:t>In-Class practice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1B2-84F5-442A-9CA5-461A5D669E08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43608" y="1124744"/>
            <a:ext cx="7643192" cy="55446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A:Nǐ de </a:t>
            </a:r>
            <a:r>
              <a:rPr lang="en-US" sz="2800" dirty="0" err="1"/>
              <a:t>zhuōzi</a:t>
            </a:r>
            <a:r>
              <a:rPr lang="en-US" sz="2800" dirty="0"/>
              <a:t> </a:t>
            </a:r>
            <a:r>
              <a:rPr lang="en-US" sz="2800" dirty="0" err="1"/>
              <a:t>shàng</a:t>
            </a:r>
            <a:r>
              <a:rPr lang="en-US" sz="2800" dirty="0"/>
              <a:t> </a:t>
            </a:r>
            <a:r>
              <a:rPr lang="en-US" sz="2800" dirty="0" err="1"/>
              <a:t>yǒu</a:t>
            </a:r>
            <a:r>
              <a:rPr lang="en-US" sz="2800" dirty="0"/>
              <a:t> </a:t>
            </a:r>
            <a:r>
              <a:rPr lang="en-US" sz="2800" dirty="0" err="1"/>
              <a:t>shénme</a:t>
            </a:r>
            <a:r>
              <a:rPr lang="en-US" sz="2800" dirty="0"/>
              <a:t>? </a:t>
            </a:r>
            <a:r>
              <a:rPr lang="en-GB" altLang="zh-CN" sz="2000" dirty="0"/>
              <a:t>(</a:t>
            </a:r>
            <a:r>
              <a:rPr lang="zh-CN" sz="2000" dirty="0"/>
              <a:t>你的桌子上有什么</a:t>
            </a:r>
            <a:r>
              <a:rPr lang="en-GB" altLang="zh-CN" sz="2000" dirty="0"/>
              <a:t>?)</a:t>
            </a:r>
          </a:p>
          <a:p>
            <a:pPr>
              <a:buNone/>
            </a:pPr>
            <a:r>
              <a:rPr lang="en-US" sz="2800" dirty="0"/>
              <a:t>B:Wǒ de </a:t>
            </a:r>
            <a:r>
              <a:rPr lang="en-US" sz="2800" dirty="0" err="1"/>
              <a:t>zhuōzi</a:t>
            </a:r>
            <a:r>
              <a:rPr lang="en-US" sz="2800" dirty="0"/>
              <a:t> </a:t>
            </a:r>
            <a:r>
              <a:rPr lang="en-US" sz="2800" dirty="0" err="1"/>
              <a:t>shàng</a:t>
            </a:r>
            <a:r>
              <a:rPr lang="en-US" sz="2800" dirty="0"/>
              <a:t> </a:t>
            </a:r>
            <a:r>
              <a:rPr lang="en-US" sz="2800" dirty="0" err="1"/>
              <a:t>yǒu</a:t>
            </a:r>
            <a:r>
              <a:rPr lang="en-US" sz="2800" dirty="0"/>
              <a:t>…(ex. </a:t>
            </a:r>
            <a:r>
              <a:rPr lang="en-US" sz="2800" dirty="0" err="1"/>
              <a:t>Shū</a:t>
            </a:r>
            <a:r>
              <a:rPr lang="en-US" sz="2800" dirty="0"/>
              <a:t>, </a:t>
            </a:r>
            <a:r>
              <a:rPr lang="en-US" sz="2800" dirty="0" err="1"/>
              <a:t>bēizi</a:t>
            </a:r>
            <a:r>
              <a:rPr lang="en-US" sz="2800" dirty="0"/>
              <a:t>, </a:t>
            </a:r>
            <a:r>
              <a:rPr lang="en-US" sz="2800" dirty="0" err="1"/>
              <a:t>diànnǎo</a:t>
            </a:r>
            <a:r>
              <a:rPr lang="en-US" sz="2800" dirty="0"/>
              <a:t>, </a:t>
            </a:r>
            <a:r>
              <a:rPr lang="en-US" sz="2800" dirty="0" err="1"/>
              <a:t>bǐ</a:t>
            </a:r>
            <a:r>
              <a:rPr lang="en-US" sz="2800" dirty="0"/>
              <a:t>). </a:t>
            </a:r>
            <a:r>
              <a:rPr lang="en-US" sz="2800" dirty="0" smtClean="0"/>
              <a:t>               </a:t>
            </a:r>
            <a:r>
              <a:rPr lang="en-US" sz="2800" dirty="0" smtClean="0">
                <a:solidFill>
                  <a:srgbClr val="0000FF"/>
                </a:solidFill>
                <a:latin typeface="Calibri"/>
                <a:cs typeface="Calibri"/>
              </a:rPr>
              <a:t>*</a:t>
            </a:r>
            <a:r>
              <a:rPr lang="zh-TW" altLang="en-US" sz="2400" b="1" dirty="0" smtClean="0">
                <a:solidFill>
                  <a:srgbClr val="0000FF"/>
                </a:solidFill>
              </a:rPr>
              <a:t>笔 </a:t>
            </a:r>
            <a:r>
              <a:rPr lang="en-US" sz="2400" dirty="0" err="1" smtClean="0">
                <a:solidFill>
                  <a:srgbClr val="0000FF"/>
                </a:solidFill>
              </a:rPr>
              <a:t>bǐ</a:t>
            </a:r>
            <a:r>
              <a:rPr lang="en-US" sz="2400" dirty="0" smtClean="0">
                <a:solidFill>
                  <a:srgbClr val="0000FF"/>
                </a:solidFill>
              </a:rPr>
              <a:t>= pen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How to ask questions</a:t>
            </a:r>
            <a:r>
              <a:rPr lang="en-US" sz="2800" dirty="0"/>
              <a:t>:</a:t>
            </a:r>
          </a:p>
          <a:p>
            <a:pPr marL="514350" indent="-514350">
              <a:buAutoNum type="arabicPeriod"/>
            </a:pPr>
            <a:r>
              <a:rPr lang="en-US" sz="2800" dirty="0"/>
              <a:t>If you want to look at someone’s book.(</a:t>
            </a:r>
            <a:r>
              <a:rPr lang="en-US" sz="2800" dirty="0" err="1">
                <a:solidFill>
                  <a:srgbClr val="000099"/>
                </a:solidFill>
              </a:rPr>
              <a:t>Wǒ</a:t>
            </a:r>
            <a:r>
              <a:rPr lang="en-US" sz="2800" dirty="0">
                <a:solidFill>
                  <a:srgbClr val="000099"/>
                </a:solidFill>
              </a:rPr>
              <a:t> </a:t>
            </a:r>
            <a:r>
              <a:rPr lang="en-US" altLang="zh-CN" sz="2800" dirty="0" err="1">
                <a:solidFill>
                  <a:srgbClr val="000099"/>
                </a:solidFill>
              </a:rPr>
              <a:t>n</a:t>
            </a:r>
            <a:r>
              <a:rPr lang="en-US" sz="2800" dirty="0" err="1">
                <a:solidFill>
                  <a:srgbClr val="000099"/>
                </a:solidFill>
              </a:rPr>
              <a:t>éng</a:t>
            </a:r>
            <a:r>
              <a:rPr lang="en-US" sz="2800" dirty="0" smtClean="0">
                <a:solidFill>
                  <a:srgbClr val="000099"/>
                </a:solidFill>
              </a:rPr>
              <a:t>…?)</a:t>
            </a:r>
            <a:endParaRPr lang="en-US" sz="2800" dirty="0">
              <a:solidFill>
                <a:srgbClr val="000099"/>
              </a:solidFill>
            </a:endParaRPr>
          </a:p>
          <a:p>
            <a:pPr marL="514350" indent="-514350">
              <a:buAutoNum type="arabicPeriod"/>
            </a:pPr>
            <a:r>
              <a:rPr lang="en-US" sz="2800" dirty="0"/>
              <a:t>Ask someone her/his name and where does he work?</a:t>
            </a:r>
          </a:p>
          <a:p>
            <a:pPr marL="514350" indent="-514350">
              <a:buAutoNum type="arabicPeriod"/>
            </a:pPr>
            <a:r>
              <a:rPr lang="en-US" sz="2800" dirty="0"/>
              <a:t>Ask how much does it cost for English book?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>
              <a:buNone/>
            </a:pP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643192" cy="648072"/>
          </a:xfrm>
        </p:spPr>
        <p:txBody>
          <a:bodyPr>
            <a:noAutofit/>
          </a:bodyPr>
          <a:lstStyle/>
          <a:p>
            <a:r>
              <a:rPr lang="fr-FR" u="sng" dirty="0" err="1"/>
              <a:t>Describe</a:t>
            </a:r>
            <a:r>
              <a:rPr lang="fr-FR" u="sng" dirty="0"/>
              <a:t> the office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1B2-84F5-442A-9CA5-461A5D669E08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71600" y="2708920"/>
            <a:ext cx="3826768" cy="1872208"/>
          </a:xfrm>
        </p:spPr>
        <p:txBody>
          <a:bodyPr>
            <a:normAutofit/>
          </a:bodyPr>
          <a:lstStyle/>
          <a:p>
            <a:r>
              <a:rPr lang="fr-FR" dirty="0" err="1"/>
              <a:t>What’s</a:t>
            </a:r>
            <a:r>
              <a:rPr lang="fr-FR" dirty="0"/>
              <a:t> on the desk?</a:t>
            </a:r>
          </a:p>
          <a:p>
            <a:r>
              <a:rPr lang="fr-FR" dirty="0" err="1"/>
              <a:t>What</a:t>
            </a:r>
            <a:r>
              <a:rPr lang="fr-FR" dirty="0"/>
              <a:t> are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doing</a:t>
            </a:r>
            <a:r>
              <a:rPr lang="fr-FR" dirty="0"/>
              <a:t>?</a:t>
            </a:r>
          </a:p>
          <a:p>
            <a:r>
              <a:rPr lang="fr-FR" dirty="0" err="1"/>
              <a:t>What’s</a:t>
            </a:r>
            <a:r>
              <a:rPr lang="fr-FR" dirty="0"/>
              <a:t> </a:t>
            </a:r>
            <a:r>
              <a:rPr lang="fr-FR" dirty="0" err="1"/>
              <a:t>under</a:t>
            </a:r>
            <a:r>
              <a:rPr lang="fr-FR" dirty="0"/>
              <a:t> the desk?</a:t>
            </a:r>
          </a:p>
        </p:txBody>
      </p:sp>
      <p:pic>
        <p:nvPicPr>
          <p:cNvPr id="1026" name="Picture 2" descr="Couple working on laptop with dog under desk : Pho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315050"/>
            <a:ext cx="3888432" cy="51382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322128" cy="1296144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 smtClean="0"/>
              <a:t> </a:t>
            </a:r>
            <a:br>
              <a:rPr lang="fr-FR" sz="2800" dirty="0" smtClean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 smtClean="0"/>
              <a:t> </a:t>
            </a:r>
            <a:br>
              <a:rPr lang="fr-FR" sz="2800" dirty="0" smtClean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b="1" dirty="0" smtClean="0"/>
              <a:t>Localiser </a:t>
            </a:r>
            <a:r>
              <a:rPr lang="en-GB" sz="2800" b="1" dirty="0">
                <a:solidFill>
                  <a:srgbClr val="0000FF"/>
                </a:solidFill>
                <a:effectLst/>
              </a:rPr>
              <a:t>在 </a:t>
            </a:r>
            <a:r>
              <a:rPr lang="en-GB" sz="2800" b="1" dirty="0" err="1" smtClean="0">
                <a:solidFill>
                  <a:srgbClr val="0000FF"/>
                </a:solidFill>
              </a:rPr>
              <a:t>zài</a:t>
            </a:r>
            <a:r>
              <a:rPr lang="en-GB" sz="2800" b="1" dirty="0" smtClean="0">
                <a:solidFill>
                  <a:srgbClr val="0000FF"/>
                </a:solidFill>
              </a:rPr>
              <a:t/>
            </a:r>
            <a:br>
              <a:rPr lang="en-GB" sz="2800" b="1" dirty="0" smtClean="0">
                <a:solidFill>
                  <a:srgbClr val="0000FF"/>
                </a:solidFill>
              </a:rPr>
            </a:br>
            <a:r>
              <a:rPr lang="fr-FR" altLang="zh-TW" sz="2400" b="1" dirty="0" err="1" smtClean="0">
                <a:solidFill>
                  <a:srgbClr val="005392"/>
                </a:solidFill>
              </a:rPr>
              <a:t>Grammar</a:t>
            </a:r>
            <a:r>
              <a:rPr lang="fr-FR" altLang="zh-TW" sz="2400" b="1" dirty="0" smtClean="0">
                <a:solidFill>
                  <a:srgbClr val="005392"/>
                </a:solidFill>
              </a:rPr>
              <a:t> point</a:t>
            </a:r>
            <a:r>
              <a:rPr lang="zh-TW" altLang="en-US" sz="2400" b="1" dirty="0" smtClean="0">
                <a:solidFill>
                  <a:srgbClr val="005392"/>
                </a:solidFill>
              </a:rPr>
              <a:t>： </a:t>
            </a:r>
            <a:r>
              <a:rPr lang="en-US" sz="2400" b="1" dirty="0" smtClean="0">
                <a:solidFill>
                  <a:srgbClr val="005392"/>
                </a:solidFill>
              </a:rPr>
              <a:t>Subject </a:t>
            </a:r>
            <a:r>
              <a:rPr lang="en-US" sz="2400" b="1" dirty="0">
                <a:solidFill>
                  <a:srgbClr val="005392"/>
                </a:solidFill>
              </a:rPr>
              <a:t>+ </a:t>
            </a:r>
            <a:r>
              <a:rPr lang="zh-TW" altLang="en-US" sz="2400" b="1" dirty="0" smtClean="0">
                <a:solidFill>
                  <a:srgbClr val="005392"/>
                </a:solidFill>
              </a:rPr>
              <a:t>在</a:t>
            </a:r>
            <a:r>
              <a:rPr lang="en-GB" sz="2400" b="1" dirty="0" err="1">
                <a:solidFill>
                  <a:srgbClr val="005392"/>
                </a:solidFill>
              </a:rPr>
              <a:t>zài</a:t>
            </a:r>
            <a:r>
              <a:rPr lang="en-US" altLang="zh-TW" sz="2400" b="1" dirty="0" smtClean="0">
                <a:solidFill>
                  <a:srgbClr val="005392"/>
                </a:solidFill>
              </a:rPr>
              <a:t>(</a:t>
            </a:r>
            <a:r>
              <a:rPr lang="en-US" sz="2400" b="1" dirty="0" smtClean="0">
                <a:solidFill>
                  <a:srgbClr val="005392"/>
                </a:solidFill>
              </a:rPr>
              <a:t>Verb</a:t>
            </a:r>
            <a:r>
              <a:rPr lang="en-US" sz="2400" b="1" dirty="0">
                <a:solidFill>
                  <a:srgbClr val="005392"/>
                </a:solidFill>
              </a:rPr>
              <a:t>) + Location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8178112" cy="4763616"/>
          </a:xfrm>
        </p:spPr>
        <p:txBody>
          <a:bodyPr/>
          <a:lstStyle/>
          <a:p>
            <a:r>
              <a:rPr lang="fr-FR" dirty="0" smtClean="0"/>
              <a:t>Le verbe </a:t>
            </a:r>
            <a:r>
              <a:rPr lang="en-GB" b="1" dirty="0">
                <a:solidFill>
                  <a:srgbClr val="0000FF"/>
                </a:solidFill>
              </a:rPr>
              <a:t>在 </a:t>
            </a:r>
            <a:r>
              <a:rPr lang="en-GB" b="1" dirty="0" err="1">
                <a:solidFill>
                  <a:srgbClr val="0000FF"/>
                </a:solidFill>
              </a:rPr>
              <a:t>zài</a:t>
            </a:r>
            <a:r>
              <a:rPr lang="en-GB" b="1" dirty="0" smtClean="0">
                <a:solidFill>
                  <a:srgbClr val="0000FF"/>
                </a:solidFill>
              </a:rPr>
              <a:t> </a:t>
            </a:r>
            <a:r>
              <a:rPr lang="en-GB" sz="2800" b="1" dirty="0" smtClean="0">
                <a:solidFill>
                  <a:srgbClr val="FF0000"/>
                </a:solidFill>
              </a:rPr>
              <a:t>[</a:t>
            </a:r>
            <a:r>
              <a:rPr lang="en-GB" sz="2800" b="1" dirty="0" err="1" smtClean="0">
                <a:solidFill>
                  <a:srgbClr val="FF0000"/>
                </a:solidFill>
              </a:rPr>
              <a:t>dzaï</a:t>
            </a:r>
            <a:r>
              <a:rPr lang="en-GB" sz="2800" b="1" dirty="0" smtClean="0">
                <a:solidFill>
                  <a:srgbClr val="FF0000"/>
                </a:solidFill>
              </a:rPr>
              <a:t>] </a:t>
            </a:r>
            <a:r>
              <a:rPr lang="en-GB" sz="2800" b="1" dirty="0" err="1" smtClean="0"/>
              <a:t>sert</a:t>
            </a:r>
            <a:r>
              <a:rPr lang="en-GB" sz="2800" b="1" dirty="0" smtClean="0"/>
              <a:t> à localiser et </a:t>
            </a:r>
            <a:r>
              <a:rPr lang="en-GB" sz="2800" b="1" dirty="0" err="1" smtClean="0"/>
              <a:t>signifie</a:t>
            </a:r>
            <a:r>
              <a:rPr lang="en-GB" sz="2800" b="1" dirty="0" smtClean="0"/>
              <a:t> </a:t>
            </a:r>
            <a:r>
              <a:rPr lang="en-GB" sz="2800" b="1" i="1" dirty="0" smtClean="0">
                <a:solidFill>
                  <a:srgbClr val="FF0066"/>
                </a:solidFill>
              </a:rPr>
              <a:t>se </a:t>
            </a:r>
            <a:r>
              <a:rPr lang="en-GB" sz="2800" b="1" i="1" dirty="0" err="1" smtClean="0">
                <a:solidFill>
                  <a:srgbClr val="FF0066"/>
                </a:solidFill>
              </a:rPr>
              <a:t>trouver</a:t>
            </a:r>
            <a:r>
              <a:rPr lang="en-GB" sz="2800" b="1" dirty="0"/>
              <a:t>, </a:t>
            </a:r>
            <a:r>
              <a:rPr lang="en-GB" sz="2800" b="1" i="1" dirty="0" err="1">
                <a:solidFill>
                  <a:srgbClr val="FF0066"/>
                </a:solidFill>
              </a:rPr>
              <a:t>être</a:t>
            </a:r>
            <a:r>
              <a:rPr lang="en-GB" sz="2800" b="1" i="1" dirty="0">
                <a:solidFill>
                  <a:srgbClr val="FF0066"/>
                </a:solidFill>
              </a:rPr>
              <a:t> </a:t>
            </a:r>
            <a:r>
              <a:rPr lang="en-GB" sz="2800" b="1" i="1" dirty="0" err="1" smtClean="0">
                <a:solidFill>
                  <a:srgbClr val="FF0066"/>
                </a:solidFill>
              </a:rPr>
              <a:t>quelque</a:t>
            </a:r>
            <a:r>
              <a:rPr lang="en-GB" sz="2800" b="1" i="1" dirty="0" smtClean="0">
                <a:solidFill>
                  <a:srgbClr val="FF0066"/>
                </a:solidFill>
              </a:rPr>
              <a:t> part</a:t>
            </a:r>
            <a:r>
              <a:rPr lang="en-GB" sz="2800" b="1" dirty="0" smtClean="0"/>
              <a:t>, </a:t>
            </a:r>
            <a:r>
              <a:rPr lang="en-GB" sz="2800" b="1" dirty="0" err="1" smtClean="0"/>
              <a:t>ou</a:t>
            </a:r>
            <a:r>
              <a:rPr lang="en-GB" sz="2800" b="1" dirty="0" smtClean="0"/>
              <a:t> </a:t>
            </a:r>
            <a:r>
              <a:rPr lang="en-GB" sz="2800" b="1" dirty="0"/>
              <a:t>encore </a:t>
            </a:r>
            <a:r>
              <a:rPr lang="en-GB" sz="2800" b="1" i="1" dirty="0" err="1">
                <a:solidFill>
                  <a:srgbClr val="FF0066"/>
                </a:solidFill>
              </a:rPr>
              <a:t>être</a:t>
            </a:r>
            <a:r>
              <a:rPr lang="en-GB" sz="2800" b="1" i="1" dirty="0">
                <a:solidFill>
                  <a:srgbClr val="FF0066"/>
                </a:solidFill>
              </a:rPr>
              <a:t> </a:t>
            </a:r>
            <a:r>
              <a:rPr lang="en-GB" sz="2800" b="1" i="1" dirty="0" err="1" smtClean="0">
                <a:solidFill>
                  <a:srgbClr val="FF0066"/>
                </a:solidFill>
              </a:rPr>
              <a:t>présent</a:t>
            </a:r>
            <a:r>
              <a:rPr lang="en-GB" sz="2800" b="1" dirty="0" smtClean="0"/>
              <a:t>.</a:t>
            </a:r>
          </a:p>
          <a:p>
            <a:pPr marL="82296" indent="0">
              <a:buNone/>
            </a:pPr>
            <a:endParaRPr lang="en-GB" sz="2800" b="1" dirty="0" smtClean="0">
              <a:solidFill>
                <a:srgbClr val="FF0066"/>
              </a:solidFill>
            </a:endParaRPr>
          </a:p>
          <a:p>
            <a:pPr marL="82296" indent="0">
              <a:buNone/>
            </a:pPr>
            <a:r>
              <a:rPr lang="en-GB" sz="2800" b="1" dirty="0" smtClean="0">
                <a:solidFill>
                  <a:srgbClr val="FF0066"/>
                </a:solidFill>
              </a:rPr>
              <a:t>Attention:</a:t>
            </a:r>
            <a:r>
              <a:rPr lang="en-GB" sz="2800" b="1" dirty="0" smtClean="0"/>
              <a:t> </a:t>
            </a:r>
          </a:p>
          <a:p>
            <a:pPr marL="82296" indent="0">
              <a:buNone/>
            </a:pPr>
            <a:r>
              <a:rPr lang="en-GB" sz="2800" b="1" dirty="0" smtClean="0"/>
              <a:t>le </a:t>
            </a:r>
            <a:r>
              <a:rPr lang="en-GB" sz="2800" b="1" dirty="0" err="1" smtClean="0"/>
              <a:t>verbe</a:t>
            </a:r>
            <a:r>
              <a:rPr lang="en-GB" sz="2800" b="1" dirty="0" smtClean="0"/>
              <a:t> </a:t>
            </a:r>
            <a:r>
              <a:rPr lang="zh-TW" altLang="en-US" sz="2800" b="1" dirty="0" smtClean="0">
                <a:solidFill>
                  <a:srgbClr val="006600"/>
                </a:solidFill>
              </a:rPr>
              <a:t>是 </a:t>
            </a:r>
            <a:r>
              <a:rPr lang="en-US" altLang="zh-TW" sz="2800" b="1" dirty="0" err="1" smtClean="0">
                <a:solidFill>
                  <a:srgbClr val="006600"/>
                </a:solidFill>
              </a:rPr>
              <a:t>shì</a:t>
            </a:r>
            <a:r>
              <a:rPr lang="en-US" altLang="zh-TW" sz="2800" b="1" dirty="0" smtClean="0">
                <a:solidFill>
                  <a:srgbClr val="006600"/>
                </a:solidFill>
              </a:rPr>
              <a:t> </a:t>
            </a:r>
            <a:r>
              <a:rPr lang="en-US" altLang="zh-TW" sz="2800" b="1" dirty="0" err="1" smtClean="0"/>
              <a:t>sert</a:t>
            </a:r>
            <a:r>
              <a:rPr lang="en-US" altLang="zh-TW" sz="2800" b="1" dirty="0" smtClean="0"/>
              <a:t> à identifier, non à </a:t>
            </a:r>
            <a:r>
              <a:rPr lang="en-US" altLang="zh-TW" sz="2800" b="1" dirty="0" err="1" smtClean="0"/>
              <a:t>localiser</a:t>
            </a:r>
            <a:r>
              <a:rPr lang="en-US" altLang="zh-TW" sz="2800" b="1" dirty="0" smtClean="0"/>
              <a:t>. </a:t>
            </a:r>
            <a:r>
              <a:rPr lang="en-US" altLang="zh-TW" sz="2800" b="1" dirty="0" err="1" smtClean="0"/>
              <a:t>Comparez</a:t>
            </a:r>
            <a:r>
              <a:rPr lang="en-US" altLang="zh-TW" sz="2800" b="1" dirty="0" smtClean="0"/>
              <a:t>:</a:t>
            </a:r>
          </a:p>
          <a:p>
            <a:pPr>
              <a:buFontTx/>
              <a:buChar char="-"/>
            </a:pPr>
            <a:r>
              <a:rPr lang="zh-TW" altLang="en-US" sz="2800" b="1" dirty="0" smtClean="0">
                <a:solidFill>
                  <a:srgbClr val="006600"/>
                </a:solidFill>
              </a:rPr>
              <a:t>是</a:t>
            </a:r>
            <a:r>
              <a:rPr lang="zh-TW" altLang="en-US" sz="2800" b="1" dirty="0"/>
              <a:t>北</a:t>
            </a:r>
            <a:r>
              <a:rPr lang="zh-TW" altLang="en-US" sz="2800" b="1" dirty="0" smtClean="0"/>
              <a:t>京 </a:t>
            </a:r>
            <a:r>
              <a:rPr lang="en-US" altLang="zh-TW" sz="2800" b="1" dirty="0" err="1" smtClean="0">
                <a:solidFill>
                  <a:srgbClr val="006600"/>
                </a:solidFill>
              </a:rPr>
              <a:t>shì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Běijīng</a:t>
            </a:r>
            <a:r>
              <a:rPr lang="en-US" altLang="zh-TW" sz="2800" b="1" dirty="0"/>
              <a:t> = </a:t>
            </a:r>
            <a:r>
              <a:rPr lang="en-US" altLang="zh-TW" sz="2800" b="1" dirty="0" err="1" smtClean="0">
                <a:solidFill>
                  <a:srgbClr val="006600"/>
                </a:solidFill>
              </a:rPr>
              <a:t>c’est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Pékin</a:t>
            </a:r>
            <a:endParaRPr lang="en-US" altLang="zh-TW" sz="2800" b="1" dirty="0" smtClean="0"/>
          </a:p>
          <a:p>
            <a:pPr>
              <a:buFontTx/>
              <a:buChar char="-"/>
            </a:pPr>
            <a:r>
              <a:rPr lang="zh-TW" altLang="en-US" sz="2800" b="1" dirty="0">
                <a:solidFill>
                  <a:srgbClr val="0000FF"/>
                </a:solidFill>
              </a:rPr>
              <a:t>在</a:t>
            </a:r>
            <a:r>
              <a:rPr lang="zh-TW" altLang="en-US" sz="2800" b="1" dirty="0"/>
              <a:t>北</a:t>
            </a:r>
            <a:r>
              <a:rPr lang="zh-TW" altLang="en-US" sz="2800" b="1" dirty="0" smtClean="0"/>
              <a:t>京 </a:t>
            </a:r>
            <a:r>
              <a:rPr lang="en-US" altLang="zh-TW" sz="2800" b="1" dirty="0" err="1">
                <a:solidFill>
                  <a:srgbClr val="0000FF"/>
                </a:solidFill>
              </a:rPr>
              <a:t>z</a:t>
            </a:r>
            <a:r>
              <a:rPr lang="en-US" sz="2800" b="1" dirty="0" err="1" smtClean="0">
                <a:solidFill>
                  <a:srgbClr val="0000FF"/>
                </a:solidFill>
              </a:rPr>
              <a:t>ài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Běijīng</a:t>
            </a:r>
            <a:r>
              <a:rPr lang="en-US" sz="2800" b="1" dirty="0" smtClean="0"/>
              <a:t> = </a:t>
            </a:r>
            <a:r>
              <a:rPr lang="en-US" sz="2800" b="1" dirty="0" err="1" smtClean="0">
                <a:solidFill>
                  <a:srgbClr val="0000FF"/>
                </a:solidFill>
              </a:rPr>
              <a:t>c’est</a:t>
            </a:r>
            <a:r>
              <a:rPr lang="en-US" sz="2800" b="1" dirty="0" smtClean="0">
                <a:solidFill>
                  <a:srgbClr val="0000FF"/>
                </a:solidFill>
              </a:rPr>
              <a:t> 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Pékin</a:t>
            </a:r>
            <a:endParaRPr lang="en-US" sz="28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52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57592" cy="936104"/>
          </a:xfrm>
        </p:spPr>
        <p:txBody>
          <a:bodyPr>
            <a:normAutofit fontScale="90000"/>
          </a:bodyPr>
          <a:lstStyle/>
          <a:p>
            <a:r>
              <a:rPr lang="fr-FR" u="sng" dirty="0" err="1"/>
              <a:t>Describe</a:t>
            </a:r>
            <a:r>
              <a:rPr lang="fr-FR" u="sng" dirty="0"/>
              <a:t> the </a:t>
            </a:r>
            <a:r>
              <a:rPr lang="fr-FR" u="sng" dirty="0" err="1" smtClean="0"/>
              <a:t>picture</a:t>
            </a:r>
            <a:r>
              <a:rPr lang="fr-FR" u="sng" dirty="0" smtClean="0"/>
              <a:t/>
            </a:r>
            <a:br>
              <a:rPr lang="fr-FR" u="sng" dirty="0" smtClean="0"/>
            </a:br>
            <a:endParaRPr lang="fr-FR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1B2-84F5-442A-9CA5-461A5D669E08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3744416" cy="4896544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p</a:t>
            </a:r>
            <a:r>
              <a:rPr lang="en-US" sz="2800" dirty="0" err="1" smtClean="0">
                <a:solidFill>
                  <a:srgbClr val="FF0000"/>
                </a:solidFill>
              </a:rPr>
              <a:t>íngguǒ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= </a:t>
            </a:r>
            <a:r>
              <a:rPr lang="en-US" sz="2800" dirty="0" err="1" smtClean="0">
                <a:solidFill>
                  <a:srgbClr val="FF0000"/>
                </a:solidFill>
              </a:rPr>
              <a:t>pomme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err="1" smtClean="0">
                <a:solidFill>
                  <a:srgbClr val="FF0000"/>
                </a:solidFill>
              </a:rPr>
              <a:t>s</a:t>
            </a:r>
            <a:r>
              <a:rPr lang="en-US" sz="2800" dirty="0" err="1" smtClean="0">
                <a:solidFill>
                  <a:srgbClr val="FF0000"/>
                </a:solidFill>
              </a:rPr>
              <a:t>hūbāo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= </a:t>
            </a:r>
            <a:r>
              <a:rPr lang="fr-FR" sz="2800" dirty="0">
                <a:solidFill>
                  <a:srgbClr val="FF0000"/>
                </a:solidFill>
              </a:rPr>
              <a:t>cartable</a:t>
            </a:r>
          </a:p>
          <a:p>
            <a:pPr marL="0" indent="0">
              <a:buNone/>
            </a:pPr>
            <a:endParaRPr lang="fr-FR" sz="2800" dirty="0"/>
          </a:p>
          <a:p>
            <a:pPr>
              <a:buNone/>
            </a:pPr>
            <a:r>
              <a:rPr lang="fr-FR" sz="2400" dirty="0"/>
              <a:t>Write  minimum </a:t>
            </a:r>
            <a:r>
              <a:rPr lang="fr-FR" sz="2400" dirty="0" smtClean="0"/>
              <a:t>3 sentences </a:t>
            </a:r>
            <a:r>
              <a:rPr lang="fr-FR" sz="2400" dirty="0"/>
              <a:t>to </a:t>
            </a:r>
            <a:r>
              <a:rPr lang="fr-FR" sz="2400" dirty="0" err="1"/>
              <a:t>describe</a:t>
            </a:r>
            <a:r>
              <a:rPr lang="fr-FR" sz="2400" dirty="0"/>
              <a:t>.</a:t>
            </a:r>
          </a:p>
        </p:txBody>
      </p:sp>
      <p:pic>
        <p:nvPicPr>
          <p:cNvPr id="23556" name="Picture 4" descr="Dog and Cat at School : Stock Pho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124744"/>
            <a:ext cx="4320480" cy="518457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801" y="1340768"/>
            <a:ext cx="575477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7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fr-FR" altLang="zh-CN" b="1" dirty="0" smtClean="0">
                <a:solidFill>
                  <a:srgbClr val="0000FF"/>
                </a:solidFill>
              </a:rPr>
              <a:t/>
            </a:r>
            <a:br>
              <a:rPr lang="fr-FR" altLang="zh-CN" b="1" dirty="0" smtClean="0">
                <a:solidFill>
                  <a:srgbClr val="0000FF"/>
                </a:solidFill>
              </a:rPr>
            </a:br>
            <a:r>
              <a:rPr lang="fr-FR" altLang="zh-CN" b="1" dirty="0">
                <a:solidFill>
                  <a:srgbClr val="0000FF"/>
                </a:solidFill>
              </a:rPr>
              <a:t/>
            </a:r>
            <a:br>
              <a:rPr lang="fr-FR" altLang="zh-CN" b="1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/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1B2-84F5-442A-9CA5-461A5D669E08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altLang="zh-CN" b="1" dirty="0">
                <a:solidFill>
                  <a:srgbClr val="FF0000"/>
                </a:solidFill>
              </a:rPr>
              <a:t>		</a:t>
            </a:r>
            <a:r>
              <a:rPr lang="fr-FR" sz="2800" b="1" dirty="0" err="1" smtClean="0">
                <a:solidFill>
                  <a:srgbClr val="0000FF"/>
                </a:solidFill>
              </a:rPr>
              <a:t>Subject</a:t>
            </a:r>
            <a:r>
              <a:rPr lang="fr-FR" sz="2800" b="1" dirty="0" smtClean="0">
                <a:solidFill>
                  <a:srgbClr val="0000FF"/>
                </a:solidFill>
              </a:rPr>
              <a:t> +</a:t>
            </a:r>
            <a:r>
              <a:rPr lang="fr-FR" sz="2800" b="1" dirty="0" smtClean="0"/>
              <a:t> </a:t>
            </a:r>
            <a:r>
              <a:rPr lang="zh-CN" sz="3200" b="1" dirty="0" smtClean="0">
                <a:solidFill>
                  <a:srgbClr val="0000FF"/>
                </a:solidFill>
              </a:rPr>
              <a:t>在</a:t>
            </a:r>
            <a:r>
              <a:rPr lang="en-US" altLang="zh-CN" sz="3200" dirty="0" err="1">
                <a:solidFill>
                  <a:srgbClr val="0000FF"/>
                </a:solidFill>
              </a:rPr>
              <a:t>z</a:t>
            </a:r>
            <a:r>
              <a:rPr lang="en-US" sz="3200" dirty="0" err="1">
                <a:solidFill>
                  <a:srgbClr val="0000FF"/>
                </a:solidFill>
              </a:rPr>
              <a:t>ài</a:t>
            </a:r>
            <a:r>
              <a:rPr lang="en-US" sz="3200" dirty="0">
                <a:solidFill>
                  <a:srgbClr val="0000FF"/>
                </a:solidFill>
              </a:rPr>
              <a:t> + </a:t>
            </a:r>
            <a:r>
              <a:rPr lang="en-US" sz="3200" dirty="0">
                <a:solidFill>
                  <a:srgbClr val="FF3300"/>
                </a:solidFill>
              </a:rPr>
              <a:t>location</a:t>
            </a:r>
            <a:r>
              <a:rPr lang="en-US" sz="3200" dirty="0">
                <a:solidFill>
                  <a:srgbClr val="0000FF"/>
                </a:solidFill>
              </a:rPr>
              <a:t> + </a:t>
            </a:r>
            <a:r>
              <a:rPr lang="en-US" sz="3200" dirty="0" smtClean="0">
                <a:solidFill>
                  <a:srgbClr val="0000FF"/>
                </a:solidFill>
              </a:rPr>
              <a:t>verb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smtClean="0"/>
              <a:t>	-</a:t>
            </a:r>
            <a:r>
              <a:rPr lang="en-US" dirty="0" err="1"/>
              <a:t>Wǒ</a:t>
            </a:r>
            <a:r>
              <a:rPr lang="en-US" dirty="0"/>
              <a:t>  </a:t>
            </a:r>
            <a:r>
              <a:rPr lang="en-US" dirty="0" err="1">
                <a:solidFill>
                  <a:srgbClr val="0000FF"/>
                </a:solidFill>
              </a:rPr>
              <a:t>zài</a:t>
            </a:r>
            <a:r>
              <a:rPr lang="en-US" dirty="0"/>
              <a:t>   </a:t>
            </a:r>
            <a:r>
              <a:rPr lang="en-US" dirty="0" err="1">
                <a:solidFill>
                  <a:srgbClr val="FF3300"/>
                </a:solidFill>
              </a:rPr>
              <a:t>jiā</a:t>
            </a: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err="1" smtClean="0"/>
              <a:t>kàn</a:t>
            </a:r>
            <a:r>
              <a:rPr lang="en-US" dirty="0" smtClean="0"/>
              <a:t>  </a:t>
            </a:r>
            <a:r>
              <a:rPr lang="en-US" dirty="0" err="1" smtClean="0"/>
              <a:t>shū</a:t>
            </a:r>
            <a:r>
              <a:rPr lang="en-US" dirty="0" smtClean="0"/>
              <a:t> </a:t>
            </a:r>
            <a:r>
              <a:rPr lang="en-US" dirty="0"/>
              <a:t>		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- </a:t>
            </a:r>
            <a:r>
              <a:rPr lang="en-US" dirty="0" err="1"/>
              <a:t>Wǒ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zài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SKEMA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gōngzuò</a:t>
            </a:r>
            <a:endParaRPr lang="en-US" dirty="0"/>
          </a:p>
          <a:p>
            <a:pPr>
              <a:buNone/>
            </a:pPr>
            <a:r>
              <a:rPr lang="en-US" dirty="0"/>
              <a:t>		</a:t>
            </a:r>
            <a:r>
              <a:rPr lang="en-US" dirty="0" smtClean="0"/>
              <a:t>	-</a:t>
            </a:r>
            <a:r>
              <a:rPr lang="en-US" dirty="0" err="1"/>
              <a:t>Wǒ</a:t>
            </a:r>
            <a:r>
              <a:rPr lang="en-US" dirty="0"/>
              <a:t> de </a:t>
            </a:r>
            <a:r>
              <a:rPr lang="en-US" dirty="0" err="1"/>
              <a:t>gōngzuò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zài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SKEMA</a:t>
            </a:r>
            <a:r>
              <a:rPr lang="en-US" dirty="0"/>
              <a:t>, </a:t>
            </a:r>
            <a:r>
              <a:rPr lang="en-US" dirty="0" smtClean="0"/>
              <a:t> SKEMA </a:t>
            </a:r>
            <a:r>
              <a:rPr lang="en-US" dirty="0" err="1">
                <a:solidFill>
                  <a:srgbClr val="0000FF"/>
                </a:solidFill>
              </a:rPr>
              <a:t>zài</a:t>
            </a:r>
            <a:r>
              <a:rPr lang="en-US" dirty="0"/>
              <a:t> 		</a:t>
            </a:r>
            <a:r>
              <a:rPr lang="en-US" dirty="0" err="1"/>
              <a:t>Fǎguó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66"/>
                </a:solidFill>
              </a:rPr>
              <a:t>Xiǎng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zh-CN" altLang="en-US" dirty="0">
                <a:solidFill>
                  <a:srgbClr val="FF0066"/>
                </a:solidFill>
              </a:rPr>
              <a:t>想</a:t>
            </a:r>
            <a:r>
              <a:rPr lang="en-GB" altLang="zh-CN" dirty="0">
                <a:solidFill>
                  <a:srgbClr val="0000FF"/>
                </a:solidFill>
              </a:rPr>
              <a:t> + Verb</a:t>
            </a:r>
          </a:p>
          <a:p>
            <a:pPr>
              <a:buNone/>
            </a:pPr>
            <a:r>
              <a:rPr lang="en-US" dirty="0"/>
              <a:t>		-</a:t>
            </a:r>
            <a:r>
              <a:rPr lang="en-US" dirty="0" err="1"/>
              <a:t>Nǐ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xiǎng</a:t>
            </a:r>
            <a:r>
              <a:rPr lang="en-US" dirty="0"/>
              <a:t> </a:t>
            </a:r>
            <a:r>
              <a:rPr lang="en-US" dirty="0" err="1"/>
              <a:t>chī</a:t>
            </a:r>
            <a:r>
              <a:rPr lang="en-US" dirty="0"/>
              <a:t>   </a:t>
            </a:r>
            <a:r>
              <a:rPr lang="en-US" dirty="0" err="1"/>
              <a:t>shénme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dirty="0"/>
              <a:t>		-</a:t>
            </a:r>
            <a:r>
              <a:rPr lang="en-US" dirty="0" err="1"/>
              <a:t>Nǐ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xiǎng</a:t>
            </a:r>
            <a:r>
              <a:rPr lang="en-US" dirty="0"/>
              <a:t> </a:t>
            </a:r>
            <a:r>
              <a:rPr lang="en-US" dirty="0" err="1"/>
              <a:t>mǎi</a:t>
            </a:r>
            <a:r>
              <a:rPr lang="en-US" dirty="0"/>
              <a:t>  </a:t>
            </a:r>
            <a:r>
              <a:rPr lang="en-US" dirty="0" err="1"/>
              <a:t>shénme</a:t>
            </a:r>
            <a:r>
              <a:rPr lang="en-US" dirty="0"/>
              <a:t>?</a:t>
            </a:r>
          </a:p>
          <a:p>
            <a:pPr>
              <a:buNone/>
            </a:pPr>
            <a:r>
              <a:rPr lang="en-US" dirty="0"/>
              <a:t>		-</a:t>
            </a:r>
            <a:r>
              <a:rPr lang="en-US" dirty="0" err="1"/>
              <a:t>Nǐ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xiǎng</a:t>
            </a:r>
            <a:r>
              <a:rPr lang="en-US" dirty="0"/>
              <a:t> </a:t>
            </a:r>
            <a:r>
              <a:rPr lang="en-US" dirty="0" err="1"/>
              <a:t>hē</a:t>
            </a:r>
            <a:r>
              <a:rPr lang="en-US" dirty="0"/>
              <a:t>   </a:t>
            </a:r>
            <a:r>
              <a:rPr lang="en-US" dirty="0" err="1"/>
              <a:t>shénme</a:t>
            </a:r>
            <a:r>
              <a:rPr lang="en-US" dirty="0"/>
              <a:t>?</a:t>
            </a:r>
          </a:p>
          <a:p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fr-FR" u="sng" dirty="0" err="1">
                <a:solidFill>
                  <a:srgbClr val="000099"/>
                </a:solidFill>
              </a:rPr>
              <a:t>Lesson</a:t>
            </a:r>
            <a:r>
              <a:rPr lang="fr-FR" u="sng" dirty="0">
                <a:solidFill>
                  <a:srgbClr val="000099"/>
                </a:solidFill>
              </a:rPr>
              <a:t> 10 Key </a:t>
            </a:r>
            <a:r>
              <a:rPr lang="fr-FR" u="sng" dirty="0" err="1">
                <a:solidFill>
                  <a:srgbClr val="000099"/>
                </a:solidFill>
              </a:rPr>
              <a:t>words</a:t>
            </a:r>
            <a:endParaRPr lang="fr-FR" u="sng" dirty="0">
              <a:solidFill>
                <a:srgbClr val="00009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1B2-84F5-442A-9CA5-461A5D669E08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fr-FR" altLang="zh-CN" dirty="0"/>
              <a:t> </a:t>
            </a:r>
            <a:r>
              <a:rPr lang="zh-CN" b="1" dirty="0">
                <a:latin typeface="Arial" panose="020B0604020202020204" pitchFamily="34" charset="0"/>
                <a:cs typeface="Arial" panose="020B0604020202020204" pitchFamily="34" charset="0"/>
              </a:rPr>
              <a:t>能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éng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= can, may (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pouvoir; être capable de)</a:t>
            </a:r>
          </a:p>
          <a:p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zh-CN" b="1" dirty="0">
                <a:latin typeface="Arial" panose="020B0604020202020204" pitchFamily="34" charset="0"/>
                <a:cs typeface="Arial" panose="020B0604020202020204" pitchFamily="34" charset="0"/>
              </a:rPr>
              <a:t>能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   (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ù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néng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=  can’t (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ne peut pas)</a:t>
            </a:r>
            <a:endParaRPr lang="en-GB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有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ǒu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= have (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avoir) (ex.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Nǐ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jiā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yǒu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jǐ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kǒu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rén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?)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没</a:t>
            </a:r>
            <a:r>
              <a:rPr lang="zh-CN" b="1" dirty="0">
                <a:latin typeface="Arial" panose="020B0604020202020204" pitchFamily="34" charset="0"/>
                <a:cs typeface="Arial" panose="020B0604020202020204" pitchFamily="34" charset="0"/>
              </a:rPr>
              <a:t>有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err="1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1" dirty="0" err="1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éi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yǒu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 don’t have,  </a:t>
            </a:r>
          </a:p>
          <a:p>
            <a:pPr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 say “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ùyǒu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always “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éiyǒu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fr-FR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b="1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= and (et)   (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et David)</a:t>
            </a:r>
          </a:p>
          <a:p>
            <a:r>
              <a:rPr lang="fr-FR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b="1" dirty="0">
                <a:latin typeface="Arial" panose="020B0604020202020204" pitchFamily="34" charset="0"/>
                <a:cs typeface="Arial" panose="020B0604020202020204" pitchFamily="34" charset="0"/>
              </a:rPr>
              <a:t>请</a:t>
            </a:r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ǐng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s'il vous plaît)</a:t>
            </a:r>
          </a:p>
          <a:p>
            <a:pPr>
              <a:buNone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	 Ex.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qǐng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shuō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it),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qǐng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hē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(please have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drink…)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90600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0099"/>
                </a:solidFill>
              </a:rPr>
              <a:t>Négation</a:t>
            </a:r>
            <a:r>
              <a:rPr lang="en-US" b="1" dirty="0">
                <a:solidFill>
                  <a:srgbClr val="000099"/>
                </a:solidFill>
              </a:rPr>
              <a:t> de </a:t>
            </a:r>
            <a:r>
              <a:rPr lang="en-US" b="1" dirty="0" smtClean="0">
                <a:solidFill>
                  <a:srgbClr val="000099"/>
                </a:solidFill>
              </a:rPr>
              <a:t>"</a:t>
            </a:r>
            <a:r>
              <a:rPr lang="zh-CN" altLang="en-US" b="1" dirty="0" smtClean="0">
                <a:solidFill>
                  <a:srgbClr val="000099"/>
                </a:solidFill>
              </a:rPr>
              <a:t>有</a:t>
            </a:r>
            <a:r>
              <a:rPr lang="en-US" altLang="zh-CN" sz="2700" b="1" dirty="0" err="1">
                <a:solidFill>
                  <a:srgbClr val="000099"/>
                </a:solidFill>
              </a:rPr>
              <a:t>y</a:t>
            </a:r>
            <a:r>
              <a:rPr lang="en-US" sz="2700" b="1" dirty="0" err="1">
                <a:solidFill>
                  <a:srgbClr val="000099"/>
                </a:solidFill>
              </a:rPr>
              <a:t>ǒu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smtClean="0">
                <a:solidFill>
                  <a:srgbClr val="000099"/>
                </a:solidFill>
              </a:rPr>
              <a:t>"</a:t>
            </a:r>
            <a:r>
              <a:rPr lang="en-US" b="1" dirty="0">
                <a:solidFill>
                  <a:srgbClr val="000099"/>
                </a:solidFill>
              </a:rPr>
              <a:t/>
            </a:r>
            <a:br>
              <a:rPr lang="en-US" b="1" dirty="0">
                <a:solidFill>
                  <a:srgbClr val="000099"/>
                </a:solidFill>
              </a:rPr>
            </a:br>
            <a:endParaRPr lang="en-US" b="1" dirty="0">
              <a:solidFill>
                <a:srgbClr val="00009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1B2-84F5-442A-9CA5-461A5D669E08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504056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négation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verbe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有 </a:t>
            </a:r>
            <a:r>
              <a:rPr lang="en-US" altLang="zh-TW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yǒu</a:t>
            </a: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chinois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réalise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différemment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verbes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Au lieu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d'utiliser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不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nécessaire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d'utiliser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没 </a:t>
            </a:r>
            <a:r>
              <a:rPr lang="en-US" altLang="zh-TW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méi</a:t>
            </a:r>
            <a:r>
              <a:rPr lang="en-US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devant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verbe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 smtClean="0"/>
              <a:t>Structure</a:t>
            </a:r>
            <a:endParaRPr lang="en-US" b="1" dirty="0"/>
          </a:p>
          <a:p>
            <a:r>
              <a:rPr lang="en-US" dirty="0" err="1"/>
              <a:t>Pratiquement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verbes</a:t>
            </a:r>
            <a:r>
              <a:rPr lang="en-US" dirty="0"/>
              <a:t> </a:t>
            </a:r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mis</a:t>
            </a:r>
            <a:r>
              <a:rPr lang="en-US" dirty="0"/>
              <a:t> à la </a:t>
            </a:r>
            <a:r>
              <a:rPr lang="en-US" dirty="0" err="1"/>
              <a:t>forme</a:t>
            </a:r>
            <a:r>
              <a:rPr lang="en-US" dirty="0"/>
              <a:t> </a:t>
            </a:r>
            <a:r>
              <a:rPr lang="en-US" dirty="0" err="1"/>
              <a:t>négative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utilisant</a:t>
            </a:r>
            <a:r>
              <a:rPr lang="en-US" dirty="0"/>
              <a:t> </a:t>
            </a:r>
            <a:r>
              <a:rPr lang="zh-TW" altLang="en-US" dirty="0"/>
              <a:t>不 </a:t>
            </a:r>
            <a:r>
              <a:rPr lang="en-US" altLang="zh-TW" dirty="0"/>
              <a:t>(</a:t>
            </a:r>
            <a:r>
              <a:rPr lang="en-US" dirty="0" err="1"/>
              <a:t>bù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>
                <a:solidFill>
                  <a:srgbClr val="000099"/>
                </a:solidFill>
              </a:rPr>
              <a:t>Le </a:t>
            </a:r>
            <a:r>
              <a:rPr lang="en-US" dirty="0" err="1">
                <a:solidFill>
                  <a:srgbClr val="000099"/>
                </a:solidFill>
              </a:rPr>
              <a:t>verbe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zh-TW" altLang="en-US" b="1" dirty="0">
                <a:solidFill>
                  <a:srgbClr val="000099"/>
                </a:solidFill>
              </a:rPr>
              <a:t>有 </a:t>
            </a:r>
            <a:r>
              <a:rPr lang="en-US" altLang="zh-TW" b="1" dirty="0">
                <a:solidFill>
                  <a:srgbClr val="000099"/>
                </a:solidFill>
              </a:rPr>
              <a:t>(</a:t>
            </a:r>
            <a:r>
              <a:rPr lang="en-US" b="1" dirty="0" err="1">
                <a:solidFill>
                  <a:srgbClr val="000099"/>
                </a:solidFill>
              </a:rPr>
              <a:t>yǒu</a:t>
            </a:r>
            <a:r>
              <a:rPr lang="en-US" b="1" dirty="0">
                <a:solidFill>
                  <a:srgbClr val="000099"/>
                </a:solidFill>
              </a:rPr>
              <a:t>) </a:t>
            </a:r>
            <a:r>
              <a:rPr lang="en-US" dirty="0" err="1">
                <a:solidFill>
                  <a:srgbClr val="000099"/>
                </a:solidFill>
              </a:rPr>
              <a:t>est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une</a:t>
            </a:r>
            <a:r>
              <a:rPr lang="en-US" dirty="0">
                <a:solidFill>
                  <a:srgbClr val="000099"/>
                </a:solidFill>
              </a:rPr>
              <a:t> exception et </a:t>
            </a:r>
            <a:r>
              <a:rPr lang="en-US" dirty="0" err="1">
                <a:solidFill>
                  <a:srgbClr val="000099"/>
                </a:solidFill>
              </a:rPr>
              <a:t>doit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être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utilisé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en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adéquation</a:t>
            </a:r>
            <a:r>
              <a:rPr lang="en-US" dirty="0">
                <a:solidFill>
                  <a:srgbClr val="000099"/>
                </a:solidFill>
              </a:rPr>
              <a:t> avec </a:t>
            </a:r>
            <a:r>
              <a:rPr lang="zh-TW" altLang="en-US" b="1" dirty="0">
                <a:solidFill>
                  <a:srgbClr val="FF0066"/>
                </a:solidFill>
              </a:rPr>
              <a:t>没 </a:t>
            </a:r>
            <a:r>
              <a:rPr lang="en-US" altLang="zh-TW" b="1" dirty="0">
                <a:solidFill>
                  <a:srgbClr val="FF0066"/>
                </a:solidFill>
              </a:rPr>
              <a:t>(</a:t>
            </a:r>
            <a:r>
              <a:rPr lang="en-US" b="1" dirty="0" err="1">
                <a:solidFill>
                  <a:srgbClr val="FF0066"/>
                </a:solidFill>
              </a:rPr>
              <a:t>méi</a:t>
            </a:r>
            <a:r>
              <a:rPr lang="en-US" b="1" dirty="0" smtClean="0">
                <a:solidFill>
                  <a:srgbClr val="FF0066"/>
                </a:solidFill>
              </a:rPr>
              <a:t>).</a:t>
            </a:r>
          </a:p>
          <a:p>
            <a:r>
              <a:rPr lang="en-US" b="1" dirty="0" err="1"/>
              <a:t>Sujet</a:t>
            </a:r>
            <a:r>
              <a:rPr lang="en-US" b="1" dirty="0"/>
              <a:t> </a:t>
            </a:r>
            <a:r>
              <a:rPr lang="en-US" b="1" dirty="0" smtClean="0"/>
              <a:t>+</a:t>
            </a:r>
            <a:r>
              <a:rPr lang="zh-TW" altLang="en-US" b="1" dirty="0">
                <a:solidFill>
                  <a:srgbClr val="FF0066"/>
                </a:solidFill>
              </a:rPr>
              <a:t>没 </a:t>
            </a:r>
            <a:r>
              <a:rPr lang="en-US" altLang="zh-TW" b="1" dirty="0">
                <a:solidFill>
                  <a:srgbClr val="FF0066"/>
                </a:solidFill>
              </a:rPr>
              <a:t>(</a:t>
            </a:r>
            <a:r>
              <a:rPr lang="en-US" b="1" dirty="0" err="1">
                <a:solidFill>
                  <a:srgbClr val="FF0066"/>
                </a:solidFill>
              </a:rPr>
              <a:t>méi</a:t>
            </a:r>
            <a:r>
              <a:rPr lang="en-US" b="1" dirty="0" smtClean="0">
                <a:solidFill>
                  <a:srgbClr val="FF0066"/>
                </a:solidFill>
              </a:rPr>
              <a:t>)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+</a:t>
            </a:r>
            <a:r>
              <a:rPr lang="zh-TW" altLang="en-US" b="1" dirty="0">
                <a:solidFill>
                  <a:srgbClr val="000099"/>
                </a:solidFill>
              </a:rPr>
              <a:t>有 </a:t>
            </a:r>
            <a:r>
              <a:rPr lang="en-US" altLang="zh-TW" b="1" dirty="0">
                <a:solidFill>
                  <a:srgbClr val="000099"/>
                </a:solidFill>
              </a:rPr>
              <a:t>(</a:t>
            </a:r>
            <a:r>
              <a:rPr lang="en-US" b="1" dirty="0" err="1">
                <a:solidFill>
                  <a:srgbClr val="000099"/>
                </a:solidFill>
              </a:rPr>
              <a:t>yǒu</a:t>
            </a:r>
            <a:r>
              <a:rPr lang="en-US" b="1" dirty="0">
                <a:solidFill>
                  <a:srgbClr val="000099"/>
                </a:solidFill>
              </a:rPr>
              <a:t>)</a:t>
            </a:r>
            <a:r>
              <a:rPr lang="zh-TW" altLang="en-US" b="1" dirty="0" smtClean="0"/>
              <a:t> </a:t>
            </a:r>
            <a:r>
              <a:rPr lang="en-US" altLang="zh-TW" b="1" dirty="0"/>
              <a:t>+ </a:t>
            </a:r>
            <a:r>
              <a:rPr lang="en-US" b="1" dirty="0" smtClean="0"/>
              <a:t>Objet</a:t>
            </a:r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fr-FR" altLang="zh-TW" dirty="0" err="1" smtClean="0"/>
              <a:t>example</a:t>
            </a:r>
            <a:r>
              <a:rPr lang="fr-FR" altLang="zh-TW" dirty="0" smtClean="0"/>
              <a:t>:  </a:t>
            </a:r>
            <a:r>
              <a:rPr lang="zh-TW" altLang="en-US" dirty="0" smtClean="0"/>
              <a:t>我</a:t>
            </a:r>
            <a:r>
              <a:rPr lang="zh-TW" altLang="en-US" dirty="0"/>
              <a:t> </a:t>
            </a:r>
            <a:r>
              <a:rPr lang="zh-TW" altLang="en-US" dirty="0" smtClean="0"/>
              <a:t> </a:t>
            </a:r>
            <a:r>
              <a:rPr lang="zh-TW" altLang="en-US" b="1" dirty="0" smtClean="0">
                <a:solidFill>
                  <a:srgbClr val="FF0066"/>
                </a:solidFill>
              </a:rPr>
              <a:t>没</a:t>
            </a:r>
            <a:r>
              <a:rPr lang="zh-TW" altLang="en-US" b="1" dirty="0">
                <a:solidFill>
                  <a:srgbClr val="FF0066"/>
                </a:solidFill>
              </a:rPr>
              <a:t>有</a:t>
            </a:r>
            <a:r>
              <a:rPr lang="zh-TW" altLang="en-US" dirty="0"/>
              <a:t> </a:t>
            </a:r>
            <a:r>
              <a:rPr lang="zh-TW" altLang="en-US" dirty="0" smtClean="0"/>
              <a:t> 电脑</a:t>
            </a:r>
            <a:endParaRPr lang="fr-FR" altLang="zh-TW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Wǒ</a:t>
            </a:r>
            <a:r>
              <a:rPr lang="en-US" dirty="0"/>
              <a:t> 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66"/>
                </a:solidFill>
              </a:rPr>
              <a:t>méiyǒu</a:t>
            </a:r>
            <a:r>
              <a:rPr lang="en-US" dirty="0"/>
              <a:t> </a:t>
            </a:r>
            <a:r>
              <a:rPr lang="en-US" dirty="0" err="1"/>
              <a:t>diànnǎo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            Je  </a:t>
            </a:r>
            <a:r>
              <a:rPr lang="fr-FR" dirty="0" smtClean="0">
                <a:solidFill>
                  <a:srgbClr val="FF0066"/>
                </a:solidFill>
              </a:rPr>
              <a:t>n'ai </a:t>
            </a:r>
            <a:r>
              <a:rPr lang="fr-FR" dirty="0">
                <a:solidFill>
                  <a:srgbClr val="FF0066"/>
                </a:solidFill>
              </a:rPr>
              <a:t>pas </a:t>
            </a:r>
            <a:r>
              <a:rPr lang="fr-FR" dirty="0" smtClean="0">
                <a:solidFill>
                  <a:srgbClr val="FF0066"/>
                </a:solidFill>
              </a:rPr>
              <a:t> </a:t>
            </a:r>
            <a:r>
              <a:rPr lang="fr-FR" dirty="0" smtClean="0"/>
              <a:t>d'ordinateur</a:t>
            </a:r>
            <a:r>
              <a:rPr lang="fr-FR" dirty="0"/>
              <a:t>.</a:t>
            </a:r>
            <a:endParaRPr lang="en-US" dirty="0">
              <a:solidFill>
                <a:srgbClr val="FF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2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3568" y="274638"/>
            <a:ext cx="8250120" cy="778098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fr-FR" sz="2400" dirty="0" smtClean="0"/>
              <a:t> </a:t>
            </a:r>
            <a:r>
              <a:rPr lang="fr-FR" sz="2400" b="1" dirty="0" err="1" smtClean="0"/>
              <a:t>Imperative</a:t>
            </a:r>
            <a:r>
              <a:rPr lang="fr-FR" sz="2400" b="1" dirty="0" smtClean="0"/>
              <a:t> Sentences </a:t>
            </a:r>
            <a:r>
              <a:rPr lang="fr-FR" sz="2400" b="1" dirty="0" err="1" smtClean="0"/>
              <a:t>with</a:t>
            </a:r>
            <a:r>
              <a:rPr lang="fr-FR" sz="2400" b="1" dirty="0" smtClean="0"/>
              <a:t> </a:t>
            </a:r>
            <a:r>
              <a:rPr lang="zh-TW" altLang="en-US" sz="2400" b="1" dirty="0" smtClean="0">
                <a:solidFill>
                  <a:srgbClr val="0000FF"/>
                </a:solidFill>
              </a:rPr>
              <a:t>请</a:t>
            </a:r>
            <a:r>
              <a:rPr lang="en-US" altLang="zh-TW" sz="2400" b="1" dirty="0" err="1" smtClean="0">
                <a:solidFill>
                  <a:srgbClr val="0000FF"/>
                </a:solidFill>
              </a:rPr>
              <a:t>qǐng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/>
              <a:t>= please = </a:t>
            </a:r>
            <a:r>
              <a:rPr lang="en-US" altLang="zh-TW" sz="2400" b="1" dirty="0" err="1"/>
              <a:t>s'il</a:t>
            </a:r>
            <a:r>
              <a:rPr lang="en-US" altLang="zh-TW" sz="2400" b="1" dirty="0"/>
              <a:t> </a:t>
            </a:r>
            <a:r>
              <a:rPr lang="en-US" altLang="zh-TW" sz="2400" b="1" dirty="0" err="1"/>
              <a:t>te</a:t>
            </a:r>
            <a:r>
              <a:rPr lang="en-US" altLang="zh-TW" sz="2400" b="1" dirty="0"/>
              <a:t> </a:t>
            </a:r>
            <a:r>
              <a:rPr lang="en-US" altLang="zh-TW" sz="2400" b="1" dirty="0" err="1"/>
              <a:t>plaît</a:t>
            </a:r>
            <a:endParaRPr lang="en-US" sz="24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55576" y="1268760"/>
            <a:ext cx="8178112" cy="5112568"/>
          </a:xfrm>
        </p:spPr>
        <p:txBody>
          <a:bodyPr>
            <a:normAutofit fontScale="77500" lnSpcReduction="20000"/>
          </a:bodyPr>
          <a:lstStyle/>
          <a:p>
            <a:r>
              <a:rPr lang="fr-FR" altLang="zh-TW" sz="2800" dirty="0" err="1" smtClean="0">
                <a:solidFill>
                  <a:schemeClr val="accent5">
                    <a:lumMod val="50000"/>
                  </a:schemeClr>
                </a:solidFill>
              </a:rPr>
              <a:t>When</a:t>
            </a:r>
            <a:r>
              <a:rPr lang="fr-FR" altLang="zh-TW" sz="2800" dirty="0" smtClean="0">
                <a:solidFill>
                  <a:srgbClr val="0000FF"/>
                </a:solidFill>
              </a:rPr>
              <a:t> </a:t>
            </a:r>
            <a:r>
              <a:rPr lang="zh-TW" altLang="en-US" sz="2800" dirty="0" smtClean="0">
                <a:solidFill>
                  <a:srgbClr val="0000FF"/>
                </a:solidFill>
              </a:rPr>
              <a:t>请</a:t>
            </a:r>
            <a:r>
              <a:rPr lang="en-US" altLang="zh-TW" sz="2800" dirty="0" err="1" smtClean="0">
                <a:solidFill>
                  <a:srgbClr val="0000FF"/>
                </a:solidFill>
              </a:rPr>
              <a:t>qǐng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chemeClr val="accent5">
                    <a:lumMod val="50000"/>
                  </a:schemeClr>
                </a:solidFill>
              </a:rPr>
              <a:t>is used before another verb, an imperative sentence is formed, </a:t>
            </a:r>
            <a:r>
              <a:rPr lang="en-US" altLang="zh-TW" sz="2800" dirty="0" smtClean="0">
                <a:solidFill>
                  <a:srgbClr val="0000FF"/>
                </a:solidFill>
              </a:rPr>
              <a:t>indicating a polite suggestion.</a:t>
            </a:r>
          </a:p>
          <a:p>
            <a:pPr marL="82296" indent="0">
              <a:buNone/>
            </a:pPr>
            <a:endParaRPr lang="fr-FR" altLang="zh-TW" sz="2800" dirty="0" smtClean="0">
              <a:solidFill>
                <a:srgbClr val="FF0066"/>
              </a:solidFill>
            </a:endParaRPr>
          </a:p>
          <a:p>
            <a:pPr marL="82296" indent="0">
              <a:buNone/>
            </a:pPr>
            <a:r>
              <a:rPr lang="fr-FR" altLang="zh-TW" sz="2800" dirty="0" err="1" smtClean="0">
                <a:solidFill>
                  <a:srgbClr val="FF0066"/>
                </a:solidFill>
              </a:rPr>
              <a:t>Please</a:t>
            </a:r>
            <a:r>
              <a:rPr lang="fr-FR" altLang="zh-TW" sz="2800" dirty="0" smtClean="0">
                <a:solidFill>
                  <a:srgbClr val="FF0066"/>
                </a:solidFill>
              </a:rPr>
              <a:t> </a:t>
            </a:r>
            <a:r>
              <a:rPr lang="fr-FR" altLang="zh-TW" sz="2800" dirty="0" err="1" smtClean="0">
                <a:solidFill>
                  <a:srgbClr val="FF0066"/>
                </a:solidFill>
              </a:rPr>
              <a:t>make</a:t>
            </a:r>
            <a:r>
              <a:rPr lang="fr-FR" altLang="zh-TW" sz="2800" dirty="0" smtClean="0">
                <a:solidFill>
                  <a:srgbClr val="FF0066"/>
                </a:solidFill>
              </a:rPr>
              <a:t> a sentence </a:t>
            </a:r>
            <a:r>
              <a:rPr lang="fr-FR" altLang="zh-TW" sz="2800" dirty="0" err="1" smtClean="0">
                <a:solidFill>
                  <a:srgbClr val="FF0066"/>
                </a:solidFill>
              </a:rPr>
              <a:t>using</a:t>
            </a:r>
            <a:r>
              <a:rPr lang="fr-FR" altLang="zh-TW" sz="2800" dirty="0" smtClean="0">
                <a:solidFill>
                  <a:srgbClr val="FF0066"/>
                </a:solidFill>
              </a:rPr>
              <a:t> </a:t>
            </a:r>
            <a:r>
              <a:rPr lang="zh-TW" altLang="en-US" sz="2800" dirty="0" smtClean="0">
                <a:solidFill>
                  <a:srgbClr val="0000FF"/>
                </a:solidFill>
              </a:rPr>
              <a:t>请</a:t>
            </a:r>
            <a:r>
              <a:rPr lang="en-US" altLang="zh-TW" sz="2800" dirty="0" err="1">
                <a:solidFill>
                  <a:srgbClr val="0000FF"/>
                </a:solidFill>
              </a:rPr>
              <a:t>qǐng</a:t>
            </a:r>
            <a:r>
              <a:rPr lang="fr-FR" altLang="zh-TW" sz="2800" dirty="0" smtClean="0">
                <a:solidFill>
                  <a:srgbClr val="FF0066"/>
                </a:solidFill>
              </a:rPr>
              <a:t> ?</a:t>
            </a:r>
            <a:endParaRPr lang="en-US" altLang="zh-TW" sz="2800" dirty="0" smtClean="0">
              <a:solidFill>
                <a:srgbClr val="FF0066"/>
              </a:solidFill>
            </a:endParaRPr>
          </a:p>
          <a:p>
            <a:pPr marL="82296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alibri"/>
                <a:cs typeface="Calibri"/>
              </a:rPr>
              <a:t>❶ </a:t>
            </a:r>
            <a:r>
              <a:rPr lang="en-US" sz="2800" dirty="0" smtClean="0">
                <a:solidFill>
                  <a:srgbClr val="0000FF"/>
                </a:solidFill>
              </a:rPr>
              <a:t>Please </a:t>
            </a:r>
            <a:r>
              <a:rPr lang="en-US" sz="2800" dirty="0">
                <a:solidFill>
                  <a:srgbClr val="002060"/>
                </a:solidFill>
              </a:rPr>
              <a:t>write your </a:t>
            </a:r>
            <a:r>
              <a:rPr lang="en-US" sz="2800" dirty="0" smtClean="0">
                <a:solidFill>
                  <a:srgbClr val="002060"/>
                </a:solidFill>
              </a:rPr>
              <a:t>name.</a:t>
            </a:r>
          </a:p>
          <a:p>
            <a:pPr marL="82296" indent="0">
              <a:buNone/>
            </a:pPr>
            <a:r>
              <a:rPr lang="zh-CN" altLang="en-US" sz="2800" dirty="0" smtClean="0">
                <a:solidFill>
                  <a:srgbClr val="0000FF"/>
                </a:solidFill>
              </a:rPr>
              <a:t>      请   </a:t>
            </a:r>
            <a:r>
              <a:rPr lang="zh-CN" altLang="en-US" sz="2800" dirty="0" smtClean="0">
                <a:solidFill>
                  <a:srgbClr val="002060"/>
                </a:solidFill>
              </a:rPr>
              <a:t>写 你 的 名字</a:t>
            </a:r>
            <a:endParaRPr lang="fr-FR" altLang="zh-CN" sz="2800" dirty="0" smtClean="0">
              <a:solidFill>
                <a:srgbClr val="002060"/>
              </a:solidFill>
            </a:endParaRPr>
          </a:p>
          <a:p>
            <a:pPr marL="82296" indent="0">
              <a:buNone/>
            </a:pPr>
            <a:r>
              <a:rPr lang="pt-BR" sz="2800" dirty="0" smtClean="0">
                <a:solidFill>
                  <a:srgbClr val="0000FF"/>
                </a:solidFill>
              </a:rPr>
              <a:t>     </a:t>
            </a:r>
            <a:r>
              <a:rPr lang="pt-BR" sz="2600" dirty="0" smtClean="0">
                <a:solidFill>
                  <a:srgbClr val="0000FF"/>
                </a:solidFill>
              </a:rPr>
              <a:t>Qǐng </a:t>
            </a:r>
            <a:r>
              <a:rPr lang="pt-BR" sz="2600" dirty="0">
                <a:solidFill>
                  <a:srgbClr val="002060"/>
                </a:solidFill>
              </a:rPr>
              <a:t>xiě </a:t>
            </a:r>
            <a:r>
              <a:rPr lang="pt-BR" sz="2600" dirty="0" smtClean="0">
                <a:solidFill>
                  <a:srgbClr val="002060"/>
                </a:solidFill>
              </a:rPr>
              <a:t> nǐ  de míngzì</a:t>
            </a:r>
          </a:p>
          <a:p>
            <a:pPr marL="82296" indent="0">
              <a:buNone/>
            </a:pPr>
            <a:endParaRPr lang="pt-BR" sz="2800" dirty="0">
              <a:solidFill>
                <a:srgbClr val="0000FF"/>
              </a:solidFill>
            </a:endParaRPr>
          </a:p>
          <a:p>
            <a:pPr marL="82296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alibri"/>
                <a:cs typeface="Calibri"/>
              </a:rPr>
              <a:t>❷ </a:t>
            </a:r>
            <a:r>
              <a:rPr lang="en-US" sz="2800" dirty="0" smtClean="0">
                <a:solidFill>
                  <a:srgbClr val="0000FF"/>
                </a:solidFill>
              </a:rPr>
              <a:t>Please </a:t>
            </a:r>
            <a:r>
              <a:rPr lang="en-US" sz="2800" dirty="0">
                <a:solidFill>
                  <a:srgbClr val="002060"/>
                </a:solidFill>
              </a:rPr>
              <a:t>drink the </a:t>
            </a:r>
            <a:r>
              <a:rPr lang="en-US" sz="2800" dirty="0" smtClean="0">
                <a:solidFill>
                  <a:srgbClr val="002060"/>
                </a:solidFill>
              </a:rPr>
              <a:t>tea</a:t>
            </a:r>
          </a:p>
          <a:p>
            <a:pPr marL="82296" indent="0">
              <a:buNone/>
            </a:pPr>
            <a:r>
              <a:rPr lang="zh-TW" altLang="en-US" sz="2800" dirty="0" smtClean="0">
                <a:solidFill>
                  <a:srgbClr val="0000FF"/>
                </a:solidFill>
              </a:rPr>
              <a:t>      请   </a:t>
            </a:r>
            <a:r>
              <a:rPr lang="zh-TW" altLang="en-US" sz="2800" dirty="0" smtClean="0">
                <a:solidFill>
                  <a:srgbClr val="002060"/>
                </a:solidFill>
              </a:rPr>
              <a:t>喝茶</a:t>
            </a:r>
            <a:endParaRPr lang="fr-FR" altLang="zh-TW" sz="2800" dirty="0" smtClean="0">
              <a:solidFill>
                <a:srgbClr val="002060"/>
              </a:solidFill>
            </a:endParaRPr>
          </a:p>
          <a:p>
            <a:pPr marL="82296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  </a:t>
            </a:r>
            <a:r>
              <a:rPr lang="en-US" sz="2600" dirty="0" err="1" smtClean="0">
                <a:solidFill>
                  <a:srgbClr val="0000FF"/>
                </a:solidFill>
              </a:rPr>
              <a:t>Qǐng</a:t>
            </a:r>
            <a:r>
              <a:rPr lang="en-US" sz="2600" dirty="0" smtClean="0">
                <a:solidFill>
                  <a:srgbClr val="0000FF"/>
                </a:solidFill>
              </a:rPr>
              <a:t> </a:t>
            </a:r>
            <a:r>
              <a:rPr lang="en-US" sz="2600" dirty="0" err="1">
                <a:solidFill>
                  <a:srgbClr val="002060"/>
                </a:solidFill>
              </a:rPr>
              <a:t>hē</a:t>
            </a:r>
            <a:r>
              <a:rPr lang="en-US" sz="2600" dirty="0">
                <a:solidFill>
                  <a:srgbClr val="002060"/>
                </a:solidFill>
              </a:rPr>
              <a:t> </a:t>
            </a:r>
            <a:r>
              <a:rPr lang="en-US" sz="2600" dirty="0" err="1" smtClean="0">
                <a:solidFill>
                  <a:srgbClr val="002060"/>
                </a:solidFill>
              </a:rPr>
              <a:t>chá</a:t>
            </a:r>
            <a:endParaRPr lang="en-US" sz="2600" dirty="0" smtClean="0">
              <a:solidFill>
                <a:srgbClr val="002060"/>
              </a:solidFill>
            </a:endParaRPr>
          </a:p>
          <a:p>
            <a:pPr marL="82296" indent="0">
              <a:buNone/>
            </a:pPr>
            <a:endParaRPr lang="fr-FR" sz="2800" dirty="0">
              <a:solidFill>
                <a:srgbClr val="0000FF"/>
              </a:solidFill>
            </a:endParaRPr>
          </a:p>
          <a:p>
            <a:pPr marL="82296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alibri"/>
                <a:cs typeface="Calibri"/>
              </a:rPr>
              <a:t>❸ </a:t>
            </a:r>
            <a:r>
              <a:rPr lang="en-US" sz="2800" dirty="0" smtClean="0">
                <a:solidFill>
                  <a:srgbClr val="0000FF"/>
                </a:solidFill>
              </a:rPr>
              <a:t>please </a:t>
            </a:r>
            <a:r>
              <a:rPr lang="en-US" sz="2800" dirty="0">
                <a:solidFill>
                  <a:srgbClr val="002060"/>
                </a:solidFill>
              </a:rPr>
              <a:t>have a </a:t>
            </a:r>
            <a:r>
              <a:rPr lang="en-US" sz="2800" dirty="0" smtClean="0">
                <a:solidFill>
                  <a:srgbClr val="002060"/>
                </a:solidFill>
              </a:rPr>
              <a:t>seat</a:t>
            </a:r>
          </a:p>
          <a:p>
            <a:pPr marL="82296" indent="0">
              <a:buNone/>
            </a:pPr>
            <a:r>
              <a:rPr lang="zh-TW" altLang="en-US" sz="2800" dirty="0" smtClean="0">
                <a:solidFill>
                  <a:srgbClr val="0000FF"/>
                </a:solidFill>
              </a:rPr>
              <a:t>      请 </a:t>
            </a:r>
            <a:r>
              <a:rPr lang="zh-TW" altLang="en-US" sz="2800" dirty="0" smtClean="0">
                <a:solidFill>
                  <a:srgbClr val="002060"/>
                </a:solidFill>
              </a:rPr>
              <a:t>坐</a:t>
            </a:r>
            <a:endParaRPr lang="fr-FR" altLang="zh-TW" sz="2800" dirty="0" smtClean="0">
              <a:solidFill>
                <a:srgbClr val="002060"/>
              </a:solidFill>
            </a:endParaRPr>
          </a:p>
          <a:p>
            <a:pPr marL="82296" indent="0"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  </a:t>
            </a:r>
            <a:r>
              <a:rPr lang="en-US" sz="2600" dirty="0" err="1" smtClean="0">
                <a:solidFill>
                  <a:srgbClr val="0000FF"/>
                </a:solidFill>
              </a:rPr>
              <a:t>Qǐng</a:t>
            </a:r>
            <a:r>
              <a:rPr lang="en-US" sz="2600" dirty="0" smtClean="0">
                <a:solidFill>
                  <a:srgbClr val="0000FF"/>
                </a:solidFill>
              </a:rPr>
              <a:t> </a:t>
            </a:r>
            <a:r>
              <a:rPr lang="en-US" sz="2600" dirty="0" err="1">
                <a:solidFill>
                  <a:srgbClr val="002060"/>
                </a:solidFill>
              </a:rPr>
              <a:t>zuò</a:t>
            </a:r>
            <a:endParaRPr lang="en-US" sz="26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OLSON@SKEMA_Raleigh_2021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0448A-E7BF-4B06-8D43-D4CC5293E0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9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6360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fr-FR" altLang="zh-TW" b="1" dirty="0" smtClean="0">
                <a:solidFill>
                  <a:srgbClr val="002060"/>
                </a:solidFill>
              </a:rPr>
              <a:t/>
            </a:r>
            <a:br>
              <a:rPr lang="fr-FR" altLang="zh-TW" b="1" dirty="0" smtClean="0">
                <a:solidFill>
                  <a:srgbClr val="002060"/>
                </a:solidFill>
              </a:rPr>
            </a:br>
            <a:r>
              <a:rPr lang="fr-FR" altLang="zh-TW" sz="2700" b="1" dirty="0" err="1" smtClean="0">
                <a:solidFill>
                  <a:srgbClr val="002060"/>
                </a:solidFill>
              </a:rPr>
              <a:t>Grammar</a:t>
            </a:r>
            <a:r>
              <a:rPr lang="zh-TW" altLang="en-US" sz="2700" b="1" dirty="0" smtClean="0"/>
              <a:t>： </a:t>
            </a:r>
            <a:r>
              <a:rPr lang="fr-FR" altLang="zh-TW" sz="2700" b="1" dirty="0" smtClean="0"/>
              <a:t/>
            </a:r>
            <a:br>
              <a:rPr lang="fr-FR" altLang="zh-TW" sz="2700" b="1" dirty="0" smtClean="0"/>
            </a:br>
            <a:r>
              <a:rPr lang="en-US" sz="2700" b="1" dirty="0" smtClean="0">
                <a:solidFill>
                  <a:srgbClr val="0000FF"/>
                </a:solidFill>
              </a:rPr>
              <a:t>Subject </a:t>
            </a:r>
            <a:r>
              <a:rPr lang="en-US" sz="2700" b="1" dirty="0">
                <a:solidFill>
                  <a:srgbClr val="0000FF"/>
                </a:solidFill>
              </a:rPr>
              <a:t>+ </a:t>
            </a:r>
            <a:r>
              <a:rPr lang="zh-TW" altLang="en-US" sz="2700" b="1" dirty="0" smtClean="0">
                <a:solidFill>
                  <a:srgbClr val="0000FF"/>
                </a:solidFill>
              </a:rPr>
              <a:t>能</a:t>
            </a:r>
            <a:r>
              <a:rPr lang="en-US" altLang="zh-CN" sz="2700" dirty="0" err="1">
                <a:solidFill>
                  <a:srgbClr val="FF0066"/>
                </a:solidFill>
              </a:rPr>
              <a:t>n</a:t>
            </a:r>
            <a:r>
              <a:rPr lang="en-US" sz="2700" dirty="0" err="1">
                <a:solidFill>
                  <a:srgbClr val="FF0066"/>
                </a:solidFill>
              </a:rPr>
              <a:t>éng</a:t>
            </a:r>
            <a:r>
              <a:rPr lang="zh-TW" altLang="en-US" sz="27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700" b="1" dirty="0">
                <a:solidFill>
                  <a:srgbClr val="0000FF"/>
                </a:solidFill>
              </a:rPr>
              <a:t>+ </a:t>
            </a:r>
            <a:r>
              <a:rPr lang="en-US" sz="2700" b="1" dirty="0">
                <a:solidFill>
                  <a:srgbClr val="0000FF"/>
                </a:solidFill>
              </a:rPr>
              <a:t>Verb...</a:t>
            </a:r>
            <a:r>
              <a:rPr lang="zh-TW" altLang="en-US" sz="2700" b="1" dirty="0" smtClean="0">
                <a:solidFill>
                  <a:srgbClr val="0000FF"/>
                </a:solidFill>
              </a:rPr>
              <a:t>吗</a:t>
            </a:r>
            <a:r>
              <a:rPr lang="en-US" altLang="zh-TW" sz="2700" dirty="0">
                <a:solidFill>
                  <a:srgbClr val="FF0066"/>
                </a:solidFill>
              </a:rPr>
              <a:t>ma</a:t>
            </a:r>
            <a:r>
              <a:rPr lang="en-US" altLang="zh-TW" sz="2700" b="1" dirty="0">
                <a:solidFill>
                  <a:srgbClr val="0000FF"/>
                </a:solidFill>
              </a:rPr>
              <a:t> </a:t>
            </a:r>
            <a:r>
              <a:rPr lang="zh-TW" altLang="en-US" sz="2700" b="1" dirty="0" smtClean="0">
                <a:solidFill>
                  <a:srgbClr val="0000FF"/>
                </a:solidFill>
              </a:rPr>
              <a:t>？</a:t>
            </a:r>
            <a:r>
              <a:rPr lang="en-US" altLang="zh-TW" sz="2700" b="1" dirty="0">
                <a:solidFill>
                  <a:srgbClr val="0000FF"/>
                </a:solidFill>
              </a:rPr>
              <a:t>(</a:t>
            </a:r>
            <a:r>
              <a:rPr lang="en-US" sz="2700" b="1" dirty="0">
                <a:solidFill>
                  <a:srgbClr val="0000FF"/>
                </a:solidFill>
              </a:rPr>
              <a:t>to be allowed to)</a:t>
            </a:r>
            <a:endParaRPr lang="en-US" sz="2700" dirty="0">
              <a:solidFill>
                <a:srgbClr val="0000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1B2-84F5-442A-9CA5-461A5D669E08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/>
          <a:lstStyle/>
          <a:p>
            <a:r>
              <a:rPr lang="en-US" sz="2800" dirty="0"/>
              <a:t>The interrogative sentence construction </a:t>
            </a:r>
            <a:endParaRPr lang="en-US" sz="2800" dirty="0" smtClean="0"/>
          </a:p>
          <a:p>
            <a:pPr marL="0" indent="0">
              <a:buNone/>
            </a:pPr>
            <a:r>
              <a:rPr lang="en-US" altLang="zh-TW" sz="2800" dirty="0"/>
              <a:t> </a:t>
            </a:r>
            <a:r>
              <a:rPr lang="en-US" altLang="zh-TW" sz="2800" dirty="0" smtClean="0"/>
              <a:t>  </a:t>
            </a:r>
            <a:r>
              <a:rPr lang="zh-TW" altLang="en-US" sz="2800" b="1" dirty="0" smtClean="0">
                <a:solidFill>
                  <a:srgbClr val="0000FF"/>
                </a:solidFill>
              </a:rPr>
              <a:t>能</a:t>
            </a:r>
            <a:r>
              <a:rPr lang="en-US" altLang="zh-CN" sz="2800" dirty="0" err="1">
                <a:solidFill>
                  <a:srgbClr val="FF0066"/>
                </a:solidFill>
              </a:rPr>
              <a:t>n</a:t>
            </a:r>
            <a:r>
              <a:rPr lang="en-US" sz="2800" dirty="0" err="1">
                <a:solidFill>
                  <a:srgbClr val="FF0066"/>
                </a:solidFill>
              </a:rPr>
              <a:t>éng</a:t>
            </a:r>
            <a:r>
              <a:rPr lang="en-US" altLang="zh-TW" sz="2800" dirty="0" smtClean="0"/>
              <a:t>...</a:t>
            </a:r>
            <a:r>
              <a:rPr lang="zh-TW" altLang="en-US" sz="2800" b="1" dirty="0" smtClean="0">
                <a:solidFill>
                  <a:srgbClr val="0000FF"/>
                </a:solidFill>
              </a:rPr>
              <a:t>吗</a:t>
            </a:r>
            <a:r>
              <a:rPr lang="en-US" altLang="zh-TW" sz="2800" dirty="0">
                <a:solidFill>
                  <a:srgbClr val="FF0066"/>
                </a:solidFill>
              </a:rPr>
              <a:t>ma </a:t>
            </a:r>
            <a:r>
              <a:rPr lang="zh-TW" altLang="en-US" sz="2800" dirty="0" smtClean="0"/>
              <a:t>？</a:t>
            </a:r>
            <a:r>
              <a:rPr lang="en-US" altLang="zh-TW" sz="2800" dirty="0" smtClean="0"/>
              <a:t> </a:t>
            </a:r>
            <a:r>
              <a:rPr lang="en-US" sz="2800" dirty="0"/>
              <a:t>is often used to indicate a request </a:t>
            </a:r>
            <a:r>
              <a:rPr lang="en-US" sz="2800" dirty="0" smtClean="0"/>
              <a:t>   or </a:t>
            </a:r>
            <a:r>
              <a:rPr lang="en-US" sz="2800" dirty="0"/>
              <a:t>hope for permission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smtClean="0"/>
              <a:t>Ex: 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我  </a:t>
            </a:r>
            <a:r>
              <a:rPr lang="zh-CN" altLang="en-US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能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坐  这儿 </a:t>
            </a:r>
            <a:r>
              <a:rPr lang="zh-CN" altLang="en-US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吗</a:t>
            </a:r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  <a:endParaRPr lang="fr-FR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Wǒ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néng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zuò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zhèr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 (Can I sit here?)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26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GB" altLang="zh-TW" b="1" dirty="0"/>
              <a:t>Review: </a:t>
            </a:r>
            <a:r>
              <a:rPr lang="zh-TW" altLang="en-US" b="1" dirty="0">
                <a:solidFill>
                  <a:srgbClr val="FF0066"/>
                </a:solidFill>
              </a:rPr>
              <a:t>会 </a:t>
            </a:r>
            <a:r>
              <a:rPr lang="en-US" altLang="zh-TW" b="1" dirty="0">
                <a:solidFill>
                  <a:srgbClr val="FF0066"/>
                </a:solidFill>
              </a:rPr>
              <a:t>(</a:t>
            </a:r>
            <a:r>
              <a:rPr lang="en-US" b="1" dirty="0" err="1">
                <a:solidFill>
                  <a:srgbClr val="FF0066"/>
                </a:solidFill>
              </a:rPr>
              <a:t>huì</a:t>
            </a:r>
            <a:r>
              <a:rPr lang="en-US" b="1" dirty="0">
                <a:solidFill>
                  <a:srgbClr val="FF0066"/>
                </a:solidFill>
              </a:rPr>
              <a:t>) </a:t>
            </a:r>
            <a:r>
              <a:rPr lang="en-US" b="1" dirty="0"/>
              <a:t>vs. </a:t>
            </a:r>
            <a:r>
              <a:rPr lang="en-US" b="1" dirty="0">
                <a:solidFill>
                  <a:srgbClr val="0000FF"/>
                </a:solidFill>
              </a:rPr>
              <a:t>能 (</a:t>
            </a:r>
            <a:r>
              <a:rPr lang="en-US" b="1" dirty="0" err="1">
                <a:solidFill>
                  <a:srgbClr val="0000FF"/>
                </a:solidFill>
              </a:rPr>
              <a:t>néng</a:t>
            </a:r>
            <a:r>
              <a:rPr lang="en-US" b="1" dirty="0">
                <a:solidFill>
                  <a:srgbClr val="0000FF"/>
                </a:solidFill>
              </a:rPr>
              <a:t>)</a:t>
            </a:r>
            <a:endParaRPr lang="fr-FR" b="1" dirty="0">
              <a:solidFill>
                <a:srgbClr val="0000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1B2-84F5-442A-9CA5-461A5D669E08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/>
              <a:t>1. </a:t>
            </a:r>
            <a:r>
              <a:rPr lang="zh-TW" altLang="en-US" b="1" dirty="0">
                <a:solidFill>
                  <a:srgbClr val="FF0000"/>
                </a:solidFill>
              </a:rPr>
              <a:t>会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huì</a:t>
            </a:r>
            <a:r>
              <a:rPr lang="en-US" b="1" dirty="0">
                <a:solidFill>
                  <a:srgbClr val="FF0000"/>
                </a:solidFill>
              </a:rPr>
              <a:t>) = </a:t>
            </a:r>
            <a:r>
              <a:rPr lang="en-US" dirty="0"/>
              <a:t>can be, to be, "</a:t>
            </a:r>
            <a:r>
              <a:rPr lang="en-US" dirty="0">
                <a:solidFill>
                  <a:srgbClr val="FF0066"/>
                </a:solidFill>
              </a:rPr>
              <a:t>know how to</a:t>
            </a:r>
            <a:r>
              <a:rPr lang="en-US" dirty="0"/>
              <a:t>“</a:t>
            </a:r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fr-FR" dirty="0"/>
              <a:t>verbe modal de probabilité, savoir faire</a:t>
            </a:r>
          </a:p>
          <a:p>
            <a:pPr marL="514350" indent="-514350">
              <a:buNone/>
            </a:pPr>
            <a:r>
              <a:rPr lang="en-US" dirty="0"/>
              <a:t>	ex: </a:t>
            </a:r>
            <a:r>
              <a:rPr lang="en-US" dirty="0" err="1"/>
              <a:t>Wǒ</a:t>
            </a:r>
            <a:r>
              <a:rPr lang="en-US" dirty="0"/>
              <a:t> </a:t>
            </a:r>
            <a:r>
              <a:rPr lang="en-US" dirty="0" err="1"/>
              <a:t>huì</a:t>
            </a:r>
            <a:r>
              <a:rPr lang="en-US" dirty="0"/>
              <a:t> </a:t>
            </a:r>
            <a:r>
              <a:rPr lang="en-US" dirty="0" err="1"/>
              <a:t>shuō</a:t>
            </a:r>
            <a:r>
              <a:rPr lang="en-US" dirty="0"/>
              <a:t> </a:t>
            </a:r>
            <a:r>
              <a:rPr lang="en-US" dirty="0" err="1"/>
              <a:t>hànyǔ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2. </a:t>
            </a:r>
            <a:r>
              <a:rPr lang="en-US" b="1" dirty="0">
                <a:solidFill>
                  <a:srgbClr val="0000FF"/>
                </a:solidFill>
              </a:rPr>
              <a:t>能 (</a:t>
            </a:r>
            <a:r>
              <a:rPr lang="en-US" b="1" dirty="0" err="1">
                <a:solidFill>
                  <a:srgbClr val="0000FF"/>
                </a:solidFill>
              </a:rPr>
              <a:t>néng</a:t>
            </a:r>
            <a:r>
              <a:rPr lang="en-US" b="1" dirty="0">
                <a:solidFill>
                  <a:srgbClr val="0000FF"/>
                </a:solidFill>
              </a:rPr>
              <a:t>)= </a:t>
            </a:r>
            <a:r>
              <a:rPr lang="en-US" dirty="0"/>
              <a:t>can, may, "</a:t>
            </a:r>
            <a:r>
              <a:rPr lang="en-US" dirty="0">
                <a:solidFill>
                  <a:srgbClr val="0000FF"/>
                </a:solidFill>
              </a:rPr>
              <a:t>to be able to</a:t>
            </a:r>
            <a:r>
              <a:rPr lang="en-US" dirty="0"/>
              <a:t>”</a:t>
            </a:r>
          </a:p>
          <a:p>
            <a:pPr>
              <a:buNone/>
            </a:pPr>
            <a:r>
              <a:rPr lang="en-US" dirty="0"/>
              <a:t>	  ex. </a:t>
            </a:r>
            <a:r>
              <a:rPr lang="en-US" dirty="0" err="1"/>
              <a:t>Wǒ</a:t>
            </a:r>
            <a:r>
              <a:rPr lang="en-US" dirty="0"/>
              <a:t> </a:t>
            </a:r>
            <a:r>
              <a:rPr lang="en-US" dirty="0" err="1"/>
              <a:t>néng</a:t>
            </a:r>
            <a:r>
              <a:rPr lang="en-US" dirty="0"/>
              <a:t> </a:t>
            </a:r>
            <a:r>
              <a:rPr lang="en-US" dirty="0" err="1"/>
              <a:t>zuò</a:t>
            </a:r>
            <a:r>
              <a:rPr lang="en-US" dirty="0"/>
              <a:t> </a:t>
            </a:r>
            <a:r>
              <a:rPr lang="en-US" dirty="0" err="1"/>
              <a:t>zhèr</a:t>
            </a:r>
            <a:r>
              <a:rPr lang="en-US" dirty="0"/>
              <a:t> ma?</a:t>
            </a:r>
          </a:p>
          <a:p>
            <a:pPr>
              <a:buFontTx/>
              <a:buChar char="-"/>
            </a:pPr>
            <a:r>
              <a:rPr lang="en-US" dirty="0"/>
              <a:t>Both </a:t>
            </a:r>
            <a:r>
              <a:rPr lang="zh-TW" altLang="en-US" b="1" dirty="0">
                <a:solidFill>
                  <a:srgbClr val="FF0066"/>
                </a:solidFill>
              </a:rPr>
              <a:t>会</a:t>
            </a:r>
            <a:r>
              <a:rPr lang="en-US" b="1" i="1" dirty="0" err="1">
                <a:solidFill>
                  <a:srgbClr val="FF0066"/>
                </a:solidFill>
              </a:rPr>
              <a:t>huì</a:t>
            </a:r>
            <a:r>
              <a:rPr lang="zh-TW" altLang="en-US" b="1" dirty="0">
                <a:solidFill>
                  <a:srgbClr val="FF0066"/>
                </a:solidFill>
              </a:rPr>
              <a:t> </a:t>
            </a:r>
            <a:r>
              <a:rPr lang="en-US" dirty="0"/>
              <a:t>and </a:t>
            </a:r>
            <a:r>
              <a:rPr lang="zh-TW" altLang="en-US" b="1" dirty="0">
                <a:solidFill>
                  <a:srgbClr val="0000FF"/>
                </a:solidFill>
              </a:rPr>
              <a:t>能</a:t>
            </a:r>
            <a:r>
              <a:rPr lang="en-US" b="1" i="1" dirty="0" err="1">
                <a:solidFill>
                  <a:srgbClr val="0000FF"/>
                </a:solidFill>
              </a:rPr>
              <a:t>néng</a:t>
            </a:r>
            <a:r>
              <a:rPr lang="zh-TW" altLang="en-US" b="1" dirty="0">
                <a:solidFill>
                  <a:srgbClr val="0000FF"/>
                </a:solidFill>
              </a:rPr>
              <a:t> </a:t>
            </a:r>
            <a:r>
              <a:rPr lang="en-GB" altLang="zh-TW" dirty="0"/>
              <a:t>=</a:t>
            </a:r>
            <a:r>
              <a:rPr lang="en-US" dirty="0"/>
              <a:t>can be used to express ability in something. </a:t>
            </a:r>
            <a:endParaRPr lang="fr-FR" dirty="0"/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Additional info.</a:t>
            </a:r>
          </a:p>
          <a:p>
            <a:r>
              <a:rPr lang="zh-TW" altLang="en-US" b="1" dirty="0">
                <a:solidFill>
                  <a:srgbClr val="0000FF"/>
                </a:solidFill>
              </a:rPr>
              <a:t>能</a:t>
            </a:r>
            <a:r>
              <a:rPr lang="en-US" b="1" i="1" dirty="0" err="1">
                <a:solidFill>
                  <a:srgbClr val="0000FF"/>
                </a:solidFill>
              </a:rPr>
              <a:t>néng</a:t>
            </a:r>
            <a:r>
              <a:rPr lang="zh-TW" altLang="en-US" b="1" dirty="0">
                <a:solidFill>
                  <a:srgbClr val="0000FF"/>
                </a:solidFill>
              </a:rPr>
              <a:t> </a:t>
            </a:r>
            <a:r>
              <a:rPr lang="en-GB" altLang="zh-TW" dirty="0"/>
              <a:t>and </a:t>
            </a:r>
            <a:r>
              <a:rPr lang="en-US" b="1" dirty="0" err="1">
                <a:solidFill>
                  <a:srgbClr val="006600"/>
                </a:solidFill>
              </a:rPr>
              <a:t>可以</a:t>
            </a:r>
            <a:r>
              <a:rPr lang="en-US" b="1" dirty="0">
                <a:solidFill>
                  <a:srgbClr val="006600"/>
                </a:solidFill>
              </a:rPr>
              <a:t> (</a:t>
            </a:r>
            <a:r>
              <a:rPr lang="en-US" b="1" dirty="0" err="1">
                <a:solidFill>
                  <a:srgbClr val="006600"/>
                </a:solidFill>
              </a:rPr>
              <a:t>kěyǐ</a:t>
            </a:r>
            <a:r>
              <a:rPr lang="en-US" b="1" dirty="0">
                <a:solidFill>
                  <a:srgbClr val="006600"/>
                </a:solidFill>
              </a:rPr>
              <a:t>) </a:t>
            </a:r>
            <a:r>
              <a:rPr lang="en-US" dirty="0"/>
              <a:t>means "</a:t>
            </a:r>
            <a:r>
              <a:rPr lang="en-US" dirty="0">
                <a:solidFill>
                  <a:srgbClr val="0000FF"/>
                </a:solidFill>
              </a:rPr>
              <a:t>may" or "to be allowed </a:t>
            </a:r>
            <a:r>
              <a:rPr lang="en-US" dirty="0"/>
              <a:t>to“ </a:t>
            </a:r>
            <a:r>
              <a:rPr lang="en-US" dirty="0">
                <a:solidFill>
                  <a:srgbClr val="006600"/>
                </a:solidFill>
              </a:rPr>
              <a:t>asking for permission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FF0066"/>
                </a:solidFill>
              </a:rPr>
              <a:t>会 </a:t>
            </a:r>
            <a:r>
              <a:rPr lang="en-US" altLang="zh-TW" b="1" dirty="0">
                <a:solidFill>
                  <a:srgbClr val="FF0066"/>
                </a:solidFill>
              </a:rPr>
              <a:t>(</a:t>
            </a:r>
            <a:r>
              <a:rPr lang="en-US" b="1" dirty="0" err="1">
                <a:solidFill>
                  <a:srgbClr val="FF0066"/>
                </a:solidFill>
              </a:rPr>
              <a:t>huì</a:t>
            </a:r>
            <a:r>
              <a:rPr lang="en-US" b="1" dirty="0">
                <a:solidFill>
                  <a:srgbClr val="FF0066"/>
                </a:solidFill>
              </a:rPr>
              <a:t>) </a:t>
            </a:r>
            <a:r>
              <a:rPr lang="en-US" b="1" dirty="0"/>
              <a:t>vs. </a:t>
            </a:r>
            <a:r>
              <a:rPr lang="en-US" b="1" dirty="0">
                <a:solidFill>
                  <a:srgbClr val="0000FF"/>
                </a:solidFill>
              </a:rPr>
              <a:t>能 (</a:t>
            </a:r>
            <a:r>
              <a:rPr lang="en-US" b="1" dirty="0" err="1">
                <a:solidFill>
                  <a:srgbClr val="0000FF"/>
                </a:solidFill>
              </a:rPr>
              <a:t>néng</a:t>
            </a:r>
            <a:r>
              <a:rPr lang="en-US" b="1" dirty="0" smtClean="0">
                <a:solidFill>
                  <a:srgbClr val="0000FF"/>
                </a:solidFill>
              </a:rPr>
              <a:t>)               </a:t>
            </a:r>
            <a:r>
              <a:rPr lang="en-US" sz="2200" b="1" dirty="0" err="1" smtClean="0">
                <a:solidFill>
                  <a:srgbClr val="0000FF"/>
                </a:solidFill>
              </a:rPr>
              <a:t>en</a:t>
            </a:r>
            <a:r>
              <a:rPr lang="en-US" sz="2200" b="1" dirty="0" smtClean="0">
                <a:solidFill>
                  <a:srgbClr val="0000FF"/>
                </a:solidFill>
              </a:rPr>
              <a:t> </a:t>
            </a:r>
            <a:r>
              <a:rPr lang="en-US" sz="2200" b="1" dirty="0" err="1" smtClean="0">
                <a:solidFill>
                  <a:srgbClr val="0000FF"/>
                </a:solidFill>
              </a:rPr>
              <a:t>français</a:t>
            </a:r>
            <a:endParaRPr lang="fr-FR" sz="2200" b="1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1B2-84F5-442A-9CA5-461A5D669E08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196752"/>
            <a:ext cx="8856984" cy="5661248"/>
          </a:xfrm>
        </p:spPr>
        <p:txBody>
          <a:bodyPr>
            <a:normAutofit/>
          </a:bodyPr>
          <a:lstStyle/>
          <a:p>
            <a:r>
              <a:rPr lang="en-US" b="1" dirty="0"/>
              <a:t>Signification de base</a:t>
            </a:r>
          </a:p>
          <a:p>
            <a:r>
              <a:rPr lang="en-US" dirty="0"/>
              <a:t>Les </a:t>
            </a:r>
            <a:r>
              <a:rPr lang="en-US" dirty="0" err="1"/>
              <a:t>mots</a:t>
            </a:r>
            <a:r>
              <a:rPr lang="en-US" dirty="0"/>
              <a:t> </a:t>
            </a:r>
            <a:r>
              <a:rPr lang="zh-TW" altLang="en-US" dirty="0">
                <a:solidFill>
                  <a:srgbClr val="FF0066"/>
                </a:solidFill>
              </a:rPr>
              <a:t>会 </a:t>
            </a:r>
            <a:r>
              <a:rPr lang="en-US" altLang="zh-TW" dirty="0">
                <a:solidFill>
                  <a:srgbClr val="FF0066"/>
                </a:solidFill>
              </a:rPr>
              <a:t>(</a:t>
            </a:r>
            <a:r>
              <a:rPr lang="en-US" dirty="0" err="1">
                <a:solidFill>
                  <a:srgbClr val="FF0066"/>
                </a:solidFill>
              </a:rPr>
              <a:t>huì</a:t>
            </a:r>
            <a:r>
              <a:rPr lang="en-US" dirty="0">
                <a:solidFill>
                  <a:srgbClr val="FF0066"/>
                </a:solidFill>
              </a:rPr>
              <a:t>), </a:t>
            </a:r>
            <a:r>
              <a:rPr lang="zh-TW" altLang="en-US" dirty="0">
                <a:solidFill>
                  <a:srgbClr val="0000FF"/>
                </a:solidFill>
              </a:rPr>
              <a:t>能 </a:t>
            </a:r>
            <a:r>
              <a:rPr lang="en-US" altLang="zh-TW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néng</a:t>
            </a:r>
            <a:r>
              <a:rPr lang="en-US" dirty="0">
                <a:solidFill>
                  <a:srgbClr val="0000FF"/>
                </a:solidFill>
              </a:rPr>
              <a:t>), </a:t>
            </a:r>
            <a:r>
              <a:rPr lang="en-US" dirty="0"/>
              <a:t>et </a:t>
            </a:r>
            <a:r>
              <a:rPr lang="zh-TW" altLang="en-US" b="1" dirty="0">
                <a:solidFill>
                  <a:srgbClr val="006600"/>
                </a:solidFill>
              </a:rPr>
              <a:t>可以 </a:t>
            </a:r>
            <a:r>
              <a:rPr lang="en-US" altLang="zh-TW" b="1" dirty="0">
                <a:solidFill>
                  <a:srgbClr val="006600"/>
                </a:solidFill>
              </a:rPr>
              <a:t>(</a:t>
            </a:r>
            <a:r>
              <a:rPr lang="en-US" b="1" dirty="0" err="1">
                <a:solidFill>
                  <a:srgbClr val="006600"/>
                </a:solidFill>
              </a:rPr>
              <a:t>kěyǐ</a:t>
            </a:r>
            <a:r>
              <a:rPr lang="en-US" b="1" dirty="0">
                <a:solidFill>
                  <a:srgbClr val="006600"/>
                </a:solidFill>
              </a:rPr>
              <a:t>) </a:t>
            </a:r>
            <a:r>
              <a:rPr lang="en-US" dirty="0" err="1"/>
              <a:t>peuvent</a:t>
            </a:r>
            <a:r>
              <a:rPr lang="en-US" dirty="0"/>
              <a:t> se </a:t>
            </a:r>
            <a:r>
              <a:rPr lang="en-US" dirty="0" err="1"/>
              <a:t>distinguer</a:t>
            </a:r>
            <a:r>
              <a:rPr lang="en-US" dirty="0"/>
              <a:t> par </a:t>
            </a:r>
            <a:r>
              <a:rPr lang="en-US" dirty="0" err="1"/>
              <a:t>leur</a:t>
            </a:r>
            <a:r>
              <a:rPr lang="en-US" dirty="0"/>
              <a:t> </a:t>
            </a:r>
            <a:r>
              <a:rPr lang="en-US" dirty="0" err="1"/>
              <a:t>sens</a:t>
            </a:r>
            <a:r>
              <a:rPr lang="en-US" dirty="0"/>
              <a:t> de base, plus </a:t>
            </a:r>
            <a:r>
              <a:rPr lang="en-US" dirty="0" err="1"/>
              <a:t>profond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simplement</a:t>
            </a:r>
            <a:r>
              <a:rPr lang="en-US" dirty="0"/>
              <a:t> "</a:t>
            </a:r>
            <a:r>
              <a:rPr lang="en-US" dirty="0" err="1"/>
              <a:t>pouvoir</a:t>
            </a:r>
            <a:r>
              <a:rPr lang="en-US" dirty="0"/>
              <a:t>" :</a:t>
            </a:r>
          </a:p>
          <a:p>
            <a:pPr marL="0" indent="0">
              <a:buNone/>
            </a:pPr>
            <a:r>
              <a:rPr lang="fr-FR" altLang="zh-TW" b="1" dirty="0" smtClean="0">
                <a:solidFill>
                  <a:srgbClr val="FF0066"/>
                </a:solidFill>
              </a:rPr>
              <a:t>1. </a:t>
            </a:r>
            <a:r>
              <a:rPr lang="zh-TW" altLang="en-US" b="1" dirty="0" smtClean="0">
                <a:solidFill>
                  <a:srgbClr val="FF0066"/>
                </a:solidFill>
              </a:rPr>
              <a:t>会 </a:t>
            </a:r>
            <a:r>
              <a:rPr lang="en-US" altLang="zh-TW" b="1" dirty="0">
                <a:solidFill>
                  <a:srgbClr val="FF0066"/>
                </a:solidFill>
              </a:rPr>
              <a:t>(</a:t>
            </a:r>
            <a:r>
              <a:rPr lang="en-US" b="1" dirty="0" err="1">
                <a:solidFill>
                  <a:srgbClr val="FF0066"/>
                </a:solidFill>
              </a:rPr>
              <a:t>huì</a:t>
            </a:r>
            <a:r>
              <a:rPr lang="en-US" b="1" dirty="0">
                <a:solidFill>
                  <a:srgbClr val="FF0066"/>
                </a:solidFill>
              </a:rPr>
              <a:t>) </a:t>
            </a:r>
            <a:r>
              <a:rPr lang="en-US" b="1" dirty="0" err="1"/>
              <a:t>peut</a:t>
            </a:r>
            <a:r>
              <a:rPr lang="en-US" b="1" dirty="0"/>
              <a:t> signifier</a:t>
            </a:r>
            <a:r>
              <a:rPr lang="en-US" dirty="0"/>
              <a:t> </a:t>
            </a:r>
            <a:r>
              <a:rPr lang="en-US" dirty="0">
                <a:solidFill>
                  <a:srgbClr val="FF0066"/>
                </a:solidFill>
              </a:rPr>
              <a:t>"savoir comment</a:t>
            </a:r>
            <a:r>
              <a:rPr lang="en-US" dirty="0"/>
              <a:t>" et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s'utiliser</a:t>
            </a:r>
            <a:r>
              <a:rPr lang="en-US" dirty="0"/>
              <a:t> pour </a:t>
            </a:r>
            <a:r>
              <a:rPr lang="en-US" dirty="0" err="1"/>
              <a:t>exprimer</a:t>
            </a:r>
            <a:r>
              <a:rPr lang="en-US" dirty="0"/>
              <a:t> </a:t>
            </a:r>
            <a:r>
              <a:rPr lang="en-US" dirty="0" err="1"/>
              <a:t>quelque</a:t>
            </a:r>
            <a:r>
              <a:rPr lang="en-US" dirty="0"/>
              <a:t> chose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>
                <a:solidFill>
                  <a:srgbClr val="FF0066"/>
                </a:solidFill>
              </a:rPr>
              <a:t>vous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i="1" dirty="0" err="1">
                <a:solidFill>
                  <a:srgbClr val="FF0066"/>
                </a:solidFill>
              </a:rPr>
              <a:t>pouvez</a:t>
            </a:r>
            <a:r>
              <a:rPr lang="en-US" i="1" dirty="0">
                <a:solidFill>
                  <a:srgbClr val="FF0066"/>
                </a:solidFill>
              </a:rPr>
              <a:t> faire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 err="1">
                <a:solidFill>
                  <a:srgbClr val="FF0066"/>
                </a:solidFill>
              </a:rPr>
              <a:t>parce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 err="1">
                <a:solidFill>
                  <a:srgbClr val="FF0066"/>
                </a:solidFill>
              </a:rPr>
              <a:t>que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 err="1">
                <a:solidFill>
                  <a:srgbClr val="FF0066"/>
                </a:solidFill>
              </a:rPr>
              <a:t>vous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 err="1">
                <a:solidFill>
                  <a:srgbClr val="FF0066"/>
                </a:solidFill>
              </a:rPr>
              <a:t>avez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 err="1">
                <a:solidFill>
                  <a:srgbClr val="FF0066"/>
                </a:solidFill>
              </a:rPr>
              <a:t>appris</a:t>
            </a:r>
            <a:r>
              <a:rPr lang="en-US" dirty="0">
                <a:solidFill>
                  <a:srgbClr val="FF0066"/>
                </a:solidFill>
              </a:rPr>
              <a:t> à faire.</a:t>
            </a:r>
          </a:p>
          <a:p>
            <a:pPr marL="0" indent="0">
              <a:buNone/>
            </a:pPr>
            <a:r>
              <a:rPr lang="fr-FR" altLang="zh-TW" b="1" dirty="0" smtClean="0">
                <a:solidFill>
                  <a:srgbClr val="0000FF"/>
                </a:solidFill>
              </a:rPr>
              <a:t>2. </a:t>
            </a:r>
            <a:r>
              <a:rPr lang="zh-TW" altLang="en-US" b="1" dirty="0" smtClean="0">
                <a:solidFill>
                  <a:srgbClr val="0000FF"/>
                </a:solidFill>
              </a:rPr>
              <a:t>能 </a:t>
            </a:r>
            <a:r>
              <a:rPr lang="en-US" altLang="zh-TW" b="1" dirty="0">
                <a:solidFill>
                  <a:srgbClr val="0000FF"/>
                </a:solidFill>
              </a:rPr>
              <a:t>(</a:t>
            </a:r>
            <a:r>
              <a:rPr lang="en-US" b="1" dirty="0" err="1">
                <a:solidFill>
                  <a:srgbClr val="0000FF"/>
                </a:solidFill>
              </a:rPr>
              <a:t>néng</a:t>
            </a:r>
            <a:r>
              <a:rPr lang="en-US" b="1" dirty="0">
                <a:solidFill>
                  <a:srgbClr val="0000FF"/>
                </a:solidFill>
              </a:rPr>
              <a:t>) </a:t>
            </a:r>
            <a:r>
              <a:rPr lang="en-US" b="1" dirty="0" err="1"/>
              <a:t>signifie</a:t>
            </a:r>
            <a:r>
              <a:rPr lang="en-US" b="1" dirty="0"/>
              <a:t> </a:t>
            </a:r>
            <a:r>
              <a:rPr lang="en-US" dirty="0"/>
              <a:t>"</a:t>
            </a:r>
            <a:r>
              <a:rPr lang="en-US" dirty="0" err="1">
                <a:solidFill>
                  <a:srgbClr val="0000FF"/>
                </a:solidFill>
              </a:rPr>
              <a:t>être</a:t>
            </a:r>
            <a:r>
              <a:rPr lang="en-US" dirty="0">
                <a:solidFill>
                  <a:srgbClr val="0000FF"/>
                </a:solidFill>
              </a:rPr>
              <a:t> capable de</a:t>
            </a:r>
            <a:r>
              <a:rPr lang="en-US" dirty="0"/>
              <a:t>" et </a:t>
            </a:r>
            <a:r>
              <a:rPr lang="en-US" dirty="0" err="1"/>
              <a:t>exprime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certaine</a:t>
            </a:r>
            <a:r>
              <a:rPr lang="en-US" dirty="0"/>
              <a:t> </a:t>
            </a:r>
            <a:r>
              <a:rPr lang="en-US" dirty="0" err="1"/>
              <a:t>capacité</a:t>
            </a:r>
            <a:r>
              <a:rPr lang="en-US" dirty="0"/>
              <a:t> </a:t>
            </a:r>
            <a:r>
              <a:rPr lang="en-US" dirty="0" err="1"/>
              <a:t>naturelle</a:t>
            </a:r>
            <a:r>
              <a:rPr lang="en-US" dirty="0"/>
              <a:t> à </a:t>
            </a:r>
            <a:r>
              <a:rPr lang="en-US" i="1" dirty="0" err="1"/>
              <a:t>pouvoir</a:t>
            </a:r>
            <a:r>
              <a:rPr lang="en-US" dirty="0"/>
              <a:t> faire </a:t>
            </a:r>
            <a:r>
              <a:rPr lang="en-US" dirty="0" err="1"/>
              <a:t>quelque</a:t>
            </a:r>
            <a:r>
              <a:rPr lang="en-US" dirty="0"/>
              <a:t> chose.</a:t>
            </a:r>
          </a:p>
          <a:p>
            <a:pPr marL="0" indent="0">
              <a:buNone/>
            </a:pPr>
            <a:r>
              <a:rPr lang="fr-FR" altLang="zh-TW" b="1" dirty="0" smtClean="0">
                <a:solidFill>
                  <a:srgbClr val="006600"/>
                </a:solidFill>
              </a:rPr>
              <a:t>3. </a:t>
            </a:r>
            <a:r>
              <a:rPr lang="zh-TW" altLang="en-US" b="1" dirty="0" smtClean="0">
                <a:solidFill>
                  <a:srgbClr val="006600"/>
                </a:solidFill>
              </a:rPr>
              <a:t>可</a:t>
            </a:r>
            <a:r>
              <a:rPr lang="zh-TW" altLang="en-US" b="1" dirty="0">
                <a:solidFill>
                  <a:srgbClr val="006600"/>
                </a:solidFill>
              </a:rPr>
              <a:t>以 </a:t>
            </a:r>
            <a:r>
              <a:rPr lang="en-US" altLang="zh-TW" b="1" dirty="0">
                <a:solidFill>
                  <a:srgbClr val="006600"/>
                </a:solidFill>
              </a:rPr>
              <a:t>(</a:t>
            </a:r>
            <a:r>
              <a:rPr lang="en-US" b="1" dirty="0" err="1">
                <a:solidFill>
                  <a:srgbClr val="006600"/>
                </a:solidFill>
              </a:rPr>
              <a:t>kěyǐ</a:t>
            </a:r>
            <a:r>
              <a:rPr lang="en-US" b="1" dirty="0">
                <a:solidFill>
                  <a:srgbClr val="006600"/>
                </a:solidFill>
              </a:rPr>
              <a:t>) </a:t>
            </a:r>
            <a:r>
              <a:rPr lang="en-US" dirty="0" err="1"/>
              <a:t>signifie</a:t>
            </a:r>
            <a:r>
              <a:rPr lang="en-US" dirty="0"/>
              <a:t> "</a:t>
            </a:r>
            <a:r>
              <a:rPr lang="en-US" dirty="0" err="1">
                <a:solidFill>
                  <a:srgbClr val="006600"/>
                </a:solidFill>
              </a:rPr>
              <a:t>avoir</a:t>
            </a:r>
            <a:r>
              <a:rPr lang="en-US" dirty="0">
                <a:solidFill>
                  <a:srgbClr val="006600"/>
                </a:solidFill>
              </a:rPr>
              <a:t> la permission de</a:t>
            </a:r>
            <a:r>
              <a:rPr lang="en-US" dirty="0"/>
              <a:t>" </a:t>
            </a:r>
            <a:r>
              <a:rPr lang="en-US" dirty="0" err="1"/>
              <a:t>ou</a:t>
            </a:r>
            <a:r>
              <a:rPr lang="en-US" dirty="0"/>
              <a:t> "</a:t>
            </a:r>
            <a:r>
              <a:rPr lang="en-US" dirty="0" err="1">
                <a:solidFill>
                  <a:srgbClr val="006600"/>
                </a:solidFill>
              </a:rPr>
              <a:t>être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dirty="0" err="1">
                <a:solidFill>
                  <a:srgbClr val="006600"/>
                </a:solidFill>
              </a:rPr>
              <a:t>autorisé</a:t>
            </a:r>
            <a:r>
              <a:rPr lang="en-US" dirty="0">
                <a:solidFill>
                  <a:srgbClr val="006600"/>
                </a:solidFill>
              </a:rPr>
              <a:t> a</a:t>
            </a:r>
            <a:r>
              <a:rPr lang="en-US" dirty="0"/>
              <a:t>" et </a:t>
            </a:r>
            <a:r>
              <a:rPr lang="en-US" dirty="0" err="1"/>
              <a:t>signifie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l'on</a:t>
            </a:r>
            <a:r>
              <a:rPr lang="en-US" dirty="0"/>
              <a:t> </a:t>
            </a:r>
            <a:r>
              <a:rPr lang="en-US" i="1" dirty="0" err="1"/>
              <a:t>peut</a:t>
            </a:r>
            <a:r>
              <a:rPr lang="en-US" dirty="0"/>
              <a:t> faire </a:t>
            </a:r>
            <a:r>
              <a:rPr lang="en-US" dirty="0" err="1"/>
              <a:t>quelque</a:t>
            </a:r>
            <a:r>
              <a:rPr lang="en-US" dirty="0"/>
              <a:t> chose avec </a:t>
            </a:r>
            <a:r>
              <a:rPr lang="en-US" dirty="0" err="1"/>
              <a:t>l'autorisation</a:t>
            </a:r>
            <a:r>
              <a:rPr lang="en-US" dirty="0"/>
              <a:t> </a:t>
            </a:r>
            <a:r>
              <a:rPr lang="en-US" dirty="0" err="1"/>
              <a:t>d'une</a:t>
            </a:r>
            <a:r>
              <a:rPr lang="en-US" dirty="0"/>
              <a:t> </a:t>
            </a:r>
            <a:r>
              <a:rPr lang="en-US" dirty="0" err="1"/>
              <a:t>autre</a:t>
            </a:r>
            <a:r>
              <a:rPr lang="en-US" dirty="0"/>
              <a:t> </a:t>
            </a:r>
            <a:r>
              <a:rPr lang="en-US" dirty="0" err="1"/>
              <a:t>personne</a:t>
            </a:r>
            <a:r>
              <a:rPr lang="en-US" dirty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2071</TotalTime>
  <Words>956</Words>
  <Application>Microsoft Office PowerPoint</Application>
  <PresentationFormat>On-screen Show (4:3)</PresentationFormat>
  <Paragraphs>213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Origin</vt:lpstr>
      <vt:lpstr>  Lesson 9 review</vt:lpstr>
      <vt:lpstr>               Localiser 在 zài Grammar point： Subject + 在zài(Verb) + Location </vt:lpstr>
      <vt:lpstr>    </vt:lpstr>
      <vt:lpstr>Lesson 10 Key words</vt:lpstr>
      <vt:lpstr>Négation de "有yǒu " </vt:lpstr>
      <vt:lpstr> Imperative Sentences with 请qǐng = please = s'il te plaît</vt:lpstr>
      <vt:lpstr> Grammar：  Subject + 能néng + Verb...吗ma ？(to be allowed to)</vt:lpstr>
      <vt:lpstr>Review: 会 (huì) vs. 能 (néng)</vt:lpstr>
      <vt:lpstr>会 (huì) vs. 能 (néng)               en français</vt:lpstr>
      <vt:lpstr>Lesson 10 characters</vt:lpstr>
      <vt:lpstr>Classificateurs/ measure words</vt:lpstr>
      <vt:lpstr>Relative Positions</vt:lpstr>
      <vt:lpstr>Sentence structure</vt:lpstr>
      <vt:lpstr>PowerPoint Presentation</vt:lpstr>
      <vt:lpstr>Similar sentence structures</vt:lpstr>
      <vt:lpstr>PowerPoint Presentation</vt:lpstr>
      <vt:lpstr>Q &amp; A practice</vt:lpstr>
      <vt:lpstr>In-Class practice</vt:lpstr>
      <vt:lpstr>Describe the office </vt:lpstr>
      <vt:lpstr>Describe the picture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Leçon 9 et 10 Characters</dc:title>
  <dc:creator>colson</dc:creator>
  <cp:lastModifiedBy>colson</cp:lastModifiedBy>
  <cp:revision>134</cp:revision>
  <dcterms:created xsi:type="dcterms:W3CDTF">2016-01-20T09:07:36Z</dcterms:created>
  <dcterms:modified xsi:type="dcterms:W3CDTF">2025-03-05T14:05:06Z</dcterms:modified>
</cp:coreProperties>
</file>